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48" r:id="rId2"/>
  </p:sldMasterIdLst>
  <p:notesMasterIdLst>
    <p:notesMasterId r:id="rId75"/>
  </p:notesMasterIdLst>
  <p:sldIdLst>
    <p:sldId id="257" r:id="rId3"/>
    <p:sldId id="277" r:id="rId4"/>
    <p:sldId id="258" r:id="rId5"/>
    <p:sldId id="262" r:id="rId6"/>
    <p:sldId id="259" r:id="rId7"/>
    <p:sldId id="260" r:id="rId8"/>
    <p:sldId id="261" r:id="rId9"/>
    <p:sldId id="263" r:id="rId10"/>
    <p:sldId id="264" r:id="rId11"/>
    <p:sldId id="265" r:id="rId12"/>
    <p:sldId id="266" r:id="rId13"/>
    <p:sldId id="287" r:id="rId14"/>
    <p:sldId id="288" r:id="rId15"/>
    <p:sldId id="289" r:id="rId16"/>
    <p:sldId id="290" r:id="rId17"/>
    <p:sldId id="291" r:id="rId18"/>
    <p:sldId id="292" r:id="rId19"/>
    <p:sldId id="293" r:id="rId20"/>
    <p:sldId id="294" r:id="rId21"/>
    <p:sldId id="295" r:id="rId22"/>
    <p:sldId id="296" r:id="rId23"/>
    <p:sldId id="454" r:id="rId24"/>
    <p:sldId id="455" r:id="rId25"/>
    <p:sldId id="456" r:id="rId26"/>
    <p:sldId id="457" r:id="rId27"/>
    <p:sldId id="458" r:id="rId28"/>
    <p:sldId id="459" r:id="rId29"/>
    <p:sldId id="460" r:id="rId30"/>
    <p:sldId id="461" r:id="rId31"/>
    <p:sldId id="462" r:id="rId32"/>
    <p:sldId id="463" r:id="rId33"/>
    <p:sldId id="464" r:id="rId34"/>
    <p:sldId id="465" r:id="rId35"/>
    <p:sldId id="466" r:id="rId36"/>
    <p:sldId id="467" r:id="rId37"/>
    <p:sldId id="297" r:id="rId38"/>
    <p:sldId id="298" r:id="rId39"/>
    <p:sldId id="299" r:id="rId40"/>
    <p:sldId id="300" r:id="rId41"/>
    <p:sldId id="301" r:id="rId42"/>
    <p:sldId id="452" r:id="rId43"/>
    <p:sldId id="453" r:id="rId44"/>
    <p:sldId id="302" r:id="rId45"/>
    <p:sldId id="303" r:id="rId46"/>
    <p:sldId id="304" r:id="rId47"/>
    <p:sldId id="305" r:id="rId48"/>
    <p:sldId id="306" r:id="rId49"/>
    <p:sldId id="331" r:id="rId50"/>
    <p:sldId id="468" r:id="rId51"/>
    <p:sldId id="342" r:id="rId52"/>
    <p:sldId id="333" r:id="rId53"/>
    <p:sldId id="389" r:id="rId54"/>
    <p:sldId id="341" r:id="rId55"/>
    <p:sldId id="267" r:id="rId56"/>
    <p:sldId id="268" r:id="rId57"/>
    <p:sldId id="269" r:id="rId58"/>
    <p:sldId id="270" r:id="rId59"/>
    <p:sldId id="271" r:id="rId60"/>
    <p:sldId id="272" r:id="rId61"/>
    <p:sldId id="273" r:id="rId62"/>
    <p:sldId id="274" r:id="rId63"/>
    <p:sldId id="275" r:id="rId64"/>
    <p:sldId id="276" r:id="rId65"/>
    <p:sldId id="278" r:id="rId66"/>
    <p:sldId id="279" r:id="rId67"/>
    <p:sldId id="280" r:id="rId68"/>
    <p:sldId id="281" r:id="rId69"/>
    <p:sldId id="282" r:id="rId70"/>
    <p:sldId id="283" r:id="rId71"/>
    <p:sldId id="284" r:id="rId72"/>
    <p:sldId id="285" r:id="rId73"/>
    <p:sldId id="286"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61A96-4883-4BF2-9922-799C6E6C9866}" type="datetimeFigureOut">
              <a:rPr lang="en-US" smtClean="0"/>
              <a:t>3/11/2021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9269B-7F09-4F83-8C01-1B7E82B16463}" type="slidenum">
              <a:rPr lang="en-US" smtClean="0"/>
              <a:t>‹#›</a:t>
            </a:fld>
            <a:endParaRPr lang="en-US" dirty="0"/>
          </a:p>
        </p:txBody>
      </p:sp>
    </p:spTree>
    <p:extLst>
      <p:ext uri="{BB962C8B-B14F-4D97-AF65-F5344CB8AC3E}">
        <p14:creationId xmlns:p14="http://schemas.microsoft.com/office/powerpoint/2010/main" val="3653778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0050" cy="2368550"/>
          </a:xfrm>
        </p:spPr>
      </p:sp>
      <p:sp>
        <p:nvSpPr>
          <p:cNvPr id="3" name="Notes Placeholder 2"/>
          <p:cNvSpPr>
            <a:spLocks noGrp="1"/>
          </p:cNvSpPr>
          <p:nvPr>
            <p:ph type="body" idx="1"/>
          </p:nvPr>
        </p:nvSpPr>
        <p:spPr/>
        <p:txBody>
          <a:bodyPr/>
          <a:lstStyle/>
          <a:p>
            <a:r>
              <a:rPr lang="en-US" dirty="0"/>
              <a:t>Once accessed through ADEConnect, you see CTE Data Portal home page. Your homepage may look a little different since the contents are updated regularly. The CTE Data Portal’s menu of functions is the “tabs” across the top of the page. These tabs direct you to the various data collection functions of the Portal. The homepage is also updated regularly with announcements and deadlines (at the top of the page), and may sometimes have links to pertinent and helpful documents. The homepage also has a link to the Online Arizona Certification Information System, or OACIS. This is a public website that you can use to find teacher’s educator ID number, or EIN, which is used to validate teacher’s certification when providing CTE course enrollment information. Lastly, one more small tip for you – sometimes the CTE Data Portal will appear “zoomed in” which will cause the menu tabs to stack on top of each other. This may cause some parts of the system to behave strangely, so to “zoom out”, hold down the “Control” key on your keyboard and press the “Minus” key until the menu tabs all appear on one line. Alternatively, you can also hold down the “Control” key and scroll down on your mouse’s scroll wheel.</a:t>
            </a:r>
          </a:p>
        </p:txBody>
      </p:sp>
      <p:sp>
        <p:nvSpPr>
          <p:cNvPr id="4" name="Slide Number Placeholder 3"/>
          <p:cNvSpPr>
            <a:spLocks noGrp="1"/>
          </p:cNvSpPr>
          <p:nvPr>
            <p:ph type="sldNum" sz="quarter" idx="5"/>
          </p:nvPr>
        </p:nvSpPr>
        <p:spPr/>
        <p:txBody>
          <a:bodyPr/>
          <a:lstStyle/>
          <a:p>
            <a:fld id="{6234AA89-3C25-47F7-86D5-CE8755587169}" type="slidenum">
              <a:rPr lang="en-US" smtClean="0"/>
              <a:t>8</a:t>
            </a:fld>
            <a:endParaRPr lang="en-US" dirty="0"/>
          </a:p>
        </p:txBody>
      </p:sp>
    </p:spTree>
    <p:extLst>
      <p:ext uri="{BB962C8B-B14F-4D97-AF65-F5344CB8AC3E}">
        <p14:creationId xmlns:p14="http://schemas.microsoft.com/office/powerpoint/2010/main" val="3521306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0050" cy="2368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68</a:t>
            </a:fld>
            <a:endParaRPr lang="en-US" dirty="0"/>
          </a:p>
        </p:txBody>
      </p:sp>
    </p:spTree>
    <p:extLst>
      <p:ext uri="{BB962C8B-B14F-4D97-AF65-F5344CB8AC3E}">
        <p14:creationId xmlns:p14="http://schemas.microsoft.com/office/powerpoint/2010/main" val="3885385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0050" cy="2368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69</a:t>
            </a:fld>
            <a:endParaRPr lang="en-US" dirty="0"/>
          </a:p>
        </p:txBody>
      </p:sp>
    </p:spTree>
    <p:extLst>
      <p:ext uri="{BB962C8B-B14F-4D97-AF65-F5344CB8AC3E}">
        <p14:creationId xmlns:p14="http://schemas.microsoft.com/office/powerpoint/2010/main" val="3612527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0050" cy="2368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70</a:t>
            </a:fld>
            <a:endParaRPr lang="en-US" dirty="0"/>
          </a:p>
        </p:txBody>
      </p:sp>
    </p:spTree>
    <p:extLst>
      <p:ext uri="{BB962C8B-B14F-4D97-AF65-F5344CB8AC3E}">
        <p14:creationId xmlns:p14="http://schemas.microsoft.com/office/powerpoint/2010/main" val="3641909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0050" cy="2368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71</a:t>
            </a:fld>
            <a:endParaRPr lang="en-US" dirty="0"/>
          </a:p>
        </p:txBody>
      </p:sp>
    </p:spTree>
    <p:extLst>
      <p:ext uri="{BB962C8B-B14F-4D97-AF65-F5344CB8AC3E}">
        <p14:creationId xmlns:p14="http://schemas.microsoft.com/office/powerpoint/2010/main" val="633048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0050" cy="2368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72</a:t>
            </a:fld>
            <a:endParaRPr lang="en-US" dirty="0"/>
          </a:p>
        </p:txBody>
      </p:sp>
    </p:spTree>
    <p:extLst>
      <p:ext uri="{BB962C8B-B14F-4D97-AF65-F5344CB8AC3E}">
        <p14:creationId xmlns:p14="http://schemas.microsoft.com/office/powerpoint/2010/main" val="388315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0050" cy="2368550"/>
          </a:xfrm>
        </p:spPr>
      </p:sp>
      <p:sp>
        <p:nvSpPr>
          <p:cNvPr id="3" name="Notes Placeholder 2"/>
          <p:cNvSpPr>
            <a:spLocks noGrp="1"/>
          </p:cNvSpPr>
          <p:nvPr>
            <p:ph type="body" idx="1"/>
          </p:nvPr>
        </p:nvSpPr>
        <p:spPr/>
        <p:txBody>
          <a:bodyPr/>
          <a:lstStyle/>
          <a:p>
            <a:r>
              <a:rPr lang="en-US" dirty="0"/>
              <a:t>On an annual basis, the “contacts” tab of the Data Portal is cleared, and new contacts must be entered/provided. All other functions of the data portal are hidden until all required contacts are provided. Required contacts include the CTE Director, CTE Data Reported, District Business Manager, District Superintendent, and District SIS Reporter. The same individual can be entered for as many positions as they hold, and more than one contact can be entered for each position. To add a new contact, click on the “Create New Contact” link at the top left.</a:t>
            </a:r>
          </a:p>
        </p:txBody>
      </p:sp>
      <p:sp>
        <p:nvSpPr>
          <p:cNvPr id="4" name="Slide Number Placeholder 3"/>
          <p:cNvSpPr>
            <a:spLocks noGrp="1"/>
          </p:cNvSpPr>
          <p:nvPr>
            <p:ph type="sldNum" sz="quarter" idx="5"/>
          </p:nvPr>
        </p:nvSpPr>
        <p:spPr/>
        <p:txBody>
          <a:bodyPr/>
          <a:lstStyle/>
          <a:p>
            <a:fld id="{6234AA89-3C25-47F7-86D5-CE8755587169}" type="slidenum">
              <a:rPr lang="en-US" smtClean="0"/>
              <a:t>9</a:t>
            </a:fld>
            <a:endParaRPr lang="en-US" dirty="0"/>
          </a:p>
        </p:txBody>
      </p:sp>
    </p:spTree>
    <p:extLst>
      <p:ext uri="{BB962C8B-B14F-4D97-AF65-F5344CB8AC3E}">
        <p14:creationId xmlns:p14="http://schemas.microsoft.com/office/powerpoint/2010/main" val="362286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0050" cy="2368550"/>
          </a:xfrm>
        </p:spPr>
      </p:sp>
      <p:sp>
        <p:nvSpPr>
          <p:cNvPr id="3" name="Notes Placeholder 2"/>
          <p:cNvSpPr>
            <a:spLocks noGrp="1"/>
          </p:cNvSpPr>
          <p:nvPr>
            <p:ph type="body" idx="1"/>
          </p:nvPr>
        </p:nvSpPr>
        <p:spPr/>
        <p:txBody>
          <a:bodyPr/>
          <a:lstStyle/>
          <a:p>
            <a:r>
              <a:rPr lang="en-US" dirty="0"/>
              <a:t>On an annual basis, the “contacts” tab of the Data Portal is cleared, and new contacts must be entered/provided. All other functions of the data portal are hidden until all required contacts are provided. Required contacts include the CTE Director, CTE Data Reported, District Business Manager, District Superintendent, and District SIS Reporter. The same individual can be entered for as many positions as they hold, and more than one contact can be entered for each position. To add a new contact, click on the “Create New Contact” link at the top left. Fill in each required field indicated with the red asterisk. Select the appropriate title in the dropdown list. Click “save changes” to add the contact to the table.</a:t>
            </a:r>
          </a:p>
        </p:txBody>
      </p:sp>
      <p:sp>
        <p:nvSpPr>
          <p:cNvPr id="4" name="Slide Number Placeholder 3"/>
          <p:cNvSpPr>
            <a:spLocks noGrp="1"/>
          </p:cNvSpPr>
          <p:nvPr>
            <p:ph type="sldNum" sz="quarter" idx="5"/>
          </p:nvPr>
        </p:nvSpPr>
        <p:spPr/>
        <p:txBody>
          <a:bodyPr/>
          <a:lstStyle/>
          <a:p>
            <a:fld id="{6234AA89-3C25-47F7-86D5-CE8755587169}" type="slidenum">
              <a:rPr lang="en-US" smtClean="0"/>
              <a:t>10</a:t>
            </a:fld>
            <a:endParaRPr lang="en-US" dirty="0"/>
          </a:p>
        </p:txBody>
      </p:sp>
    </p:spTree>
    <p:extLst>
      <p:ext uri="{BB962C8B-B14F-4D97-AF65-F5344CB8AC3E}">
        <p14:creationId xmlns:p14="http://schemas.microsoft.com/office/powerpoint/2010/main" val="35779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0050" cy="2368550"/>
          </a:xfrm>
        </p:spPr>
      </p:sp>
      <p:sp>
        <p:nvSpPr>
          <p:cNvPr id="3" name="Notes Placeholder 2"/>
          <p:cNvSpPr>
            <a:spLocks noGrp="1"/>
          </p:cNvSpPr>
          <p:nvPr>
            <p:ph type="body" idx="1"/>
          </p:nvPr>
        </p:nvSpPr>
        <p:spPr/>
        <p:txBody>
          <a:bodyPr/>
          <a:lstStyle/>
          <a:p>
            <a:r>
              <a:rPr lang="en-US" dirty="0"/>
              <a:t>On an annual basis, the “contacts” tab of the Data Portal is cleared, and new contacts must be entered/provided. All other functions of the data portal are hidden until all required contacts are provided. Required contacts include the CTE Director, CTE Data Reported, District Business Manager, District Superintendent, and District SIS Reporter. The same individual can be entered for as many positions as they hold, and more than one contact can be entered for each position. To add a new contact, click on the “Create New Contact” link at the top left. Fill in each required field indicated with the red asterisk. Select the appropriate title in the dropdown list. Click “save changes” to add the contact to the table. Once all contacts are added, the “instructions” disappear, and the CTE Data Portal menu tabs are opened and appear at the top of the screen. You can always click on the “Click here for instructions” link at the top center of the page to review the instructions for this page. The “Create New Contact” link does not disappear, so you can continue to add contacts as needed. You should keep these contacts up-to-date as the CTE staff will use these contacts to share important information with your district. You can delete or modify the contact information at any time, however, if any required contacts are deleted and not replaced, the menu tabs will disappear again until all required contacts are provided. Any data that you’ve provided in other menu tabs will not be affected if the menu tab disappears due to missing contacts.</a:t>
            </a:r>
          </a:p>
        </p:txBody>
      </p:sp>
      <p:sp>
        <p:nvSpPr>
          <p:cNvPr id="4" name="Slide Number Placeholder 3"/>
          <p:cNvSpPr>
            <a:spLocks noGrp="1"/>
          </p:cNvSpPr>
          <p:nvPr>
            <p:ph type="sldNum" sz="quarter" idx="5"/>
          </p:nvPr>
        </p:nvSpPr>
        <p:spPr/>
        <p:txBody>
          <a:bodyPr/>
          <a:lstStyle/>
          <a:p>
            <a:fld id="{6234AA89-3C25-47F7-86D5-CE8755587169}" type="slidenum">
              <a:rPr lang="en-US" smtClean="0"/>
              <a:t>11</a:t>
            </a:fld>
            <a:endParaRPr lang="en-US" dirty="0"/>
          </a:p>
        </p:txBody>
      </p:sp>
    </p:spTree>
    <p:extLst>
      <p:ext uri="{BB962C8B-B14F-4D97-AF65-F5344CB8AC3E}">
        <p14:creationId xmlns:p14="http://schemas.microsoft.com/office/powerpoint/2010/main" val="2572056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50</a:t>
            </a:fld>
            <a:endParaRPr lang="en-US" dirty="0"/>
          </a:p>
        </p:txBody>
      </p:sp>
    </p:spTree>
    <p:extLst>
      <p:ext uri="{BB962C8B-B14F-4D97-AF65-F5344CB8AC3E}">
        <p14:creationId xmlns:p14="http://schemas.microsoft.com/office/powerpoint/2010/main" val="3453973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0050" cy="2368550"/>
          </a:xfrm>
        </p:spPr>
      </p:sp>
      <p:sp>
        <p:nvSpPr>
          <p:cNvPr id="3" name="Notes Placeholder 2"/>
          <p:cNvSpPr>
            <a:spLocks noGrp="1"/>
          </p:cNvSpPr>
          <p:nvPr>
            <p:ph type="body" idx="1"/>
          </p:nvPr>
        </p:nvSpPr>
        <p:spPr/>
        <p:txBody>
          <a:bodyPr/>
          <a:lstStyle/>
          <a:p>
            <a:r>
              <a:rPr lang="en-US" dirty="0"/>
              <a:t>Let’s take a closer look at the upload template itself – I have here the “articulated template” from our website.</a:t>
            </a:r>
          </a:p>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64</a:t>
            </a:fld>
            <a:endParaRPr lang="en-US" dirty="0"/>
          </a:p>
        </p:txBody>
      </p:sp>
    </p:spTree>
    <p:extLst>
      <p:ext uri="{BB962C8B-B14F-4D97-AF65-F5344CB8AC3E}">
        <p14:creationId xmlns:p14="http://schemas.microsoft.com/office/powerpoint/2010/main" val="353981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0050" cy="2368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65</a:t>
            </a:fld>
            <a:endParaRPr lang="en-US" dirty="0"/>
          </a:p>
        </p:txBody>
      </p:sp>
    </p:spTree>
    <p:extLst>
      <p:ext uri="{BB962C8B-B14F-4D97-AF65-F5344CB8AC3E}">
        <p14:creationId xmlns:p14="http://schemas.microsoft.com/office/powerpoint/2010/main" val="183743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0050" cy="2368550"/>
          </a:xfrm>
        </p:spPr>
      </p:sp>
      <p:sp>
        <p:nvSpPr>
          <p:cNvPr id="3" name="Notes Placeholder 2"/>
          <p:cNvSpPr>
            <a:spLocks noGrp="1"/>
          </p:cNvSpPr>
          <p:nvPr>
            <p:ph type="body" idx="1"/>
          </p:nvPr>
        </p:nvSpPr>
        <p:spPr/>
        <p:txBody>
          <a:bodyPr/>
          <a:lstStyle/>
          <a:p>
            <a:r>
              <a:rPr lang="en-US" dirty="0"/>
              <a:t>Let’s take a closer look at the upload template itself – I have here the “articulated template” from our website.</a:t>
            </a:r>
          </a:p>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66</a:t>
            </a:fld>
            <a:endParaRPr lang="en-US" dirty="0"/>
          </a:p>
        </p:txBody>
      </p:sp>
    </p:spTree>
    <p:extLst>
      <p:ext uri="{BB962C8B-B14F-4D97-AF65-F5344CB8AC3E}">
        <p14:creationId xmlns:p14="http://schemas.microsoft.com/office/powerpoint/2010/main" val="322516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0050" cy="2368550"/>
          </a:xfrm>
        </p:spPr>
      </p:sp>
      <p:sp>
        <p:nvSpPr>
          <p:cNvPr id="3" name="Notes Placeholder 2"/>
          <p:cNvSpPr>
            <a:spLocks noGrp="1"/>
          </p:cNvSpPr>
          <p:nvPr>
            <p:ph type="body" idx="1"/>
          </p:nvPr>
        </p:nvSpPr>
        <p:spPr/>
        <p:txBody>
          <a:bodyPr/>
          <a:lstStyle/>
          <a:p>
            <a:r>
              <a:rPr lang="en-US" dirty="0"/>
              <a:t>Let’s take a closer look at the upload template itself – I have here the “articulated template” from our website.</a:t>
            </a:r>
          </a:p>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67</a:t>
            </a:fld>
            <a:endParaRPr lang="en-US" dirty="0"/>
          </a:p>
        </p:txBody>
      </p:sp>
    </p:spTree>
    <p:extLst>
      <p:ext uri="{BB962C8B-B14F-4D97-AF65-F5344CB8AC3E}">
        <p14:creationId xmlns:p14="http://schemas.microsoft.com/office/powerpoint/2010/main" val="753191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a:ln>
            <a:solidFill>
              <a:schemeClr val="accent1"/>
            </a:solidFill>
          </a:ln>
        </p:spPr>
        <p:txBody>
          <a:bodyPr wrap="square" lIns="0" tIns="0" rIns="0" bIns="0" rtlCol="0"/>
          <a:lstStyle/>
          <a:p>
            <a:endParaRPr sz="1800" dirty="0"/>
          </a:p>
        </p:txBody>
      </p:sp>
      <p:sp>
        <p:nvSpPr>
          <p:cNvPr id="19" name="bk object 19"/>
          <p:cNvSpPr/>
          <p:nvPr/>
        </p:nvSpPr>
        <p:spPr>
          <a:xfrm>
            <a:off x="0" y="76200"/>
            <a:ext cx="12192000" cy="1066800"/>
          </a:xfrm>
          <a:prstGeom prst="rect">
            <a:avLst/>
          </a:prstGeom>
          <a:blipFill>
            <a:blip r:embed="rId2" cstate="print"/>
            <a:stretch>
              <a:fillRect/>
            </a:stretch>
          </a:blipFill>
        </p:spPr>
        <p:txBody>
          <a:bodyPr wrap="square" lIns="0" tIns="0" rIns="0" bIns="0" rtlCol="0"/>
          <a:lstStyle/>
          <a:p>
            <a:endParaRPr sz="1800" dirty="0"/>
          </a:p>
        </p:txBody>
      </p:sp>
      <p:sp>
        <p:nvSpPr>
          <p:cNvPr id="4" name="Holder 4"/>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pPr marL="115570">
                <a:lnSpc>
                  <a:spcPct val="100000"/>
                </a:lnSpc>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374174" y="304801"/>
            <a:ext cx="9443652" cy="492443"/>
          </a:xfr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5" name="Holder 5"/>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pPr marL="115570">
                <a:lnSpc>
                  <a:spcPct val="100000"/>
                </a:lnSpc>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12069"/>
                </a:solidFill>
                <a:latin typeface="Franklin Gothic Medium"/>
                <a:cs typeface="Franklin Gothic Medium"/>
              </a:defRPr>
            </a:lvl1pPr>
          </a:lstStyle>
          <a:p>
            <a:endParaRPr/>
          </a:p>
        </p:txBody>
      </p:sp>
      <p:sp>
        <p:nvSpPr>
          <p:cNvPr id="3" name="Holder 3"/>
          <p:cNvSpPr>
            <a:spLocks noGrp="1"/>
          </p:cNvSpPr>
          <p:nvPr>
            <p:ph type="body" idx="1"/>
          </p:nvPr>
        </p:nvSpPr>
        <p:spPr>
          <a:xfrm>
            <a:off x="591708" y="1498600"/>
            <a:ext cx="11015705" cy="3860800"/>
          </a:xfrm>
        </p:spPr>
        <p:txBody>
          <a:bodyPr lIns="0" tIns="0" rIns="0" bIns="0"/>
          <a:lstStyle>
            <a:lvl1pPr>
              <a:defRPr sz="2800" b="0" i="0">
                <a:solidFill>
                  <a:schemeClr val="tx1"/>
                </a:solidFill>
                <a:latin typeface="Franklin Gothic Medium"/>
                <a:cs typeface="Franklin Gothic Medium"/>
              </a:defRPr>
            </a:lvl1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p:spPr>
        <p:txBody>
          <a:bodyPr wrap="square" lIns="0" tIns="0" rIns="0" bIns="0" rtlCol="0"/>
          <a:lstStyle/>
          <a:p>
            <a:endParaRPr sz="1800" dirty="0"/>
          </a:p>
        </p:txBody>
      </p:sp>
      <p:sp>
        <p:nvSpPr>
          <p:cNvPr id="19" name="bk object 19"/>
          <p:cNvSpPr/>
          <p:nvPr/>
        </p:nvSpPr>
        <p:spPr>
          <a:xfrm>
            <a:off x="-3" y="38100"/>
            <a:ext cx="12192000" cy="1066800"/>
          </a:xfrm>
          <a:prstGeom prst="rect">
            <a:avLst/>
          </a:prstGeom>
          <a:blipFill>
            <a:blip r:embed="rId2" cstate="print"/>
            <a:stretch>
              <a:fillRect/>
            </a:stretch>
          </a:blipFill>
          <a:ln>
            <a:noFill/>
          </a:ln>
        </p:spPr>
        <p:txBody>
          <a:bodyPr wrap="square" lIns="0" tIns="0" rIns="0" bIns="0" rtlCol="0"/>
          <a:lstStyle/>
          <a:p>
            <a:endParaRPr sz="1800" dirty="0"/>
          </a:p>
        </p:txBody>
      </p:sp>
      <p:sp>
        <p:nvSpPr>
          <p:cNvPr id="2" name="Holder 2"/>
          <p:cNvSpPr>
            <a:spLocks noGrp="1"/>
          </p:cNvSpPr>
          <p:nvPr>
            <p:ph type="title"/>
          </p:nvPr>
        </p:nvSpPr>
        <p:spPr>
          <a:xfrm>
            <a:off x="1374171" y="325279"/>
            <a:ext cx="9443652" cy="492443"/>
          </a:xfr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pPr marL="115570">
                <a:lnSpc>
                  <a:spcPct val="100000"/>
                </a:lnSpc>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pPr marL="115570">
                <a:lnSpc>
                  <a:spcPct val="100000"/>
                </a:lnSpc>
              </a:pPr>
              <a:t>‹#›</a:t>
            </a:fld>
            <a:endParaRPr dirty="0"/>
          </a:p>
        </p:txBody>
      </p:sp>
      <p:pic>
        <p:nvPicPr>
          <p:cNvPr id="7" name="Picture 6" descr="A close up of a sign&#10;&#10;Description automatically generated">
            <a:extLst>
              <a:ext uri="{FF2B5EF4-FFF2-40B4-BE49-F238E27FC236}">
                <a16:creationId xmlns:a16="http://schemas.microsoft.com/office/drawing/2014/main" id="{8F5D0255-BC20-4167-BD8F-0579AF3B64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5880" y="433251"/>
            <a:ext cx="1920241" cy="144018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p:spPr>
        <p:txBody>
          <a:bodyPr wrap="square" lIns="0" tIns="0" rIns="0" bIns="0" rtlCol="0"/>
          <a:lstStyle/>
          <a:p>
            <a:endParaRPr sz="1800" dirty="0"/>
          </a:p>
        </p:txBody>
      </p:sp>
      <p:sp>
        <p:nvSpPr>
          <p:cNvPr id="19" name="bk object 19"/>
          <p:cNvSpPr/>
          <p:nvPr/>
        </p:nvSpPr>
        <p:spPr>
          <a:xfrm>
            <a:off x="-3" y="38100"/>
            <a:ext cx="12192000" cy="1066800"/>
          </a:xfrm>
          <a:prstGeom prst="rect">
            <a:avLst/>
          </a:prstGeom>
          <a:blipFill>
            <a:blip r:embed="rId2" cstate="print"/>
            <a:stretch>
              <a:fillRect/>
            </a:stretch>
          </a:blipFill>
          <a:ln>
            <a:noFill/>
          </a:ln>
        </p:spPr>
        <p:txBody>
          <a:bodyPr wrap="square" lIns="0" tIns="0" rIns="0" bIns="0" rtlCol="0"/>
          <a:lstStyle/>
          <a:p>
            <a:endParaRPr sz="1800" dirty="0"/>
          </a:p>
        </p:txBody>
      </p:sp>
      <p:sp>
        <p:nvSpPr>
          <p:cNvPr id="2" name="Holder 2"/>
          <p:cNvSpPr>
            <a:spLocks noGrp="1"/>
          </p:cNvSpPr>
          <p:nvPr>
            <p:ph type="title"/>
          </p:nvPr>
        </p:nvSpPr>
        <p:spPr>
          <a:xfrm>
            <a:off x="1374171" y="325279"/>
            <a:ext cx="9443652" cy="492443"/>
          </a:xfr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fld id="{81D60167-4931-47E6-BA6A-407CBD079E47}" type="slidenum">
              <a:rPr lang="en-US" smtClean="0"/>
              <a:pPr marL="115570"/>
              <a:t>‹#›</a:t>
            </a:fld>
            <a:endParaRPr lang="en-US" dirty="0"/>
          </a:p>
        </p:txBody>
      </p:sp>
    </p:spTree>
    <p:extLst>
      <p:ext uri="{BB962C8B-B14F-4D97-AF65-F5344CB8AC3E}">
        <p14:creationId xmlns:p14="http://schemas.microsoft.com/office/powerpoint/2010/main" val="399108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4C925A-8359-4EFE-87B3-876A95011862}"/>
              </a:ext>
            </a:extLst>
          </p:cNvPr>
          <p:cNvSpPr>
            <a:spLocks noGrp="1"/>
          </p:cNvSpPr>
          <p:nvPr>
            <p:ph type="dt" sz="half" idx="10"/>
          </p:nvPr>
        </p:nvSpPr>
        <p:spPr/>
        <p:txBody>
          <a:bodyPr/>
          <a:lstStyle/>
          <a:p>
            <a:fld id="{C77EE86C-BB88-460D-9BB0-7AC262F724D9}" type="datetimeFigureOut">
              <a:rPr lang="en-US" smtClean="0"/>
              <a:t>3/11/2021</a:t>
            </a:fld>
            <a:endParaRPr lang="en-US" dirty="0"/>
          </a:p>
        </p:txBody>
      </p:sp>
      <p:sp>
        <p:nvSpPr>
          <p:cNvPr id="3" name="Footer Placeholder 2">
            <a:extLst>
              <a:ext uri="{FF2B5EF4-FFF2-40B4-BE49-F238E27FC236}">
                <a16:creationId xmlns:a16="http://schemas.microsoft.com/office/drawing/2014/main" id="{3244F5B7-D70E-4BC5-ACD8-A37796D5B0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DB2DCC6-34A6-4469-8780-FD86E33F3C39}"/>
              </a:ext>
            </a:extLst>
          </p:cNvPr>
          <p:cNvSpPr>
            <a:spLocks noGrp="1"/>
          </p:cNvSpPr>
          <p:nvPr>
            <p:ph type="sldNum" sz="quarter" idx="12"/>
          </p:nvPr>
        </p:nvSpPr>
        <p:spPr/>
        <p:txBody>
          <a:bodyPr/>
          <a:lstStyle/>
          <a:p>
            <a:fld id="{D144D0DC-C4E3-4203-B20C-A3D3728CFBE0}" type="slidenum">
              <a:rPr lang="en-US" smtClean="0"/>
              <a:t>‹#›</a:t>
            </a:fld>
            <a:endParaRPr lang="en-US" dirty="0"/>
          </a:p>
        </p:txBody>
      </p:sp>
    </p:spTree>
    <p:extLst>
      <p:ext uri="{BB962C8B-B14F-4D97-AF65-F5344CB8AC3E}">
        <p14:creationId xmlns:p14="http://schemas.microsoft.com/office/powerpoint/2010/main" val="532328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pPr marL="115570">
                <a:lnSpc>
                  <a:spcPct val="100000"/>
                </a:lnSpc>
              </a:pPr>
              <a:t>‹#›</a:t>
            </a:fld>
            <a:endParaRPr dirty="0"/>
          </a:p>
        </p:txBody>
      </p:sp>
      <p:pic>
        <p:nvPicPr>
          <p:cNvPr id="7" name="Picture 6" descr="A close up of a sign&#10;&#10;Description automatically generated">
            <a:extLst>
              <a:ext uri="{FF2B5EF4-FFF2-40B4-BE49-F238E27FC236}">
                <a16:creationId xmlns:a16="http://schemas.microsoft.com/office/drawing/2014/main" id="{8F5D0255-BC20-4167-BD8F-0579AF3B64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5880" y="433251"/>
            <a:ext cx="1920241" cy="1440181"/>
          </a:xfrm>
          <a:prstGeom prst="rect">
            <a:avLst/>
          </a:prstGeom>
        </p:spPr>
      </p:pic>
    </p:spTree>
    <p:extLst>
      <p:ext uri="{BB962C8B-B14F-4D97-AF65-F5344CB8AC3E}">
        <p14:creationId xmlns:p14="http://schemas.microsoft.com/office/powerpoint/2010/main" val="31211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sz="1800" dirty="0"/>
          </a:p>
        </p:txBody>
      </p:sp>
      <p:sp>
        <p:nvSpPr>
          <p:cNvPr id="2" name="Holder 2"/>
          <p:cNvSpPr>
            <a:spLocks noGrp="1"/>
          </p:cNvSpPr>
          <p:nvPr>
            <p:ph type="title"/>
          </p:nvPr>
        </p:nvSpPr>
        <p:spPr>
          <a:xfrm>
            <a:off x="1374173" y="151320"/>
            <a:ext cx="9443652" cy="492443"/>
          </a:xfrm>
          <a:prstGeom prst="rect">
            <a:avLst/>
          </a:prstGeom>
        </p:spPr>
        <p:txBody>
          <a:bodyPr wrap="square" lIns="0" tIns="0" rIns="0" bIns="0">
            <a:spAutoFit/>
          </a:bodyPr>
          <a:lstStyle>
            <a:lvl1pPr>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type="body" idx="1"/>
          </p:nvPr>
        </p:nvSpPr>
        <p:spPr>
          <a:xfrm>
            <a:off x="465092" y="1580451"/>
            <a:ext cx="11261817" cy="3860800"/>
          </a:xfrm>
          <a:prstGeom prst="rect">
            <a:avLst/>
          </a:prstGeom>
        </p:spPr>
        <p:txBody>
          <a:bodyPr wrap="square" lIns="0" tIns="0" rIns="0" bIns="0">
            <a:spAutoFit/>
          </a:bodyPr>
          <a:lstStyle>
            <a:lvl1pPr>
              <a:defRPr sz="2800" b="0" i="0">
                <a:solidFill>
                  <a:schemeClr val="tx1"/>
                </a:solidFill>
                <a:latin typeface="Franklin Gothic Medium"/>
                <a:cs typeface="Franklin Gothic Medium"/>
              </a:defRPr>
            </a:lvl1pPr>
          </a:lstStyle>
          <a:p>
            <a:endParaRPr dirty="0"/>
          </a:p>
        </p:txBody>
      </p:sp>
      <p:sp>
        <p:nvSpPr>
          <p:cNvPr id="6" name="Holder 6"/>
          <p:cNvSpPr>
            <a:spLocks noGrp="1"/>
          </p:cNvSpPr>
          <p:nvPr>
            <p:ph type="sldNum" sz="quarter" idx="7"/>
          </p:nvPr>
        </p:nvSpPr>
        <p:spPr>
          <a:xfrm>
            <a:off x="11592897" y="6488912"/>
            <a:ext cx="307339" cy="184666"/>
          </a:xfrm>
          <a:prstGeom prst="rect">
            <a:avLst/>
          </a:prstGeom>
        </p:spPr>
        <p:txBody>
          <a:bodyPr wrap="square" lIns="0" tIns="0" rIns="0" bIns="0">
            <a:spAutoFit/>
          </a:bodyPr>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pPr marL="115570">
                <a:lnSpc>
                  <a:spcPct val="100000"/>
                </a:lnSpc>
              </a:pPr>
              <a:t>‹#›</a:t>
            </a:fld>
            <a:endParaRPr dirty="0"/>
          </a:p>
        </p:txBody>
      </p:sp>
    </p:spTree>
  </p:cSld>
  <p:clrMap bg1="lt1" tx1="dk1" bg2="lt2" tx2="dk2" accent1="accent1" accent2="accent2" accent3="accent3" accent4="accent4" accent5="accent5" accent6="accent6" hlink="hlink" folHlink="folHlink"/>
  <p:sldLayoutIdLst>
    <p:sldLayoutId id="2147483665" r:id="rId1"/>
    <p:sldLayoutId id="2147483669" r:id="rId2"/>
    <p:sldLayoutId id="2147483662" r:id="rId3"/>
    <p:sldLayoutId id="2147483663" r:id="rId4"/>
    <p:sldLayoutId id="2147483667" r:id="rId5"/>
  </p:sldLayoutIdLst>
  <p:txStyles>
    <p:titleStyle>
      <a:lvl1pPr>
        <a:defRPr>
          <a:solidFill>
            <a:schemeClr val="accent1"/>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90B0C-993B-4385-A825-3EEA07FB16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98B5C1-043C-4670-BA07-C712AD2C4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5C86C-A7F2-404F-B567-261024B6E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EE86C-BB88-460D-9BB0-7AC262F724D9}" type="datetimeFigureOut">
              <a:rPr lang="en-US" smtClean="0"/>
              <a:t>3/11/2021</a:t>
            </a:fld>
            <a:endParaRPr lang="en-US" dirty="0"/>
          </a:p>
        </p:txBody>
      </p:sp>
      <p:sp>
        <p:nvSpPr>
          <p:cNvPr id="5" name="Footer Placeholder 4">
            <a:extLst>
              <a:ext uri="{FF2B5EF4-FFF2-40B4-BE49-F238E27FC236}">
                <a16:creationId xmlns:a16="http://schemas.microsoft.com/office/drawing/2014/main" id="{4495E689-1B0A-4BAC-8366-F1F2059C3D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CEE34C6-6078-41F8-B5EA-767DE11B3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D0DC-C4E3-4203-B20C-A3D3728CFBE0}" type="slidenum">
              <a:rPr lang="en-US" smtClean="0"/>
              <a:t>‹#›</a:t>
            </a:fld>
            <a:endParaRPr lang="en-US" dirty="0"/>
          </a:p>
        </p:txBody>
      </p:sp>
    </p:spTree>
    <p:extLst>
      <p:ext uri="{BB962C8B-B14F-4D97-AF65-F5344CB8AC3E}">
        <p14:creationId xmlns:p14="http://schemas.microsoft.com/office/powerpoint/2010/main" val="2882501976"/>
      </p:ext>
    </p:extLst>
  </p:cSld>
  <p:clrMap bg1="lt1" tx1="dk1" bg2="lt2" tx2="dk2" accent1="accent1" accent2="accent2" accent3="accent3" accent4="accent4" accent5="accent5" accent6="accent6" hlink="hlink" folHlink="folHlink"/>
  <p:sldLayoutIdLst>
    <p:sldLayoutId id="2147483661" r:id="rId1"/>
    <p:sldLayoutId id="2147483655" r:id="rId2"/>
    <p:sldLayoutId id="21474836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hyperlink" Target="http://www.azed.gov/cte/cte-data-portal-information"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y5eW79O7NAhXELmMKHTqwCqwQjRwIBw&amp;url=http://edequity.org/szlag.php?q=important-people-today&amp;page=3&amp;bvm=bv.126993452,d.cGc&amp;psig=AFQjCNHmhzFaXWP_KPNHbg7xGJE2pnf9Qg&amp;ust=1468446704221643" TargetMode="External"/><Relationship Id="rId2" Type="http://schemas.openxmlformats.org/officeDocument/2006/relationships/hyperlink" Target="http://www.azed.gov/cte/programs/" TargetMode="Externa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9.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jpe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cid:image006.png@01D65C3B.257D68D0" TargetMode="External"/><Relationship Id="rId5" Type="http://schemas.openxmlformats.org/officeDocument/2006/relationships/image" Target="../media/image65.pn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mailto:Donna.Kerwin@azed.gov" TargetMode="Externa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sv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svg"/><Relationship Id="rId4" Type="http://schemas.openxmlformats.org/officeDocument/2006/relationships/image" Target="../media/image82.png"/></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5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svg"/></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6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hyperlink" Target="mailto:Donna.Kerwin@azed.gov" TargetMode="External"/><Relationship Id="rId1" Type="http://schemas.openxmlformats.org/officeDocument/2006/relationships/slideLayout" Target="../slideLayouts/slideLayout6.xml"/><Relationship Id="rId5" Type="http://schemas.openxmlformats.org/officeDocument/2006/relationships/image" Target="../media/image98.JPG"/><Relationship Id="rId4" Type="http://schemas.openxmlformats.org/officeDocument/2006/relationships/image" Target="../media/image97.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3.png"/><Relationship Id="rId5" Type="http://schemas.openxmlformats.org/officeDocument/2006/relationships/image" Target="../media/image102.svg"/><Relationship Id="rId4" Type="http://schemas.openxmlformats.org/officeDocument/2006/relationships/image" Target="../media/image101.png"/></Relationships>
</file>

<file path=ppt/slides/_rels/slide6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5.png"/></Relationships>
</file>

<file path=ppt/slides/_rels/slide6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azed.gov/cte/cte-industry-credentials" TargetMode="External"/><Relationship Id="rId5" Type="http://schemas.openxmlformats.org/officeDocument/2006/relationships/image" Target="../media/image109.svg"/><Relationship Id="rId4" Type="http://schemas.openxmlformats.org/officeDocument/2006/relationships/image" Target="../media/image10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1.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5.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FDD0D-1C8F-4D9F-B370-AA86D6B05611}"/>
              </a:ext>
            </a:extLst>
          </p:cNvPr>
          <p:cNvSpPr>
            <a:spLocks noGrp="1"/>
          </p:cNvSpPr>
          <p:nvPr>
            <p:ph type="ctrTitle"/>
          </p:nvPr>
        </p:nvSpPr>
        <p:spPr>
          <a:xfrm>
            <a:off x="2209800" y="2125981"/>
            <a:ext cx="7772400" cy="492443"/>
          </a:xfrm>
        </p:spPr>
        <p:txBody>
          <a:bodyPr/>
          <a:lstStyle/>
          <a:p>
            <a:pPr algn="ctr"/>
            <a:r>
              <a:rPr lang="en-US" dirty="0"/>
              <a:t>CTE Data Portal Overview</a:t>
            </a:r>
          </a:p>
        </p:txBody>
      </p:sp>
      <p:sp>
        <p:nvSpPr>
          <p:cNvPr id="3" name="Subtitle 2">
            <a:extLst>
              <a:ext uri="{FF2B5EF4-FFF2-40B4-BE49-F238E27FC236}">
                <a16:creationId xmlns:a16="http://schemas.microsoft.com/office/drawing/2014/main" id="{D1E10C01-6E38-4C08-9A0D-E5AA203309D8}"/>
              </a:ext>
            </a:extLst>
          </p:cNvPr>
          <p:cNvSpPr>
            <a:spLocks noGrp="1"/>
          </p:cNvSpPr>
          <p:nvPr>
            <p:ph type="subTitle" idx="4"/>
          </p:nvPr>
        </p:nvSpPr>
        <p:spPr>
          <a:xfrm>
            <a:off x="2895600" y="3840481"/>
            <a:ext cx="6400800" cy="430887"/>
          </a:xfrm>
        </p:spPr>
        <p:txBody>
          <a:bodyPr/>
          <a:lstStyle/>
          <a:p>
            <a:pPr algn="ctr"/>
            <a:r>
              <a:rPr lang="en-US" dirty="0"/>
              <a:t>March/April 2021</a:t>
            </a:r>
          </a:p>
        </p:txBody>
      </p:sp>
    </p:spTree>
    <p:extLst>
      <p:ext uri="{BB962C8B-B14F-4D97-AF65-F5344CB8AC3E}">
        <p14:creationId xmlns:p14="http://schemas.microsoft.com/office/powerpoint/2010/main" val="104659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Contacts</a:t>
            </a:r>
          </a:p>
        </p:txBody>
      </p:sp>
      <p:pic>
        <p:nvPicPr>
          <p:cNvPr id="4" name="Picture 3">
            <a:extLst>
              <a:ext uri="{FF2B5EF4-FFF2-40B4-BE49-F238E27FC236}">
                <a16:creationId xmlns:a16="http://schemas.microsoft.com/office/drawing/2014/main" id="{9EEB5250-6933-4E70-B3FD-C2BCB97BE584}"/>
              </a:ext>
            </a:extLst>
          </p:cNvPr>
          <p:cNvPicPr>
            <a:picLocks noChangeAspect="1"/>
          </p:cNvPicPr>
          <p:nvPr/>
        </p:nvPicPr>
        <p:blipFill>
          <a:blip r:embed="rId3"/>
          <a:stretch>
            <a:fillRect/>
          </a:stretch>
        </p:blipFill>
        <p:spPr>
          <a:xfrm>
            <a:off x="1524000" y="1439769"/>
            <a:ext cx="9144000" cy="3978463"/>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448FAAA3-7E23-49DA-BC56-593D8A27D357}"/>
              </a:ext>
            </a:extLst>
          </p:cNvPr>
          <p:cNvSpPr/>
          <p:nvPr/>
        </p:nvSpPr>
        <p:spPr>
          <a:xfrm>
            <a:off x="1676400" y="4495800"/>
            <a:ext cx="990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7" name="Straight Connector 6">
            <a:extLst>
              <a:ext uri="{FF2B5EF4-FFF2-40B4-BE49-F238E27FC236}">
                <a16:creationId xmlns:a16="http://schemas.microsoft.com/office/drawing/2014/main" id="{C9EFBED2-1C51-4C6C-9920-96DACCBE1CF7}"/>
              </a:ext>
            </a:extLst>
          </p:cNvPr>
          <p:cNvCxnSpPr>
            <a:cxnSpLocks/>
          </p:cNvCxnSpPr>
          <p:nvPr/>
        </p:nvCxnSpPr>
        <p:spPr>
          <a:xfrm flipV="1">
            <a:off x="2667001" y="2098482"/>
            <a:ext cx="1397945" cy="23973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077A81B-25B1-4F7F-BD16-0C60DE608A2D}"/>
              </a:ext>
            </a:extLst>
          </p:cNvPr>
          <p:cNvCxnSpPr>
            <a:cxnSpLocks/>
          </p:cNvCxnSpPr>
          <p:nvPr/>
        </p:nvCxnSpPr>
        <p:spPr>
          <a:xfrm>
            <a:off x="2667001" y="4648200"/>
            <a:ext cx="1397945" cy="12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9B8F712-DFB5-4ABE-9D8E-5928B65DFF9E}"/>
              </a:ext>
            </a:extLst>
          </p:cNvPr>
          <p:cNvSpPr/>
          <p:nvPr/>
        </p:nvSpPr>
        <p:spPr>
          <a:xfrm>
            <a:off x="5867400" y="3886200"/>
            <a:ext cx="3124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654D84ED-E0CB-4B3E-93F2-5E1CE7FA3B76}"/>
              </a:ext>
            </a:extLst>
          </p:cNvPr>
          <p:cNvSpPr/>
          <p:nvPr/>
        </p:nvSpPr>
        <p:spPr>
          <a:xfrm>
            <a:off x="5867400" y="1439768"/>
            <a:ext cx="685800" cy="312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a:extLst>
              <a:ext uri="{FF2B5EF4-FFF2-40B4-BE49-F238E27FC236}">
                <a16:creationId xmlns:a16="http://schemas.microsoft.com/office/drawing/2014/main" id="{D66A4779-B591-4D0E-B8FA-50E1ED93A6AE}"/>
              </a:ext>
            </a:extLst>
          </p:cNvPr>
          <p:cNvPicPr>
            <a:picLocks noChangeAspect="1"/>
          </p:cNvPicPr>
          <p:nvPr/>
        </p:nvPicPr>
        <p:blipFill>
          <a:blip r:embed="rId4"/>
          <a:stretch>
            <a:fillRect/>
          </a:stretch>
        </p:blipFill>
        <p:spPr>
          <a:xfrm>
            <a:off x="4064945" y="2098482"/>
            <a:ext cx="6404848" cy="3768918"/>
          </a:xfrm>
          <a:prstGeom prst="rect">
            <a:avLst/>
          </a:prstGeom>
          <a:ln w="38100">
            <a:solidFill>
              <a:srgbClr val="FF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4859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Contacts</a:t>
            </a:r>
          </a:p>
        </p:txBody>
      </p:sp>
      <p:pic>
        <p:nvPicPr>
          <p:cNvPr id="6" name="Picture 5">
            <a:extLst>
              <a:ext uri="{FF2B5EF4-FFF2-40B4-BE49-F238E27FC236}">
                <a16:creationId xmlns:a16="http://schemas.microsoft.com/office/drawing/2014/main" id="{C33D31D8-811B-47AB-91ED-C1AA29639AC1}"/>
              </a:ext>
            </a:extLst>
          </p:cNvPr>
          <p:cNvPicPr>
            <a:picLocks noChangeAspect="1"/>
          </p:cNvPicPr>
          <p:nvPr/>
        </p:nvPicPr>
        <p:blipFill>
          <a:blip r:embed="rId3"/>
          <a:stretch>
            <a:fillRect/>
          </a:stretch>
        </p:blipFill>
        <p:spPr>
          <a:xfrm>
            <a:off x="1981197" y="1371601"/>
            <a:ext cx="8229600" cy="223763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4FA75987-351E-49A1-8FCE-8E4C2C467BDB}"/>
              </a:ext>
            </a:extLst>
          </p:cNvPr>
          <p:cNvSpPr txBox="1"/>
          <p:nvPr/>
        </p:nvSpPr>
        <p:spPr>
          <a:xfrm>
            <a:off x="2933700" y="4267201"/>
            <a:ext cx="6324600" cy="1200329"/>
          </a:xfrm>
          <a:prstGeom prst="rect">
            <a:avLst/>
          </a:prstGeom>
          <a:noFill/>
        </p:spPr>
        <p:txBody>
          <a:bodyPr wrap="square" rtlCol="0">
            <a:spAutoFit/>
          </a:bodyPr>
          <a:lstStyle/>
          <a:p>
            <a:r>
              <a:rPr lang="en-US" sz="1800" dirty="0"/>
              <a:t>Once all required contacts are entered, the menu tabs appear at the top of the screen.</a:t>
            </a:r>
          </a:p>
          <a:p>
            <a:endParaRPr lang="en-US" sz="1800" dirty="0"/>
          </a:p>
          <a:p>
            <a:r>
              <a:rPr lang="en-US" sz="1800" dirty="0"/>
              <a:t>Remember, contacts will be refreshed on an annual basis.</a:t>
            </a:r>
          </a:p>
        </p:txBody>
      </p:sp>
      <p:sp>
        <p:nvSpPr>
          <p:cNvPr id="12" name="Rectangle 11">
            <a:extLst>
              <a:ext uri="{FF2B5EF4-FFF2-40B4-BE49-F238E27FC236}">
                <a16:creationId xmlns:a16="http://schemas.microsoft.com/office/drawing/2014/main" id="{90A787AC-2D58-4C93-8E7A-C57B1562765A}"/>
              </a:ext>
            </a:extLst>
          </p:cNvPr>
          <p:cNvSpPr/>
          <p:nvPr/>
        </p:nvSpPr>
        <p:spPr>
          <a:xfrm>
            <a:off x="2930028" y="1390471"/>
            <a:ext cx="685800" cy="312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3499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5ACF-58A5-430D-B548-56981423FCC4}"/>
              </a:ext>
            </a:extLst>
          </p:cNvPr>
          <p:cNvSpPr>
            <a:spLocks noGrp="1"/>
          </p:cNvSpPr>
          <p:nvPr>
            <p:ph type="ctrTitle"/>
          </p:nvPr>
        </p:nvSpPr>
        <p:spPr>
          <a:xfrm>
            <a:off x="2209800" y="2125980"/>
            <a:ext cx="7772400" cy="738664"/>
          </a:xfrm>
        </p:spPr>
        <p:txBody>
          <a:bodyPr/>
          <a:lstStyle/>
          <a:p>
            <a:pPr algn="ctr"/>
            <a:r>
              <a:rPr lang="en-US" sz="4800" dirty="0"/>
              <a:t>2021 COHERENT SEQUENCE  </a:t>
            </a:r>
          </a:p>
        </p:txBody>
      </p:sp>
      <p:sp>
        <p:nvSpPr>
          <p:cNvPr id="3" name="Subtitle 2">
            <a:extLst>
              <a:ext uri="{FF2B5EF4-FFF2-40B4-BE49-F238E27FC236}">
                <a16:creationId xmlns:a16="http://schemas.microsoft.com/office/drawing/2014/main" id="{EFA6E090-9BA7-436A-86FB-0D1015797EB8}"/>
              </a:ext>
            </a:extLst>
          </p:cNvPr>
          <p:cNvSpPr>
            <a:spLocks noGrp="1"/>
          </p:cNvSpPr>
          <p:nvPr>
            <p:ph type="subTitle" idx="4"/>
          </p:nvPr>
        </p:nvSpPr>
        <p:spPr>
          <a:xfrm>
            <a:off x="10179730" y="12778426"/>
            <a:ext cx="45719" cy="203856"/>
          </a:xfrm>
        </p:spPr>
        <p:txBody>
          <a:bodyPr/>
          <a:lstStyle/>
          <a:p>
            <a:pPr algn="ctr"/>
            <a:endParaRPr lang="en-US" sz="1200" dirty="0"/>
          </a:p>
        </p:txBody>
      </p:sp>
      <p:pic>
        <p:nvPicPr>
          <p:cNvPr id="1026" name="Picture 2" descr="VENUE UPDATES - UPDATED 5:00 P.M. - Monday - 9/11 - Atlanta Poker Cl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50884"/>
            <a:ext cx="3124200" cy="19830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portant updates that should go on your website in times of crisis - Zoho  Blo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875" t="16667"/>
          <a:stretch/>
        </p:blipFill>
        <p:spPr bwMode="auto">
          <a:xfrm>
            <a:off x="8763000" y="5029200"/>
            <a:ext cx="17272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07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775DB-C47D-4BE3-AAE5-0C82CE3AD750}"/>
              </a:ext>
            </a:extLst>
          </p:cNvPr>
          <p:cNvSpPr>
            <a:spLocks noGrp="1"/>
          </p:cNvSpPr>
          <p:nvPr>
            <p:ph type="title"/>
          </p:nvPr>
        </p:nvSpPr>
        <p:spPr>
          <a:xfrm>
            <a:off x="2554630" y="151320"/>
            <a:ext cx="7082739" cy="615553"/>
          </a:xfrm>
        </p:spPr>
        <p:txBody>
          <a:bodyPr/>
          <a:lstStyle/>
          <a:p>
            <a:pPr algn="ctr"/>
            <a:r>
              <a:rPr lang="en-US" sz="4000" dirty="0"/>
              <a:t>Things to Remember…. </a:t>
            </a:r>
          </a:p>
        </p:txBody>
      </p:sp>
      <p:sp>
        <p:nvSpPr>
          <p:cNvPr id="3" name="Text Placeholder 2">
            <a:extLst>
              <a:ext uri="{FF2B5EF4-FFF2-40B4-BE49-F238E27FC236}">
                <a16:creationId xmlns:a16="http://schemas.microsoft.com/office/drawing/2014/main" id="{D992C65B-0B0C-4AC7-B9D7-33D3D24BB9E3}"/>
              </a:ext>
            </a:extLst>
          </p:cNvPr>
          <p:cNvSpPr>
            <a:spLocks noGrp="1"/>
          </p:cNvSpPr>
          <p:nvPr>
            <p:ph type="body" idx="1"/>
          </p:nvPr>
        </p:nvSpPr>
        <p:spPr>
          <a:xfrm>
            <a:off x="1752601" y="1498601"/>
            <a:ext cx="8476959" cy="5601533"/>
          </a:xfrm>
        </p:spPr>
        <p:txBody>
          <a:bodyPr/>
          <a:lstStyle/>
          <a:p>
            <a:pPr marL="457200" indent="-457200">
              <a:buFont typeface="Arial" panose="020B0604020202020204" pitchFamily="34" charset="0"/>
              <a:buChar char="•"/>
            </a:pPr>
            <a:r>
              <a:rPr lang="en-US" dirty="0"/>
              <a:t>Must use CIP/CTE Course Numbers </a:t>
            </a:r>
          </a:p>
          <a:p>
            <a:pPr marL="457200" indent="-457200">
              <a:buFont typeface="Arial" panose="020B0604020202020204" pitchFamily="34" charset="0"/>
              <a:buChar char="•"/>
            </a:pPr>
            <a:r>
              <a:rPr lang="en-US" dirty="0"/>
              <a:t>Cannot enter School’s Course Numbers</a:t>
            </a:r>
          </a:p>
          <a:p>
            <a:pPr marL="457200" indent="-457200">
              <a:buFont typeface="Arial" panose="020B0604020202020204" pitchFamily="34" charset="0"/>
              <a:buChar char="•"/>
            </a:pPr>
            <a:r>
              <a:rPr lang="en-US" dirty="0"/>
              <a:t>Must list all required courses even if not offering current school year</a:t>
            </a:r>
          </a:p>
          <a:p>
            <a:pPr marL="457200" indent="-457200">
              <a:buFont typeface="Arial" panose="020B0604020202020204" pitchFamily="34" charset="0"/>
              <a:buChar char="•"/>
            </a:pPr>
            <a:r>
              <a:rPr lang="en-US" dirty="0"/>
              <a:t>Cannot not be uploaded </a:t>
            </a:r>
          </a:p>
          <a:p>
            <a:pPr marL="457200" indent="-457200">
              <a:buFont typeface="Arial" panose="020B0604020202020204" pitchFamily="34" charset="0"/>
              <a:buChar char="•"/>
            </a:pPr>
            <a:r>
              <a:rPr lang="en-US" dirty="0"/>
              <a:t>Existing Coherent Sequence will be rolled over from past school year to current school year</a:t>
            </a:r>
          </a:p>
          <a:p>
            <a:pPr marL="457200" indent="-457200">
              <a:buFont typeface="Arial" panose="020B0604020202020204" pitchFamily="34" charset="0"/>
              <a:buChar char="•"/>
            </a:pPr>
            <a:r>
              <a:rPr lang="en-US" dirty="0"/>
              <a:t>Courses are not brought in from AzEDS – all changes are done within CTE Data Portal</a:t>
            </a:r>
          </a:p>
          <a:p>
            <a:pPr marL="457200" indent="-457200">
              <a:buFont typeface="Arial" panose="020B0604020202020204" pitchFamily="34" charset="0"/>
              <a:buChar char="•"/>
            </a:pPr>
            <a:r>
              <a:rPr lang="en-US" dirty="0"/>
              <a:t>Projected year course to begin no longer needed</a:t>
            </a:r>
          </a:p>
          <a:p>
            <a:pPr marL="457200" indent="-457200">
              <a:buFont typeface="Arial" panose="020B0604020202020204" pitchFamily="34" charset="0"/>
              <a:buChar char="•"/>
            </a:pPr>
            <a:r>
              <a:rPr lang="en-US" dirty="0"/>
              <a:t>Linked to Enrollment</a:t>
            </a:r>
          </a:p>
          <a:p>
            <a:endParaRPr lang="en-US" dirty="0"/>
          </a:p>
          <a:p>
            <a:endParaRPr lang="en-US" dirty="0"/>
          </a:p>
        </p:txBody>
      </p:sp>
    </p:spTree>
    <p:extLst>
      <p:ext uri="{BB962C8B-B14F-4D97-AF65-F5344CB8AC3E}">
        <p14:creationId xmlns:p14="http://schemas.microsoft.com/office/powerpoint/2010/main" val="1283621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Programs Codes and Titles</a:t>
            </a:r>
          </a:p>
        </p:txBody>
      </p:sp>
      <p:sp>
        <p:nvSpPr>
          <p:cNvPr id="3" name="TextBox 2"/>
          <p:cNvSpPr txBox="1"/>
          <p:nvPr/>
        </p:nvSpPr>
        <p:spPr>
          <a:xfrm>
            <a:off x="3657601" y="946279"/>
            <a:ext cx="4419599" cy="400110"/>
          </a:xfrm>
          <a:prstGeom prst="rect">
            <a:avLst/>
          </a:prstGeom>
          <a:solidFill>
            <a:srgbClr val="FFFF00"/>
          </a:solidFill>
        </p:spPr>
        <p:txBody>
          <a:bodyPr wrap="square" rtlCol="0">
            <a:spAutoFit/>
          </a:bodyPr>
          <a:lstStyle/>
          <a:p>
            <a:r>
              <a:rPr lang="en-US" sz="1800" dirty="0"/>
              <a:t>https://</a:t>
            </a:r>
            <a:r>
              <a:rPr lang="en-US" sz="2000" dirty="0"/>
              <a:t>www.azed.gov/cte/programs</a:t>
            </a:r>
          </a:p>
        </p:txBody>
      </p:sp>
      <p:pic>
        <p:nvPicPr>
          <p:cNvPr id="5" name="Picture 4">
            <a:extLst>
              <a:ext uri="{FF2B5EF4-FFF2-40B4-BE49-F238E27FC236}">
                <a16:creationId xmlns:a16="http://schemas.microsoft.com/office/drawing/2014/main" id="{20B463EA-432D-45F9-BC69-86F56B8E42B3}"/>
              </a:ext>
            </a:extLst>
          </p:cNvPr>
          <p:cNvPicPr>
            <a:picLocks noChangeAspect="1"/>
          </p:cNvPicPr>
          <p:nvPr/>
        </p:nvPicPr>
        <p:blipFill>
          <a:blip r:embed="rId2"/>
          <a:stretch>
            <a:fillRect/>
          </a:stretch>
        </p:blipFill>
        <p:spPr>
          <a:xfrm>
            <a:off x="3159647" y="1495424"/>
            <a:ext cx="5872705" cy="4816050"/>
          </a:xfrm>
          <a:prstGeom prst="rect">
            <a:avLst/>
          </a:prstGeom>
        </p:spPr>
      </p:pic>
    </p:spTree>
    <p:extLst>
      <p:ext uri="{BB962C8B-B14F-4D97-AF65-F5344CB8AC3E}">
        <p14:creationId xmlns:p14="http://schemas.microsoft.com/office/powerpoint/2010/main" val="113665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Discontinued Courses</a:t>
            </a:r>
          </a:p>
        </p:txBody>
      </p:sp>
      <p:sp>
        <p:nvSpPr>
          <p:cNvPr id="3" name="Text Placeholder 2"/>
          <p:cNvSpPr>
            <a:spLocks noGrp="1"/>
          </p:cNvSpPr>
          <p:nvPr>
            <p:ph type="body" idx="1"/>
          </p:nvPr>
        </p:nvSpPr>
        <p:spPr>
          <a:xfrm>
            <a:off x="1967780" y="1498600"/>
            <a:ext cx="8471620" cy="3447098"/>
          </a:xfrm>
        </p:spPr>
        <p:txBody>
          <a:bodyPr/>
          <a:lstStyle/>
          <a:p>
            <a:r>
              <a:rPr lang="en-US" dirty="0"/>
              <a:t>The following programs are being discontinued. </a:t>
            </a:r>
          </a:p>
          <a:p>
            <a:r>
              <a:rPr lang="en-US" dirty="0"/>
              <a:t>FY/SY 2020-2021 is the final year they may be offered:</a:t>
            </a:r>
          </a:p>
          <a:p>
            <a:endParaRPr lang="en-US" dirty="0"/>
          </a:p>
          <a:p>
            <a:r>
              <a:rPr lang="en-US" dirty="0"/>
              <a:t>•Agribusiness Systems (01.0100.90)</a:t>
            </a:r>
          </a:p>
          <a:p>
            <a:r>
              <a:rPr lang="en-US" dirty="0"/>
              <a:t>•Animal Systems (01.0100.40)</a:t>
            </a:r>
          </a:p>
          <a:p>
            <a:r>
              <a:rPr lang="en-US" dirty="0"/>
              <a:t>•Plant Systems (01.0100.30)</a:t>
            </a:r>
          </a:p>
          <a:p>
            <a:r>
              <a:rPr lang="en-US" dirty="0"/>
              <a:t>•Industrial Electrician (46.0300.30)</a:t>
            </a:r>
          </a:p>
        </p:txBody>
      </p:sp>
    </p:spTree>
    <p:extLst>
      <p:ext uri="{BB962C8B-B14F-4D97-AF65-F5344CB8AC3E}">
        <p14:creationId xmlns:p14="http://schemas.microsoft.com/office/powerpoint/2010/main" val="46757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0C69-7124-42EE-89E8-D1D92BF4A1DF}"/>
              </a:ext>
            </a:extLst>
          </p:cNvPr>
          <p:cNvSpPr>
            <a:spLocks noGrp="1"/>
          </p:cNvSpPr>
          <p:nvPr>
            <p:ph type="title"/>
          </p:nvPr>
        </p:nvSpPr>
        <p:spPr>
          <a:xfrm>
            <a:off x="1828800" y="325279"/>
            <a:ext cx="8686800" cy="665322"/>
          </a:xfrm>
          <a:solidFill>
            <a:srgbClr val="00B050"/>
          </a:solidFill>
        </p:spPr>
        <p:txBody>
          <a:bodyPr/>
          <a:lstStyle/>
          <a:p>
            <a:r>
              <a:rPr lang="en-US" dirty="0"/>
              <a:t>Non-Articulated Courses and Articulated Courses</a:t>
            </a:r>
          </a:p>
        </p:txBody>
      </p:sp>
      <p:sp>
        <p:nvSpPr>
          <p:cNvPr id="3" name="Content Placeholder 2">
            <a:extLst>
              <a:ext uri="{FF2B5EF4-FFF2-40B4-BE49-F238E27FC236}">
                <a16:creationId xmlns:a16="http://schemas.microsoft.com/office/drawing/2014/main" id="{C4610961-4CC9-4906-980E-37FC6F639B50}"/>
              </a:ext>
            </a:extLst>
          </p:cNvPr>
          <p:cNvSpPr>
            <a:spLocks noGrp="1"/>
          </p:cNvSpPr>
          <p:nvPr>
            <p:ph sz="half" idx="2"/>
          </p:nvPr>
        </p:nvSpPr>
        <p:spPr>
          <a:xfrm>
            <a:off x="1981200" y="1577340"/>
            <a:ext cx="3977640" cy="2154436"/>
          </a:xfrm>
        </p:spPr>
        <p:txBody>
          <a:bodyPr/>
          <a:lstStyle/>
          <a:p>
            <a:r>
              <a:rPr lang="en-US" b="1" dirty="0"/>
              <a:t>Non-Articulated</a:t>
            </a:r>
          </a:p>
          <a:p>
            <a:pPr marL="457200" indent="-457200">
              <a:buFont typeface="Arial" panose="020B0604020202020204" pitchFamily="34" charset="0"/>
              <a:buChar char="•"/>
            </a:pPr>
            <a:r>
              <a:rPr lang="en-US" dirty="0"/>
              <a:t>CTE programs are offered and taught at the student's school of residence</a:t>
            </a:r>
          </a:p>
        </p:txBody>
      </p:sp>
      <p:sp>
        <p:nvSpPr>
          <p:cNvPr id="4" name="Content Placeholder 3">
            <a:extLst>
              <a:ext uri="{FF2B5EF4-FFF2-40B4-BE49-F238E27FC236}">
                <a16:creationId xmlns:a16="http://schemas.microsoft.com/office/drawing/2014/main" id="{B8131D45-62DC-4751-90F8-4C879045956C}"/>
              </a:ext>
            </a:extLst>
          </p:cNvPr>
          <p:cNvSpPr>
            <a:spLocks noGrp="1"/>
          </p:cNvSpPr>
          <p:nvPr>
            <p:ph sz="half" idx="3"/>
          </p:nvPr>
        </p:nvSpPr>
        <p:spPr>
          <a:xfrm>
            <a:off x="6233160" y="1577341"/>
            <a:ext cx="3977640" cy="3693319"/>
          </a:xfrm>
        </p:spPr>
        <p:txBody>
          <a:bodyPr/>
          <a:lstStyle/>
          <a:p>
            <a:r>
              <a:rPr lang="en-US" b="1" dirty="0"/>
              <a:t>Articulated</a:t>
            </a:r>
          </a:p>
          <a:p>
            <a:pPr marL="457200" indent="-457200" rtl="0">
              <a:buFont typeface="Arial" panose="020B0604020202020204" pitchFamily="34" charset="0"/>
              <a:buChar char="•"/>
            </a:pPr>
            <a:r>
              <a:rPr lang="en-US" dirty="0"/>
              <a:t>CTE program that is taught somewhere other than the student’s school of residence:</a:t>
            </a:r>
          </a:p>
          <a:p>
            <a:pPr marL="914400" lvl="1" indent="-457200" rtl="0">
              <a:buFont typeface="Arial" panose="020B0604020202020204" pitchFamily="34" charset="0"/>
              <a:buChar char="•"/>
            </a:pPr>
            <a:r>
              <a:rPr lang="en-US" sz="2400" dirty="0"/>
              <a:t>Community College</a:t>
            </a:r>
          </a:p>
          <a:p>
            <a:pPr marL="914400" lvl="1" indent="-457200" rtl="0">
              <a:buFont typeface="Arial" panose="020B0604020202020204" pitchFamily="34" charset="0"/>
              <a:buChar char="•"/>
            </a:pPr>
            <a:r>
              <a:rPr lang="en-US" sz="2400" dirty="0"/>
              <a:t>CTED</a:t>
            </a:r>
          </a:p>
          <a:p>
            <a:pPr marL="914400" lvl="1" indent="-457200" rtl="0">
              <a:buFont typeface="Arial" panose="020B0604020202020204" pitchFamily="34" charset="0"/>
              <a:buChar char="•"/>
            </a:pPr>
            <a:r>
              <a:rPr lang="en-US" sz="2400" dirty="0"/>
              <a:t>Another school</a:t>
            </a:r>
          </a:p>
        </p:txBody>
      </p:sp>
    </p:spTree>
    <p:extLst>
      <p:ext uri="{BB962C8B-B14F-4D97-AF65-F5344CB8AC3E}">
        <p14:creationId xmlns:p14="http://schemas.microsoft.com/office/powerpoint/2010/main" val="3541351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304801"/>
            <a:ext cx="8534399" cy="984885"/>
          </a:xfrm>
        </p:spPr>
        <p:txBody>
          <a:bodyPr/>
          <a:lstStyle/>
          <a:p>
            <a:r>
              <a:rPr lang="en-US" dirty="0"/>
              <a:t>Creating Non-Articulated New Programs/Courses</a:t>
            </a:r>
          </a:p>
        </p:txBody>
      </p:sp>
      <p:pic>
        <p:nvPicPr>
          <p:cNvPr id="2050" name="Picture 8" descr="image006"/>
          <p:cNvPicPr>
            <a:picLocks noChangeAspect="1" noChangeArrowheads="1"/>
          </p:cNvPicPr>
          <p:nvPr/>
        </p:nvPicPr>
        <p:blipFill rotWithShape="1">
          <a:blip r:embed="rId2">
            <a:extLst>
              <a:ext uri="{28A0092B-C50C-407E-A947-70E740481C1C}">
                <a14:useLocalDpi xmlns:a14="http://schemas.microsoft.com/office/drawing/2010/main" val="0"/>
              </a:ext>
            </a:extLst>
          </a:blip>
          <a:srcRect l="1255" r="2745" b="6529"/>
          <a:stretch/>
        </p:blipFill>
        <p:spPr bwMode="auto">
          <a:xfrm>
            <a:off x="1752599" y="2286000"/>
            <a:ext cx="86868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3"/>
          <a:srcRect t="43496" r="73143" b="-2032"/>
          <a:stretch/>
        </p:blipFill>
        <p:spPr>
          <a:xfrm>
            <a:off x="1772193" y="2590800"/>
            <a:ext cx="2350168" cy="542478"/>
          </a:xfrm>
          <a:prstGeom prst="rect">
            <a:avLst/>
          </a:prstGeom>
        </p:spPr>
      </p:pic>
      <p:sp>
        <p:nvSpPr>
          <p:cNvPr id="4" name="Oval 3"/>
          <p:cNvSpPr/>
          <p:nvPr/>
        </p:nvSpPr>
        <p:spPr>
          <a:xfrm>
            <a:off x="1524000" y="2819400"/>
            <a:ext cx="16002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Box 4"/>
          <p:cNvSpPr txBox="1"/>
          <p:nvPr/>
        </p:nvSpPr>
        <p:spPr>
          <a:xfrm>
            <a:off x="3733800" y="2948612"/>
            <a:ext cx="3733800" cy="369332"/>
          </a:xfrm>
          <a:prstGeom prst="rect">
            <a:avLst/>
          </a:prstGeom>
          <a:solidFill>
            <a:schemeClr val="accent3"/>
          </a:solidFill>
        </p:spPr>
        <p:txBody>
          <a:bodyPr wrap="square" rtlCol="0">
            <a:spAutoFit/>
          </a:bodyPr>
          <a:lstStyle/>
          <a:p>
            <a:r>
              <a:rPr lang="en-US" sz="1800" dirty="0"/>
              <a:t>Click create New Programs</a:t>
            </a:r>
          </a:p>
        </p:txBody>
      </p:sp>
    </p:spTree>
    <p:extLst>
      <p:ext uri="{BB962C8B-B14F-4D97-AF65-F5344CB8AC3E}">
        <p14:creationId xmlns:p14="http://schemas.microsoft.com/office/powerpoint/2010/main" val="3956078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452" t="9347" r="16038" b="32420"/>
          <a:stretch/>
        </p:blipFill>
        <p:spPr>
          <a:xfrm>
            <a:off x="1504950" y="1752600"/>
            <a:ext cx="8915400" cy="4038600"/>
          </a:xfrm>
          <a:prstGeom prst="rect">
            <a:avLst/>
          </a:prstGeom>
        </p:spPr>
      </p:pic>
      <p:sp>
        <p:nvSpPr>
          <p:cNvPr id="4" name="TextBox 3"/>
          <p:cNvSpPr txBox="1"/>
          <p:nvPr/>
        </p:nvSpPr>
        <p:spPr>
          <a:xfrm>
            <a:off x="3419475" y="1383268"/>
            <a:ext cx="2514600" cy="369332"/>
          </a:xfrm>
          <a:prstGeom prst="rect">
            <a:avLst/>
          </a:prstGeom>
          <a:solidFill>
            <a:srgbClr val="FFC000"/>
          </a:solidFill>
        </p:spPr>
        <p:txBody>
          <a:bodyPr wrap="square" rtlCol="0">
            <a:spAutoFit/>
          </a:bodyPr>
          <a:lstStyle/>
          <a:p>
            <a:r>
              <a:rPr lang="en-US" sz="1800" dirty="0"/>
              <a:t>Choose your program</a:t>
            </a:r>
          </a:p>
        </p:txBody>
      </p:sp>
    </p:spTree>
    <p:extLst>
      <p:ext uri="{BB962C8B-B14F-4D97-AF65-F5344CB8AC3E}">
        <p14:creationId xmlns:p14="http://schemas.microsoft.com/office/powerpoint/2010/main" val="3059024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34000" y="3456687"/>
            <a:ext cx="5086350" cy="3366057"/>
          </a:xfrm>
          <a:prstGeom prst="rect">
            <a:avLst/>
          </a:prstGeom>
        </p:spPr>
      </p:pic>
      <p:pic>
        <p:nvPicPr>
          <p:cNvPr id="3076" name="Picture 4"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455" t="3358" r="3476" b="6357"/>
          <a:stretch/>
        </p:blipFill>
        <p:spPr bwMode="auto">
          <a:xfrm>
            <a:off x="1704977" y="164675"/>
            <a:ext cx="6172199" cy="33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9601200" y="4038600"/>
            <a:ext cx="914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p:cNvSpPr txBox="1"/>
          <p:nvPr/>
        </p:nvSpPr>
        <p:spPr>
          <a:xfrm>
            <a:off x="8458200" y="990600"/>
            <a:ext cx="1752600" cy="369332"/>
          </a:xfrm>
          <a:prstGeom prst="rect">
            <a:avLst/>
          </a:prstGeom>
          <a:solidFill>
            <a:schemeClr val="accent3"/>
          </a:solidFill>
        </p:spPr>
        <p:txBody>
          <a:bodyPr wrap="square" rtlCol="0">
            <a:spAutoFit/>
          </a:bodyPr>
          <a:lstStyle/>
          <a:p>
            <a:r>
              <a:rPr lang="en-US" sz="1800" dirty="0"/>
              <a:t>1. Click modify </a:t>
            </a:r>
          </a:p>
        </p:txBody>
      </p:sp>
      <p:sp>
        <p:nvSpPr>
          <p:cNvPr id="9" name="TextBox 8"/>
          <p:cNvSpPr txBox="1"/>
          <p:nvPr/>
        </p:nvSpPr>
        <p:spPr>
          <a:xfrm>
            <a:off x="4439653" y="4598227"/>
            <a:ext cx="2819400" cy="369332"/>
          </a:xfrm>
          <a:prstGeom prst="rect">
            <a:avLst/>
          </a:prstGeom>
          <a:solidFill>
            <a:schemeClr val="accent3"/>
          </a:solidFill>
        </p:spPr>
        <p:txBody>
          <a:bodyPr wrap="square" rtlCol="0">
            <a:spAutoFit/>
          </a:bodyPr>
          <a:lstStyle/>
          <a:p>
            <a:r>
              <a:rPr lang="en-US" sz="1800" dirty="0"/>
              <a:t>2. Update each course </a:t>
            </a:r>
          </a:p>
        </p:txBody>
      </p:sp>
      <p:cxnSp>
        <p:nvCxnSpPr>
          <p:cNvPr id="11" name="Straight Arrow Connector 10"/>
          <p:cNvCxnSpPr>
            <a:stCxn id="8" idx="1"/>
          </p:cNvCxnSpPr>
          <p:nvPr/>
        </p:nvCxnSpPr>
        <p:spPr>
          <a:xfrm flipH="1">
            <a:off x="7719764" y="1175266"/>
            <a:ext cx="738436"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239000" y="4218006"/>
            <a:ext cx="2095500" cy="430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82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CTE Data Portal Agenda</a:t>
            </a:r>
          </a:p>
        </p:txBody>
      </p:sp>
      <p:sp>
        <p:nvSpPr>
          <p:cNvPr id="3" name="Content Placeholder 2">
            <a:extLst>
              <a:ext uri="{FF2B5EF4-FFF2-40B4-BE49-F238E27FC236}">
                <a16:creationId xmlns:a16="http://schemas.microsoft.com/office/drawing/2014/main" id="{67487781-2C96-42F9-AEAC-9C272C170D73}"/>
              </a:ext>
            </a:extLst>
          </p:cNvPr>
          <p:cNvSpPr>
            <a:spLocks noGrp="1"/>
          </p:cNvSpPr>
          <p:nvPr>
            <p:ph sz="half" idx="2"/>
          </p:nvPr>
        </p:nvSpPr>
        <p:spPr>
          <a:xfrm>
            <a:off x="708212" y="1299436"/>
            <a:ext cx="10685929" cy="6401753"/>
          </a:xfrm>
        </p:spPr>
        <p:txBody>
          <a:bodyPr/>
          <a:lstStyle/>
          <a:p>
            <a:r>
              <a:rPr lang="en-US" sz="2000" dirty="0"/>
              <a:t>We will cover:</a:t>
            </a:r>
          </a:p>
          <a:p>
            <a:endParaRPr lang="en-US" sz="2000" dirty="0"/>
          </a:p>
          <a:p>
            <a:pPr marL="457200" indent="-457200">
              <a:buAutoNum type="arabicPeriod"/>
            </a:pPr>
            <a:r>
              <a:rPr lang="en-US" sz="2000" dirty="0"/>
              <a:t>CTE </a:t>
            </a:r>
            <a:r>
              <a:rPr lang="en-US" sz="2000" u="sng" dirty="0"/>
              <a:t>Data Cycle </a:t>
            </a:r>
            <a:r>
              <a:rPr lang="en-US" sz="2000" dirty="0"/>
              <a:t>– how is your CTE data used in the CTE Data Portal?</a:t>
            </a:r>
            <a:br>
              <a:rPr lang="en-US" sz="2000" dirty="0"/>
            </a:br>
            <a:endParaRPr lang="en-US" sz="2000" dirty="0"/>
          </a:p>
          <a:p>
            <a:pPr marL="457200" indent="-457200">
              <a:buAutoNum type="arabicPeriod"/>
            </a:pPr>
            <a:r>
              <a:rPr lang="en-US" sz="2000" dirty="0"/>
              <a:t>Updating </a:t>
            </a:r>
            <a:r>
              <a:rPr lang="en-US" sz="2000" u="sng" dirty="0"/>
              <a:t>Contacts</a:t>
            </a:r>
          </a:p>
          <a:p>
            <a:pPr marL="457200" indent="-457200">
              <a:buAutoNum type="arabicPeriod"/>
            </a:pPr>
            <a:endParaRPr lang="en-US" sz="2000" dirty="0"/>
          </a:p>
          <a:p>
            <a:pPr marL="457200" indent="-457200">
              <a:buAutoNum type="arabicPeriod"/>
            </a:pPr>
            <a:r>
              <a:rPr lang="en-US" sz="2000" dirty="0"/>
              <a:t>Creating/Updating a </a:t>
            </a:r>
            <a:r>
              <a:rPr lang="en-US" sz="2000" u="sng" dirty="0"/>
              <a:t>Coherent Sequence</a:t>
            </a:r>
          </a:p>
          <a:p>
            <a:pPr marL="457200" indent="-457200">
              <a:buAutoNum type="arabicPeriod"/>
            </a:pPr>
            <a:endParaRPr lang="en-US" sz="2000" dirty="0"/>
          </a:p>
          <a:p>
            <a:pPr marL="457200" indent="-457200">
              <a:buAutoNum type="arabicPeriod"/>
            </a:pPr>
            <a:r>
              <a:rPr lang="en-US" sz="2000" dirty="0"/>
              <a:t>CTE Student </a:t>
            </a:r>
            <a:r>
              <a:rPr lang="en-US" sz="2000" u="sng" dirty="0"/>
              <a:t>Enrollment</a:t>
            </a:r>
          </a:p>
          <a:p>
            <a:pPr marL="457200" indent="-457200">
              <a:buAutoNum type="arabicPeriod"/>
            </a:pPr>
            <a:endParaRPr lang="en-US" sz="2000" dirty="0"/>
          </a:p>
          <a:p>
            <a:pPr marL="457200" indent="-457200">
              <a:buAutoNum type="arabicPeriod"/>
            </a:pPr>
            <a:r>
              <a:rPr lang="en-US" sz="2000" dirty="0"/>
              <a:t>Creating Student </a:t>
            </a:r>
            <a:r>
              <a:rPr lang="en-US" sz="2000" u="sng" dirty="0"/>
              <a:t>Credentials</a:t>
            </a:r>
          </a:p>
          <a:p>
            <a:pPr marL="457200" indent="-457200">
              <a:buAutoNum type="arabicPeriod"/>
            </a:pPr>
            <a:endParaRPr lang="en-US" sz="2000" dirty="0"/>
          </a:p>
          <a:p>
            <a:pPr marL="457200" indent="-457200">
              <a:buAutoNum type="arabicPeriod"/>
            </a:pPr>
            <a:r>
              <a:rPr lang="en-US" sz="2000" u="sng" dirty="0"/>
              <a:t>What’s next</a:t>
            </a:r>
          </a:p>
          <a:p>
            <a:pPr marL="457200" indent="-457200">
              <a:buAutoNum type="arabicPeriod"/>
            </a:pPr>
            <a:endParaRPr lang="en-US" sz="2000" dirty="0"/>
          </a:p>
          <a:p>
            <a:pPr marL="457200" indent="-457200">
              <a:buAutoNum type="arabicPeriod"/>
            </a:pPr>
            <a:r>
              <a:rPr lang="en-US" sz="2000" u="sng" dirty="0"/>
              <a:t>Q &amp; A</a:t>
            </a:r>
          </a:p>
          <a:p>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endParaRPr lang="en-US" dirty="0"/>
          </a:p>
          <a:p>
            <a:endParaRPr lang="en-US" dirty="0"/>
          </a:p>
        </p:txBody>
      </p:sp>
    </p:spTree>
    <p:extLst>
      <p:ext uri="{BB962C8B-B14F-4D97-AF65-F5344CB8AC3E}">
        <p14:creationId xmlns:p14="http://schemas.microsoft.com/office/powerpoint/2010/main" val="1516046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Additional Courses</a:t>
            </a:r>
          </a:p>
        </p:txBody>
      </p:sp>
      <p:pic>
        <p:nvPicPr>
          <p:cNvPr id="4" name="Picture 2"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828800"/>
            <a:ext cx="680415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4267201"/>
            <a:ext cx="1371600" cy="1200329"/>
          </a:xfrm>
          <a:prstGeom prst="rect">
            <a:avLst/>
          </a:prstGeom>
          <a:solidFill>
            <a:srgbClr val="FFC000"/>
          </a:solidFill>
        </p:spPr>
        <p:txBody>
          <a:bodyPr wrap="square" rtlCol="0">
            <a:spAutoFit/>
          </a:bodyPr>
          <a:lstStyle/>
          <a:p>
            <a:pPr algn="ctr"/>
            <a:r>
              <a:rPr lang="en-US" sz="1800" dirty="0"/>
              <a:t>Select, add, modify, update</a:t>
            </a:r>
          </a:p>
        </p:txBody>
      </p:sp>
      <p:cxnSp>
        <p:nvCxnSpPr>
          <p:cNvPr id="6" name="Straight Arrow Connector 5"/>
          <p:cNvCxnSpPr/>
          <p:nvPr/>
        </p:nvCxnSpPr>
        <p:spPr>
          <a:xfrm>
            <a:off x="2895600" y="4867364"/>
            <a:ext cx="457200" cy="314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166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6850"/>
          <a:stretch/>
        </p:blipFill>
        <p:spPr>
          <a:xfrm>
            <a:off x="1766888" y="105226"/>
            <a:ext cx="5700713" cy="3399974"/>
          </a:xfrm>
          <a:prstGeom prst="rect">
            <a:avLst/>
          </a:prstGeom>
        </p:spPr>
      </p:pic>
      <p:pic>
        <p:nvPicPr>
          <p:cNvPr id="4" name="Picture 3"/>
          <p:cNvPicPr>
            <a:picLocks noChangeAspect="1"/>
          </p:cNvPicPr>
          <p:nvPr/>
        </p:nvPicPr>
        <p:blipFill>
          <a:blip r:embed="rId3"/>
          <a:stretch>
            <a:fillRect/>
          </a:stretch>
        </p:blipFill>
        <p:spPr>
          <a:xfrm>
            <a:off x="1503947" y="4485575"/>
            <a:ext cx="9120187" cy="1881262"/>
          </a:xfrm>
          <a:prstGeom prst="rect">
            <a:avLst/>
          </a:prstGeom>
        </p:spPr>
      </p:pic>
      <p:sp>
        <p:nvSpPr>
          <p:cNvPr id="5" name="Oval 4"/>
          <p:cNvSpPr/>
          <p:nvPr/>
        </p:nvSpPr>
        <p:spPr>
          <a:xfrm>
            <a:off x="2743200" y="2590800"/>
            <a:ext cx="13716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noFill/>
            </a:endParaRPr>
          </a:p>
        </p:txBody>
      </p:sp>
      <p:pic>
        <p:nvPicPr>
          <p:cNvPr id="7" name="Picture 8" descr="image006"/>
          <p:cNvPicPr>
            <a:picLocks noChangeAspect="1" noChangeArrowheads="1"/>
          </p:cNvPicPr>
          <p:nvPr/>
        </p:nvPicPr>
        <p:blipFill rotWithShape="1">
          <a:blip r:embed="rId4">
            <a:extLst>
              <a:ext uri="{28A0092B-C50C-407E-A947-70E740481C1C}">
                <a14:useLocalDpi xmlns:a14="http://schemas.microsoft.com/office/drawing/2010/main" val="0"/>
              </a:ext>
            </a:extLst>
          </a:blip>
          <a:srcRect l="1255" t="-1" r="2745" b="76018"/>
          <a:stretch/>
        </p:blipFill>
        <p:spPr bwMode="auto">
          <a:xfrm>
            <a:off x="1503946" y="3577009"/>
            <a:ext cx="91201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5"/>
          <a:srcRect t="68163" r="73143" b="-2032"/>
          <a:stretch/>
        </p:blipFill>
        <p:spPr>
          <a:xfrm>
            <a:off x="1543051" y="3810000"/>
            <a:ext cx="2043113" cy="360550"/>
          </a:xfrm>
          <a:prstGeom prst="rect">
            <a:avLst/>
          </a:prstGeom>
        </p:spPr>
      </p:pic>
      <p:sp>
        <p:nvSpPr>
          <p:cNvPr id="9" name="TextBox 8"/>
          <p:cNvSpPr txBox="1"/>
          <p:nvPr/>
        </p:nvSpPr>
        <p:spPr>
          <a:xfrm>
            <a:off x="6350418" y="2825234"/>
            <a:ext cx="2057400" cy="369332"/>
          </a:xfrm>
          <a:prstGeom prst="rect">
            <a:avLst/>
          </a:prstGeom>
          <a:solidFill>
            <a:schemeClr val="accent3"/>
          </a:solidFill>
        </p:spPr>
        <p:txBody>
          <a:bodyPr wrap="square" rtlCol="0">
            <a:spAutoFit/>
          </a:bodyPr>
          <a:lstStyle/>
          <a:p>
            <a:r>
              <a:rPr lang="en-US" sz="1800" dirty="0"/>
              <a:t>Save all changes</a:t>
            </a:r>
          </a:p>
        </p:txBody>
      </p:sp>
      <p:sp>
        <p:nvSpPr>
          <p:cNvPr id="10" name="TextBox 9"/>
          <p:cNvSpPr txBox="1"/>
          <p:nvPr/>
        </p:nvSpPr>
        <p:spPr>
          <a:xfrm>
            <a:off x="4617243" y="4765386"/>
            <a:ext cx="3555582" cy="369332"/>
          </a:xfrm>
          <a:prstGeom prst="rect">
            <a:avLst/>
          </a:prstGeom>
          <a:solidFill>
            <a:schemeClr val="accent3"/>
          </a:solidFill>
        </p:spPr>
        <p:txBody>
          <a:bodyPr wrap="square" rtlCol="0">
            <a:spAutoFit/>
          </a:bodyPr>
          <a:lstStyle/>
          <a:p>
            <a:r>
              <a:rPr lang="en-US" sz="1800" dirty="0"/>
              <a:t>Program and courses added</a:t>
            </a:r>
          </a:p>
        </p:txBody>
      </p:sp>
      <p:cxnSp>
        <p:nvCxnSpPr>
          <p:cNvPr id="12" name="Straight Arrow Connector 11"/>
          <p:cNvCxnSpPr/>
          <p:nvPr/>
        </p:nvCxnSpPr>
        <p:spPr>
          <a:xfrm flipH="1">
            <a:off x="5181600" y="5181601"/>
            <a:ext cx="457200" cy="294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282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5506" y="132965"/>
            <a:ext cx="7970495" cy="530542"/>
          </a:xfrm>
          <a:solidFill>
            <a:srgbClr val="00B050"/>
          </a:solidFill>
        </p:spPr>
        <p:txBody>
          <a:bodyPr/>
          <a:lstStyle/>
          <a:p>
            <a:r>
              <a:rPr lang="en-US" dirty="0"/>
              <a:t>Creating New Articulated Programs/Courses</a:t>
            </a:r>
            <a:br>
              <a:rPr lang="en-US" dirty="0"/>
            </a:br>
            <a:endParaRPr lang="en-US" dirty="0"/>
          </a:p>
        </p:txBody>
      </p:sp>
      <p:pic>
        <p:nvPicPr>
          <p:cNvPr id="3" name="Picture 2"/>
          <p:cNvPicPr>
            <a:picLocks noChangeAspect="1"/>
          </p:cNvPicPr>
          <p:nvPr/>
        </p:nvPicPr>
        <p:blipFill rotWithShape="1">
          <a:blip r:embed="rId2"/>
          <a:srcRect l="15810" t="7291" r="31489" b="57779"/>
          <a:stretch/>
        </p:blipFill>
        <p:spPr>
          <a:xfrm>
            <a:off x="1752600" y="797242"/>
            <a:ext cx="6858000" cy="2555558"/>
          </a:xfrm>
          <a:prstGeom prst="rect">
            <a:avLst/>
          </a:prstGeom>
        </p:spPr>
      </p:pic>
      <p:pic>
        <p:nvPicPr>
          <p:cNvPr id="4" name="Picture 3"/>
          <p:cNvPicPr>
            <a:picLocks noChangeAspect="1"/>
          </p:cNvPicPr>
          <p:nvPr/>
        </p:nvPicPr>
        <p:blipFill rotWithShape="1">
          <a:blip r:embed="rId3"/>
          <a:srcRect l="16842" t="9381" r="16696" b="51041"/>
          <a:stretch/>
        </p:blipFill>
        <p:spPr>
          <a:xfrm>
            <a:off x="1752600" y="3848100"/>
            <a:ext cx="8667750" cy="2895600"/>
          </a:xfrm>
          <a:prstGeom prst="rect">
            <a:avLst/>
          </a:prstGeom>
        </p:spPr>
      </p:pic>
      <p:sp>
        <p:nvSpPr>
          <p:cNvPr id="5" name="TextBox 4"/>
          <p:cNvSpPr txBox="1"/>
          <p:nvPr/>
        </p:nvSpPr>
        <p:spPr>
          <a:xfrm>
            <a:off x="7620000" y="2819400"/>
            <a:ext cx="2057400" cy="381000"/>
          </a:xfrm>
          <a:prstGeom prst="rect">
            <a:avLst/>
          </a:prstGeom>
          <a:solidFill>
            <a:schemeClr val="accent3"/>
          </a:solidFill>
        </p:spPr>
        <p:txBody>
          <a:bodyPr wrap="square" rtlCol="0">
            <a:spAutoFit/>
          </a:bodyPr>
          <a:lstStyle/>
          <a:p>
            <a:r>
              <a:rPr lang="en-US" sz="1800" dirty="0"/>
              <a:t>1. Select Program</a:t>
            </a:r>
          </a:p>
        </p:txBody>
      </p:sp>
      <p:cxnSp>
        <p:nvCxnSpPr>
          <p:cNvPr id="7" name="Straight Arrow Connector 6"/>
          <p:cNvCxnSpPr/>
          <p:nvPr/>
        </p:nvCxnSpPr>
        <p:spPr>
          <a:xfrm flipH="1">
            <a:off x="7162800" y="2933700"/>
            <a:ext cx="4572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93255" y="4325035"/>
            <a:ext cx="4191000" cy="646331"/>
          </a:xfrm>
          <a:prstGeom prst="rect">
            <a:avLst/>
          </a:prstGeom>
          <a:solidFill>
            <a:schemeClr val="accent3"/>
          </a:solidFill>
        </p:spPr>
        <p:txBody>
          <a:bodyPr wrap="square" rtlCol="0">
            <a:spAutoFit/>
          </a:bodyPr>
          <a:lstStyle/>
          <a:p>
            <a:r>
              <a:rPr lang="en-US" sz="1800" dirty="0"/>
              <a:t>2.Click on modify and select location course is offered </a:t>
            </a:r>
          </a:p>
        </p:txBody>
      </p:sp>
      <p:cxnSp>
        <p:nvCxnSpPr>
          <p:cNvPr id="10" name="Straight Arrow Connector 9"/>
          <p:cNvCxnSpPr/>
          <p:nvPr/>
        </p:nvCxnSpPr>
        <p:spPr>
          <a:xfrm flipH="1">
            <a:off x="6657474" y="4971366"/>
            <a:ext cx="733926" cy="705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77200" y="5949315"/>
            <a:ext cx="1828800" cy="381000"/>
          </a:xfrm>
          <a:prstGeom prst="rect">
            <a:avLst/>
          </a:prstGeom>
          <a:solidFill>
            <a:schemeClr val="accent3"/>
          </a:solidFill>
        </p:spPr>
        <p:txBody>
          <a:bodyPr wrap="square" rtlCol="0">
            <a:spAutoFit/>
          </a:bodyPr>
          <a:lstStyle/>
          <a:p>
            <a:r>
              <a:rPr lang="en-US" sz="1800" dirty="0"/>
              <a:t>3. Click Update</a:t>
            </a:r>
          </a:p>
        </p:txBody>
      </p:sp>
      <p:cxnSp>
        <p:nvCxnSpPr>
          <p:cNvPr id="15" name="Straight Arrow Connector 14"/>
          <p:cNvCxnSpPr/>
          <p:nvPr/>
        </p:nvCxnSpPr>
        <p:spPr>
          <a:xfrm flipV="1">
            <a:off x="9067800" y="5324133"/>
            <a:ext cx="457200" cy="625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3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2784" b="4743"/>
          <a:stretch/>
        </p:blipFill>
        <p:spPr>
          <a:xfrm>
            <a:off x="1562101" y="19050"/>
            <a:ext cx="8753475" cy="3810000"/>
          </a:xfrm>
          <a:prstGeom prst="rect">
            <a:avLst/>
          </a:prstGeom>
        </p:spPr>
      </p:pic>
      <p:pic>
        <p:nvPicPr>
          <p:cNvPr id="4" name="Picture 3"/>
          <p:cNvPicPr>
            <a:picLocks noChangeAspect="1"/>
          </p:cNvPicPr>
          <p:nvPr/>
        </p:nvPicPr>
        <p:blipFill rotWithShape="1">
          <a:blip r:embed="rId3"/>
          <a:srcRect l="1757"/>
          <a:stretch/>
        </p:blipFill>
        <p:spPr>
          <a:xfrm>
            <a:off x="1562101" y="4648200"/>
            <a:ext cx="8990437" cy="1803262"/>
          </a:xfrm>
          <a:prstGeom prst="rect">
            <a:avLst/>
          </a:prstGeom>
        </p:spPr>
      </p:pic>
      <p:sp>
        <p:nvSpPr>
          <p:cNvPr id="6" name="Oval 5"/>
          <p:cNvSpPr/>
          <p:nvPr/>
        </p:nvSpPr>
        <p:spPr>
          <a:xfrm>
            <a:off x="3200400" y="3352800"/>
            <a:ext cx="19050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p:cNvSpPr txBox="1"/>
          <p:nvPr/>
        </p:nvSpPr>
        <p:spPr>
          <a:xfrm>
            <a:off x="3048000" y="2859323"/>
            <a:ext cx="3200400" cy="369332"/>
          </a:xfrm>
          <a:prstGeom prst="rect">
            <a:avLst/>
          </a:prstGeom>
          <a:solidFill>
            <a:schemeClr val="accent3"/>
          </a:solidFill>
        </p:spPr>
        <p:txBody>
          <a:bodyPr wrap="square" rtlCol="0">
            <a:spAutoFit/>
          </a:bodyPr>
          <a:lstStyle/>
          <a:p>
            <a:r>
              <a:rPr lang="en-US" sz="1800" dirty="0"/>
              <a:t>Click to save all changes </a:t>
            </a:r>
          </a:p>
        </p:txBody>
      </p:sp>
    </p:spTree>
    <p:extLst>
      <p:ext uri="{BB962C8B-B14F-4D97-AF65-F5344CB8AC3E}">
        <p14:creationId xmlns:p14="http://schemas.microsoft.com/office/powerpoint/2010/main" val="154291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Modifying Existing Coherent Sequence</a:t>
            </a:r>
          </a:p>
        </p:txBody>
      </p:sp>
      <p:pic>
        <p:nvPicPr>
          <p:cNvPr id="3" name="Picture 2"/>
          <p:cNvPicPr>
            <a:picLocks noChangeAspect="1"/>
          </p:cNvPicPr>
          <p:nvPr/>
        </p:nvPicPr>
        <p:blipFill>
          <a:blip r:embed="rId2"/>
          <a:stretch>
            <a:fillRect/>
          </a:stretch>
        </p:blipFill>
        <p:spPr>
          <a:xfrm>
            <a:off x="1524001" y="1600200"/>
            <a:ext cx="8836583" cy="4195762"/>
          </a:xfrm>
          <a:prstGeom prst="rect">
            <a:avLst/>
          </a:prstGeom>
        </p:spPr>
      </p:pic>
      <p:pic>
        <p:nvPicPr>
          <p:cNvPr id="5" name="Picture 4"/>
          <p:cNvPicPr>
            <a:picLocks noChangeAspect="1"/>
          </p:cNvPicPr>
          <p:nvPr/>
        </p:nvPicPr>
        <p:blipFill rotWithShape="1">
          <a:blip r:embed="rId3"/>
          <a:srcRect t="68163" r="73143" b="-2032"/>
          <a:stretch/>
        </p:blipFill>
        <p:spPr>
          <a:xfrm>
            <a:off x="1676400" y="3124200"/>
            <a:ext cx="2590800" cy="381000"/>
          </a:xfrm>
          <a:prstGeom prst="rect">
            <a:avLst/>
          </a:prstGeom>
        </p:spPr>
      </p:pic>
      <p:sp>
        <p:nvSpPr>
          <p:cNvPr id="10" name="Oval 9"/>
          <p:cNvSpPr/>
          <p:nvPr/>
        </p:nvSpPr>
        <p:spPr>
          <a:xfrm>
            <a:off x="1752600" y="5105400"/>
            <a:ext cx="990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p:cNvSpPr txBox="1"/>
          <p:nvPr/>
        </p:nvSpPr>
        <p:spPr>
          <a:xfrm>
            <a:off x="1981200" y="5727977"/>
            <a:ext cx="1981200" cy="369332"/>
          </a:xfrm>
          <a:prstGeom prst="rect">
            <a:avLst/>
          </a:prstGeom>
          <a:solidFill>
            <a:schemeClr val="accent3"/>
          </a:solidFill>
        </p:spPr>
        <p:txBody>
          <a:bodyPr wrap="square" rtlCol="0">
            <a:spAutoFit/>
          </a:bodyPr>
          <a:lstStyle/>
          <a:p>
            <a:r>
              <a:rPr lang="en-US" sz="1800" dirty="0"/>
              <a:t>Click on modify</a:t>
            </a:r>
          </a:p>
        </p:txBody>
      </p:sp>
    </p:spTree>
    <p:extLst>
      <p:ext uri="{BB962C8B-B14F-4D97-AF65-F5344CB8AC3E}">
        <p14:creationId xmlns:p14="http://schemas.microsoft.com/office/powerpoint/2010/main" val="2021463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275" b="28280"/>
          <a:stretch/>
        </p:blipFill>
        <p:spPr>
          <a:xfrm>
            <a:off x="1981200" y="152400"/>
            <a:ext cx="6934200" cy="3124200"/>
          </a:xfrm>
          <a:prstGeom prst="rect">
            <a:avLst/>
          </a:prstGeom>
        </p:spPr>
      </p:pic>
      <p:sp>
        <p:nvSpPr>
          <p:cNvPr id="4" name="Oval 3"/>
          <p:cNvSpPr/>
          <p:nvPr/>
        </p:nvSpPr>
        <p:spPr>
          <a:xfrm>
            <a:off x="8001000" y="2536817"/>
            <a:ext cx="609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p:nvPicPr>
        <p:blipFill rotWithShape="1">
          <a:blip r:embed="rId3"/>
          <a:srcRect l="17264" t="40626" r="17200" b="26045"/>
          <a:stretch/>
        </p:blipFill>
        <p:spPr>
          <a:xfrm>
            <a:off x="1752600" y="3962400"/>
            <a:ext cx="8534400" cy="2438400"/>
          </a:xfrm>
          <a:prstGeom prst="rect">
            <a:avLst/>
          </a:prstGeom>
        </p:spPr>
      </p:pic>
      <p:sp>
        <p:nvSpPr>
          <p:cNvPr id="6" name="Oval 5"/>
          <p:cNvSpPr/>
          <p:nvPr/>
        </p:nvSpPr>
        <p:spPr>
          <a:xfrm>
            <a:off x="9220200" y="4604084"/>
            <a:ext cx="914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Box 6"/>
          <p:cNvSpPr txBox="1"/>
          <p:nvPr/>
        </p:nvSpPr>
        <p:spPr>
          <a:xfrm>
            <a:off x="5476374" y="1760304"/>
            <a:ext cx="4495800" cy="646331"/>
          </a:xfrm>
          <a:prstGeom prst="rect">
            <a:avLst/>
          </a:prstGeom>
          <a:solidFill>
            <a:schemeClr val="accent3"/>
          </a:solidFill>
        </p:spPr>
        <p:txBody>
          <a:bodyPr wrap="square" rtlCol="0">
            <a:spAutoFit/>
          </a:bodyPr>
          <a:lstStyle/>
          <a:p>
            <a:r>
              <a:rPr lang="en-US" sz="1800" dirty="0"/>
              <a:t>1. Click add, if want to add new course, or  modify if want to modify existing course</a:t>
            </a:r>
          </a:p>
        </p:txBody>
      </p:sp>
      <p:sp>
        <p:nvSpPr>
          <p:cNvPr id="8" name="Oval 7"/>
          <p:cNvSpPr/>
          <p:nvPr/>
        </p:nvSpPr>
        <p:spPr>
          <a:xfrm>
            <a:off x="8153400" y="1295401"/>
            <a:ext cx="609600" cy="4649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Box 8"/>
          <p:cNvSpPr txBox="1"/>
          <p:nvPr/>
        </p:nvSpPr>
        <p:spPr>
          <a:xfrm>
            <a:off x="8458200" y="5486400"/>
            <a:ext cx="2057400" cy="369332"/>
          </a:xfrm>
          <a:prstGeom prst="rect">
            <a:avLst/>
          </a:prstGeom>
          <a:solidFill>
            <a:schemeClr val="accent3"/>
          </a:solidFill>
        </p:spPr>
        <p:txBody>
          <a:bodyPr wrap="square" rtlCol="0">
            <a:spAutoFit/>
          </a:bodyPr>
          <a:lstStyle/>
          <a:p>
            <a:r>
              <a:rPr lang="en-US" sz="1800" dirty="0"/>
              <a:t>2. Click update</a:t>
            </a:r>
          </a:p>
        </p:txBody>
      </p:sp>
    </p:spTree>
    <p:extLst>
      <p:ext uri="{BB962C8B-B14F-4D97-AF65-F5344CB8AC3E}">
        <p14:creationId xmlns:p14="http://schemas.microsoft.com/office/powerpoint/2010/main" val="2454597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1676399" y="268705"/>
            <a:ext cx="8839200" cy="3486150"/>
          </a:xfrm>
          <a:prstGeom prst="rect">
            <a:avLst/>
          </a:prstGeom>
        </p:spPr>
      </p:pic>
      <p:sp>
        <p:nvSpPr>
          <p:cNvPr id="4" name="Oval 3"/>
          <p:cNvSpPr/>
          <p:nvPr/>
        </p:nvSpPr>
        <p:spPr>
          <a:xfrm>
            <a:off x="3733800" y="2286000"/>
            <a:ext cx="1676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p:nvPicPr>
        <p:blipFill>
          <a:blip r:embed="rId3"/>
          <a:stretch>
            <a:fillRect/>
          </a:stretch>
        </p:blipFill>
        <p:spPr>
          <a:xfrm>
            <a:off x="1676399" y="4191000"/>
            <a:ext cx="8576218" cy="1981200"/>
          </a:xfrm>
          <a:prstGeom prst="rect">
            <a:avLst/>
          </a:prstGeom>
        </p:spPr>
      </p:pic>
      <p:sp>
        <p:nvSpPr>
          <p:cNvPr id="6" name="TextBox 5"/>
          <p:cNvSpPr txBox="1"/>
          <p:nvPr/>
        </p:nvSpPr>
        <p:spPr>
          <a:xfrm>
            <a:off x="2554630" y="3429000"/>
            <a:ext cx="2855570" cy="369332"/>
          </a:xfrm>
          <a:prstGeom prst="rect">
            <a:avLst/>
          </a:prstGeom>
          <a:solidFill>
            <a:schemeClr val="accent3"/>
          </a:solidFill>
        </p:spPr>
        <p:txBody>
          <a:bodyPr wrap="square" rtlCol="0">
            <a:spAutoFit/>
          </a:bodyPr>
          <a:lstStyle/>
          <a:p>
            <a:r>
              <a:rPr lang="en-US" sz="1800" dirty="0"/>
              <a:t>Click Save All Changes</a:t>
            </a:r>
          </a:p>
        </p:txBody>
      </p:sp>
      <p:sp>
        <p:nvSpPr>
          <p:cNvPr id="7" name="TextBox 6"/>
          <p:cNvSpPr txBox="1"/>
          <p:nvPr/>
        </p:nvSpPr>
        <p:spPr>
          <a:xfrm>
            <a:off x="5943600" y="6324600"/>
            <a:ext cx="2971800" cy="369332"/>
          </a:xfrm>
          <a:prstGeom prst="rect">
            <a:avLst/>
          </a:prstGeom>
          <a:solidFill>
            <a:schemeClr val="accent3"/>
          </a:solidFill>
        </p:spPr>
        <p:txBody>
          <a:bodyPr wrap="square" rtlCol="0">
            <a:spAutoFit/>
          </a:bodyPr>
          <a:lstStyle/>
          <a:p>
            <a:r>
              <a:rPr lang="en-US" sz="1800" dirty="0"/>
              <a:t>Courses have changed</a:t>
            </a:r>
          </a:p>
        </p:txBody>
      </p:sp>
    </p:spTree>
    <p:extLst>
      <p:ext uri="{BB962C8B-B14F-4D97-AF65-F5344CB8AC3E}">
        <p14:creationId xmlns:p14="http://schemas.microsoft.com/office/powerpoint/2010/main" val="2562835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Deleting Additional Courses</a:t>
            </a:r>
          </a:p>
        </p:txBody>
      </p:sp>
      <p:pic>
        <p:nvPicPr>
          <p:cNvPr id="3" name="Picture 2"/>
          <p:cNvPicPr>
            <a:picLocks noChangeAspect="1"/>
          </p:cNvPicPr>
          <p:nvPr/>
        </p:nvPicPr>
        <p:blipFill rotWithShape="1">
          <a:blip r:embed="rId2"/>
          <a:srcRect l="1633" t="2550" r="11818" b="19579"/>
          <a:stretch/>
        </p:blipFill>
        <p:spPr>
          <a:xfrm>
            <a:off x="1828800" y="797244"/>
            <a:ext cx="8077200" cy="2326957"/>
          </a:xfrm>
          <a:prstGeom prst="rect">
            <a:avLst/>
          </a:prstGeom>
        </p:spPr>
      </p:pic>
      <p:pic>
        <p:nvPicPr>
          <p:cNvPr id="4" name="Picture 3"/>
          <p:cNvPicPr>
            <a:picLocks noChangeAspect="1"/>
          </p:cNvPicPr>
          <p:nvPr/>
        </p:nvPicPr>
        <p:blipFill rotWithShape="1">
          <a:blip r:embed="rId3"/>
          <a:srcRect l="14771" t="-12500" r="1265" b="27084"/>
          <a:stretch/>
        </p:blipFill>
        <p:spPr>
          <a:xfrm>
            <a:off x="1981199" y="3352800"/>
            <a:ext cx="8229600" cy="3124200"/>
          </a:xfrm>
          <a:prstGeom prst="rect">
            <a:avLst/>
          </a:prstGeom>
        </p:spPr>
      </p:pic>
      <p:sp>
        <p:nvSpPr>
          <p:cNvPr id="5" name="Oval 4"/>
          <p:cNvSpPr/>
          <p:nvPr/>
        </p:nvSpPr>
        <p:spPr>
          <a:xfrm>
            <a:off x="2286000" y="25908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Oval 5"/>
          <p:cNvSpPr/>
          <p:nvPr/>
        </p:nvSpPr>
        <p:spPr>
          <a:xfrm>
            <a:off x="9637370" y="5486400"/>
            <a:ext cx="725831"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Box 6"/>
          <p:cNvSpPr txBox="1"/>
          <p:nvPr/>
        </p:nvSpPr>
        <p:spPr>
          <a:xfrm>
            <a:off x="2438400" y="2209800"/>
            <a:ext cx="1828800" cy="381000"/>
          </a:xfrm>
          <a:prstGeom prst="rect">
            <a:avLst/>
          </a:prstGeom>
          <a:solidFill>
            <a:schemeClr val="accent3"/>
          </a:solidFill>
        </p:spPr>
        <p:txBody>
          <a:bodyPr wrap="square" rtlCol="0">
            <a:spAutoFit/>
          </a:bodyPr>
          <a:lstStyle/>
          <a:p>
            <a:r>
              <a:rPr lang="en-US" sz="1800" dirty="0"/>
              <a:t>Click modify</a:t>
            </a:r>
          </a:p>
        </p:txBody>
      </p:sp>
      <p:sp>
        <p:nvSpPr>
          <p:cNvPr id="8" name="TextBox 7"/>
          <p:cNvSpPr txBox="1"/>
          <p:nvPr/>
        </p:nvSpPr>
        <p:spPr>
          <a:xfrm>
            <a:off x="8839200" y="6324600"/>
            <a:ext cx="1371600" cy="381000"/>
          </a:xfrm>
          <a:prstGeom prst="rect">
            <a:avLst/>
          </a:prstGeom>
          <a:solidFill>
            <a:schemeClr val="accent3"/>
          </a:solidFill>
        </p:spPr>
        <p:txBody>
          <a:bodyPr wrap="square" rtlCol="0">
            <a:spAutoFit/>
          </a:bodyPr>
          <a:lstStyle/>
          <a:p>
            <a:r>
              <a:rPr lang="en-US" sz="1800" dirty="0"/>
              <a:t>Click delete</a:t>
            </a:r>
          </a:p>
        </p:txBody>
      </p:sp>
      <p:sp>
        <p:nvSpPr>
          <p:cNvPr id="9" name="Cloud Callout 8"/>
          <p:cNvSpPr/>
          <p:nvPr/>
        </p:nvSpPr>
        <p:spPr>
          <a:xfrm>
            <a:off x="7772400" y="1289686"/>
            <a:ext cx="3276600" cy="240601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1"/>
                </a:solidFill>
              </a:rPr>
              <a:t>Please remember only additional courses can be deleted</a:t>
            </a:r>
          </a:p>
        </p:txBody>
      </p:sp>
    </p:spTree>
    <p:extLst>
      <p:ext uri="{BB962C8B-B14F-4D97-AF65-F5344CB8AC3E}">
        <p14:creationId xmlns:p14="http://schemas.microsoft.com/office/powerpoint/2010/main" val="554762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810" t="7291" r="18605" b="52627"/>
          <a:stretch/>
        </p:blipFill>
        <p:spPr>
          <a:xfrm>
            <a:off x="1905000" y="152401"/>
            <a:ext cx="7732369" cy="2286000"/>
          </a:xfrm>
          <a:prstGeom prst="rect">
            <a:avLst/>
          </a:prstGeom>
        </p:spPr>
      </p:pic>
      <p:pic>
        <p:nvPicPr>
          <p:cNvPr id="5" name="Picture 4"/>
          <p:cNvPicPr>
            <a:picLocks noChangeAspect="1"/>
          </p:cNvPicPr>
          <p:nvPr/>
        </p:nvPicPr>
        <p:blipFill>
          <a:blip r:embed="rId3"/>
          <a:stretch>
            <a:fillRect/>
          </a:stretch>
        </p:blipFill>
        <p:spPr>
          <a:xfrm>
            <a:off x="3124200" y="3124200"/>
            <a:ext cx="6867524" cy="3548476"/>
          </a:xfrm>
          <a:prstGeom prst="rect">
            <a:avLst/>
          </a:prstGeom>
        </p:spPr>
      </p:pic>
      <p:sp>
        <p:nvSpPr>
          <p:cNvPr id="6" name="Oval 5"/>
          <p:cNvSpPr/>
          <p:nvPr/>
        </p:nvSpPr>
        <p:spPr>
          <a:xfrm>
            <a:off x="6324600" y="685800"/>
            <a:ext cx="914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Box 6"/>
          <p:cNvSpPr txBox="1"/>
          <p:nvPr/>
        </p:nvSpPr>
        <p:spPr>
          <a:xfrm>
            <a:off x="6324600" y="194084"/>
            <a:ext cx="1295400" cy="381000"/>
          </a:xfrm>
          <a:prstGeom prst="rect">
            <a:avLst/>
          </a:prstGeom>
          <a:solidFill>
            <a:schemeClr val="accent3"/>
          </a:solidFill>
        </p:spPr>
        <p:txBody>
          <a:bodyPr wrap="square" rtlCol="0">
            <a:spAutoFit/>
          </a:bodyPr>
          <a:lstStyle/>
          <a:p>
            <a:r>
              <a:rPr lang="en-US" sz="1800" dirty="0"/>
              <a:t>Click ok</a:t>
            </a:r>
          </a:p>
        </p:txBody>
      </p:sp>
      <p:sp>
        <p:nvSpPr>
          <p:cNvPr id="8" name="Oval 7"/>
          <p:cNvSpPr/>
          <p:nvPr/>
        </p:nvSpPr>
        <p:spPr>
          <a:xfrm>
            <a:off x="4648200" y="5867400"/>
            <a:ext cx="1219200" cy="8052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Box 8"/>
          <p:cNvSpPr txBox="1"/>
          <p:nvPr/>
        </p:nvSpPr>
        <p:spPr>
          <a:xfrm>
            <a:off x="1828800" y="6303344"/>
            <a:ext cx="2819400" cy="369332"/>
          </a:xfrm>
          <a:prstGeom prst="rect">
            <a:avLst/>
          </a:prstGeom>
          <a:solidFill>
            <a:schemeClr val="accent3"/>
          </a:solidFill>
        </p:spPr>
        <p:txBody>
          <a:bodyPr wrap="square" rtlCol="0">
            <a:spAutoFit/>
          </a:bodyPr>
          <a:lstStyle/>
          <a:p>
            <a:r>
              <a:rPr lang="en-US" sz="1800" dirty="0"/>
              <a:t>Click save all changes</a:t>
            </a:r>
          </a:p>
        </p:txBody>
      </p:sp>
    </p:spTree>
    <p:extLst>
      <p:ext uri="{BB962C8B-B14F-4D97-AF65-F5344CB8AC3E}">
        <p14:creationId xmlns:p14="http://schemas.microsoft.com/office/powerpoint/2010/main" val="1524728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Deleting A Program</a:t>
            </a:r>
          </a:p>
        </p:txBody>
      </p:sp>
      <p:pic>
        <p:nvPicPr>
          <p:cNvPr id="3" name="Picture 2"/>
          <p:cNvPicPr>
            <a:picLocks noChangeAspect="1"/>
          </p:cNvPicPr>
          <p:nvPr/>
        </p:nvPicPr>
        <p:blipFill>
          <a:blip r:embed="rId2"/>
          <a:stretch>
            <a:fillRect/>
          </a:stretch>
        </p:blipFill>
        <p:spPr>
          <a:xfrm>
            <a:off x="2462537" y="1009764"/>
            <a:ext cx="7595863" cy="5010037"/>
          </a:xfrm>
          <a:prstGeom prst="rect">
            <a:avLst/>
          </a:prstGeom>
        </p:spPr>
      </p:pic>
      <p:pic>
        <p:nvPicPr>
          <p:cNvPr id="4" name="Picture 8" descr="image006"/>
          <p:cNvPicPr>
            <a:picLocks noChangeAspect="1" noChangeArrowheads="1"/>
          </p:cNvPicPr>
          <p:nvPr/>
        </p:nvPicPr>
        <p:blipFill rotWithShape="1">
          <a:blip r:embed="rId3">
            <a:extLst>
              <a:ext uri="{28A0092B-C50C-407E-A947-70E740481C1C}">
                <a14:useLocalDpi xmlns:a14="http://schemas.microsoft.com/office/drawing/2010/main" val="0"/>
              </a:ext>
            </a:extLst>
          </a:blip>
          <a:srcRect l="1255" t="8609" r="2745" b="74173"/>
          <a:stretch/>
        </p:blipFill>
        <p:spPr bwMode="auto">
          <a:xfrm>
            <a:off x="2554631" y="2133600"/>
            <a:ext cx="75958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2462536" y="2895600"/>
            <a:ext cx="7710163" cy="2743200"/>
          </a:xfrm>
          <a:prstGeom prst="rect">
            <a:avLst/>
          </a:prstGeom>
        </p:spPr>
      </p:pic>
      <p:pic>
        <p:nvPicPr>
          <p:cNvPr id="6" name="Picture 5"/>
          <p:cNvPicPr>
            <a:picLocks noChangeAspect="1"/>
          </p:cNvPicPr>
          <p:nvPr/>
        </p:nvPicPr>
        <p:blipFill rotWithShape="1">
          <a:blip r:embed="rId5"/>
          <a:srcRect t="68163" r="73143" b="-2032"/>
          <a:stretch/>
        </p:blipFill>
        <p:spPr>
          <a:xfrm>
            <a:off x="2532425" y="2476500"/>
            <a:ext cx="2590800" cy="457200"/>
          </a:xfrm>
          <a:prstGeom prst="rect">
            <a:avLst/>
          </a:prstGeom>
        </p:spPr>
      </p:pic>
      <p:sp>
        <p:nvSpPr>
          <p:cNvPr id="7" name="Oval 6"/>
          <p:cNvSpPr/>
          <p:nvPr/>
        </p:nvSpPr>
        <p:spPr>
          <a:xfrm>
            <a:off x="2895600" y="4495800"/>
            <a:ext cx="533400" cy="3237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p:cNvSpPr txBox="1"/>
          <p:nvPr/>
        </p:nvSpPr>
        <p:spPr>
          <a:xfrm>
            <a:off x="1905000" y="3950186"/>
            <a:ext cx="1600200" cy="369332"/>
          </a:xfrm>
          <a:prstGeom prst="rect">
            <a:avLst/>
          </a:prstGeom>
          <a:solidFill>
            <a:srgbClr val="FFC000"/>
          </a:solidFill>
        </p:spPr>
        <p:txBody>
          <a:bodyPr wrap="square" rtlCol="0">
            <a:spAutoFit/>
          </a:bodyPr>
          <a:lstStyle/>
          <a:p>
            <a:r>
              <a:rPr lang="en-US" sz="1800" dirty="0"/>
              <a:t>Click modify</a:t>
            </a:r>
          </a:p>
        </p:txBody>
      </p:sp>
    </p:spTree>
    <p:extLst>
      <p:ext uri="{BB962C8B-B14F-4D97-AF65-F5344CB8AC3E}">
        <p14:creationId xmlns:p14="http://schemas.microsoft.com/office/powerpoint/2010/main" val="315887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CTE Data Portal</a:t>
            </a:r>
          </a:p>
        </p:txBody>
      </p:sp>
      <p:sp>
        <p:nvSpPr>
          <p:cNvPr id="3" name="Content Placeholder 2">
            <a:extLst>
              <a:ext uri="{FF2B5EF4-FFF2-40B4-BE49-F238E27FC236}">
                <a16:creationId xmlns:a16="http://schemas.microsoft.com/office/drawing/2014/main" id="{67487781-2C96-42F9-AEAC-9C272C170D73}"/>
              </a:ext>
            </a:extLst>
          </p:cNvPr>
          <p:cNvSpPr>
            <a:spLocks noGrp="1"/>
          </p:cNvSpPr>
          <p:nvPr>
            <p:ph sz="half" idx="2"/>
          </p:nvPr>
        </p:nvSpPr>
        <p:spPr>
          <a:xfrm>
            <a:off x="1981200" y="1577341"/>
            <a:ext cx="8458201" cy="5416868"/>
          </a:xfrm>
        </p:spPr>
        <p:txBody>
          <a:bodyPr/>
          <a:lstStyle/>
          <a:p>
            <a:r>
              <a:rPr lang="en-US" dirty="0"/>
              <a:t>The CTE Data Portal is...</a:t>
            </a:r>
          </a:p>
          <a:p>
            <a:endParaRPr lang="en-US" dirty="0"/>
          </a:p>
          <a:p>
            <a:pPr marL="342900" indent="-342900">
              <a:buFont typeface="Arial" panose="020B0604020202020204" pitchFamily="34" charset="0"/>
              <a:buChar char="•"/>
            </a:pPr>
            <a:r>
              <a:rPr lang="en-US" sz="2000" dirty="0"/>
              <a:t>…Arizona’s CTE data management system.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…used to collect CTE program information, including programs and courses, student-level enrollment, CTE participants/concentrators, post-high school placements, and more.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…used to calculate Perkins V performance measures and (some) funding.</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…accessed through ADEConnect (ADE’s online applications portal). </a:t>
            </a:r>
          </a:p>
          <a:p>
            <a:r>
              <a:rPr lang="en-US" sz="2000" dirty="0"/>
              <a:t>	See </a:t>
            </a:r>
            <a:r>
              <a:rPr lang="en-US" sz="2000" dirty="0">
                <a:solidFill>
                  <a:srgbClr val="0070C0"/>
                </a:solidFill>
                <a:hlinkClick r:id="rId2">
                  <a:extLst>
                    <a:ext uri="{A12FA001-AC4F-418D-AE19-62706E023703}">
                      <ahyp:hlinkClr xmlns:ahyp="http://schemas.microsoft.com/office/drawing/2018/hyperlinkcolor" val="tx"/>
                    </a:ext>
                  </a:extLst>
                </a:hlinkClick>
              </a:rPr>
              <a:t>www.azed.gov/cte/cte-data-portal-information</a:t>
            </a:r>
            <a:r>
              <a:rPr lang="en-US" sz="2000" dirty="0">
                <a:solidFill>
                  <a:srgbClr val="0070C0"/>
                </a:solidFill>
              </a:rPr>
              <a:t> </a:t>
            </a:r>
            <a:r>
              <a:rPr lang="en-US" sz="2000" dirty="0"/>
              <a:t>for instructions.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endParaRPr lang="en-US" dirty="0"/>
          </a:p>
          <a:p>
            <a:endParaRPr lang="en-US" dirty="0"/>
          </a:p>
        </p:txBody>
      </p:sp>
    </p:spTree>
    <p:extLst>
      <p:ext uri="{BB962C8B-B14F-4D97-AF65-F5344CB8AC3E}">
        <p14:creationId xmlns:p14="http://schemas.microsoft.com/office/powerpoint/2010/main" val="478178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21" t="13884" r="-821" b="14973"/>
          <a:stretch/>
        </p:blipFill>
        <p:spPr>
          <a:xfrm>
            <a:off x="1676399" y="228600"/>
            <a:ext cx="8696325" cy="3733800"/>
          </a:xfrm>
          <a:prstGeom prst="rect">
            <a:avLst/>
          </a:prstGeom>
        </p:spPr>
      </p:pic>
      <p:pic>
        <p:nvPicPr>
          <p:cNvPr id="4" name="Picture 3"/>
          <p:cNvPicPr>
            <a:picLocks noChangeAspect="1"/>
          </p:cNvPicPr>
          <p:nvPr/>
        </p:nvPicPr>
        <p:blipFill rotWithShape="1">
          <a:blip r:embed="rId3"/>
          <a:srcRect t="20260"/>
          <a:stretch/>
        </p:blipFill>
        <p:spPr>
          <a:xfrm>
            <a:off x="2324100" y="4419600"/>
            <a:ext cx="7400925" cy="2209800"/>
          </a:xfrm>
          <a:prstGeom prst="rect">
            <a:avLst/>
          </a:prstGeom>
        </p:spPr>
      </p:pic>
      <p:sp>
        <p:nvSpPr>
          <p:cNvPr id="5" name="Oval 4"/>
          <p:cNvSpPr/>
          <p:nvPr/>
        </p:nvSpPr>
        <p:spPr>
          <a:xfrm>
            <a:off x="5181600" y="3352800"/>
            <a:ext cx="15240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p:cNvPicPr>
            <a:picLocks noChangeAspect="1"/>
          </p:cNvPicPr>
          <p:nvPr/>
        </p:nvPicPr>
        <p:blipFill>
          <a:blip r:embed="rId4"/>
          <a:stretch>
            <a:fillRect/>
          </a:stretch>
        </p:blipFill>
        <p:spPr>
          <a:xfrm>
            <a:off x="2324100" y="4419600"/>
            <a:ext cx="7505701" cy="1200150"/>
          </a:xfrm>
          <a:prstGeom prst="rect">
            <a:avLst/>
          </a:prstGeom>
        </p:spPr>
      </p:pic>
      <p:sp>
        <p:nvSpPr>
          <p:cNvPr id="7" name="TextBox 6"/>
          <p:cNvSpPr txBox="1"/>
          <p:nvPr/>
        </p:nvSpPr>
        <p:spPr>
          <a:xfrm>
            <a:off x="4514849" y="2869168"/>
            <a:ext cx="3124200" cy="369332"/>
          </a:xfrm>
          <a:prstGeom prst="rect">
            <a:avLst/>
          </a:prstGeom>
          <a:solidFill>
            <a:schemeClr val="accent3"/>
          </a:solidFill>
        </p:spPr>
        <p:txBody>
          <a:bodyPr wrap="square" rtlCol="0">
            <a:spAutoFit/>
          </a:bodyPr>
          <a:lstStyle/>
          <a:p>
            <a:r>
              <a:rPr lang="en-US" sz="1800" dirty="0"/>
              <a:t>Click Delete Entire program</a:t>
            </a:r>
          </a:p>
        </p:txBody>
      </p:sp>
      <p:sp>
        <p:nvSpPr>
          <p:cNvPr id="8" name="TextBox 7"/>
          <p:cNvSpPr txBox="1"/>
          <p:nvPr/>
        </p:nvSpPr>
        <p:spPr>
          <a:xfrm>
            <a:off x="6400800" y="5334000"/>
            <a:ext cx="2133600" cy="369332"/>
          </a:xfrm>
          <a:prstGeom prst="rect">
            <a:avLst/>
          </a:prstGeom>
          <a:solidFill>
            <a:schemeClr val="accent3"/>
          </a:solidFill>
        </p:spPr>
        <p:txBody>
          <a:bodyPr wrap="square" rtlCol="0">
            <a:spAutoFit/>
          </a:bodyPr>
          <a:lstStyle/>
          <a:p>
            <a:r>
              <a:rPr lang="en-US" sz="1800" dirty="0"/>
              <a:t>Program deleted</a:t>
            </a:r>
          </a:p>
        </p:txBody>
      </p:sp>
    </p:spTree>
    <p:extLst>
      <p:ext uri="{BB962C8B-B14F-4D97-AF65-F5344CB8AC3E}">
        <p14:creationId xmlns:p14="http://schemas.microsoft.com/office/powerpoint/2010/main" val="3918731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4631" y="304801"/>
            <a:ext cx="7082739" cy="984885"/>
          </a:xfrm>
        </p:spPr>
        <p:txBody>
          <a:bodyPr/>
          <a:lstStyle/>
          <a:p>
            <a:pPr algn="ctr"/>
            <a:r>
              <a:rPr lang="en-US" dirty="0"/>
              <a:t>Copying Programs/Courses </a:t>
            </a:r>
            <a:br>
              <a:rPr lang="en-US" dirty="0"/>
            </a:br>
            <a:endParaRPr lang="en-US" dirty="0"/>
          </a:p>
        </p:txBody>
      </p:sp>
      <p:pic>
        <p:nvPicPr>
          <p:cNvPr id="3" name="Picture 2"/>
          <p:cNvPicPr>
            <a:picLocks noChangeAspect="1"/>
          </p:cNvPicPr>
          <p:nvPr/>
        </p:nvPicPr>
        <p:blipFill rotWithShape="1">
          <a:blip r:embed="rId2"/>
          <a:srcRect l="-6868" t="24060" r="6868" b="6015"/>
          <a:stretch/>
        </p:blipFill>
        <p:spPr>
          <a:xfrm>
            <a:off x="2084045" y="3962400"/>
            <a:ext cx="7553325" cy="2657528"/>
          </a:xfrm>
          <a:prstGeom prst="rect">
            <a:avLst/>
          </a:prstGeom>
        </p:spPr>
      </p:pic>
      <p:pic>
        <p:nvPicPr>
          <p:cNvPr id="4" name="Picture 3"/>
          <p:cNvPicPr>
            <a:picLocks noChangeAspect="1"/>
          </p:cNvPicPr>
          <p:nvPr/>
        </p:nvPicPr>
        <p:blipFill rotWithShape="1">
          <a:blip r:embed="rId3"/>
          <a:srcRect t="7831"/>
          <a:stretch/>
        </p:blipFill>
        <p:spPr>
          <a:xfrm>
            <a:off x="2076023" y="805263"/>
            <a:ext cx="8216888" cy="2690812"/>
          </a:xfrm>
          <a:prstGeom prst="rect">
            <a:avLst/>
          </a:prstGeom>
        </p:spPr>
      </p:pic>
      <p:pic>
        <p:nvPicPr>
          <p:cNvPr id="5" name="Picture 4"/>
          <p:cNvPicPr>
            <a:picLocks noChangeAspect="1"/>
          </p:cNvPicPr>
          <p:nvPr/>
        </p:nvPicPr>
        <p:blipFill rotWithShape="1">
          <a:blip r:embed="rId4"/>
          <a:srcRect t="68164" r="74853" b="-5295"/>
          <a:stretch/>
        </p:blipFill>
        <p:spPr>
          <a:xfrm>
            <a:off x="2103094" y="1061086"/>
            <a:ext cx="2240306" cy="462915"/>
          </a:xfrm>
          <a:prstGeom prst="rect">
            <a:avLst/>
          </a:prstGeom>
        </p:spPr>
      </p:pic>
      <p:pic>
        <p:nvPicPr>
          <p:cNvPr id="6" name="Picture 5"/>
          <p:cNvPicPr>
            <a:picLocks noChangeAspect="1"/>
          </p:cNvPicPr>
          <p:nvPr/>
        </p:nvPicPr>
        <p:blipFill rotWithShape="1">
          <a:blip r:embed="rId4"/>
          <a:srcRect t="68163" r="73143" b="-2032"/>
          <a:stretch/>
        </p:blipFill>
        <p:spPr>
          <a:xfrm>
            <a:off x="2667000" y="4261785"/>
            <a:ext cx="2026894" cy="446370"/>
          </a:xfrm>
          <a:prstGeom prst="rect">
            <a:avLst/>
          </a:prstGeom>
        </p:spPr>
      </p:pic>
      <p:pic>
        <p:nvPicPr>
          <p:cNvPr id="7" name="Picture 6"/>
          <p:cNvPicPr/>
          <p:nvPr/>
        </p:nvPicPr>
        <p:blipFill rotWithShape="1">
          <a:blip r:embed="rId5"/>
          <a:srcRect l="36379" t="55583" r="39570" b="33386"/>
          <a:stretch/>
        </p:blipFill>
        <p:spPr bwMode="auto">
          <a:xfrm>
            <a:off x="2064995" y="1072516"/>
            <a:ext cx="2316505" cy="561975"/>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36379" t="55583" r="39570" b="33386"/>
          <a:stretch/>
        </p:blipFill>
        <p:spPr bwMode="auto">
          <a:xfrm>
            <a:off x="2390711" y="4261786"/>
            <a:ext cx="2316505" cy="561975"/>
          </a:xfrm>
          <a:prstGeom prst="rect">
            <a:avLst/>
          </a:prstGeom>
          <a:ln>
            <a:noFill/>
          </a:ln>
          <a:extLst>
            <a:ext uri="{53640926-AAD7-44D8-BBD7-CCE9431645EC}">
              <a14:shadowObscured xmlns:a14="http://schemas.microsoft.com/office/drawing/2010/main"/>
            </a:ext>
          </a:extLst>
        </p:spPr>
      </p:pic>
      <p:sp>
        <p:nvSpPr>
          <p:cNvPr id="9" name="Oval 8"/>
          <p:cNvSpPr/>
          <p:nvPr/>
        </p:nvSpPr>
        <p:spPr>
          <a:xfrm>
            <a:off x="4267200" y="999475"/>
            <a:ext cx="1371600" cy="5984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Oval 10"/>
          <p:cNvSpPr/>
          <p:nvPr/>
        </p:nvSpPr>
        <p:spPr>
          <a:xfrm>
            <a:off x="4381499" y="4185735"/>
            <a:ext cx="1371600" cy="5984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Box 11"/>
          <p:cNvSpPr txBox="1"/>
          <p:nvPr/>
        </p:nvSpPr>
        <p:spPr>
          <a:xfrm>
            <a:off x="3441267" y="2147182"/>
            <a:ext cx="5486400" cy="369332"/>
          </a:xfrm>
          <a:prstGeom prst="rect">
            <a:avLst/>
          </a:prstGeom>
          <a:solidFill>
            <a:schemeClr val="accent3"/>
          </a:solidFill>
        </p:spPr>
        <p:txBody>
          <a:bodyPr wrap="square" rtlCol="0">
            <a:spAutoFit/>
          </a:bodyPr>
          <a:lstStyle/>
          <a:p>
            <a:r>
              <a:rPr lang="en-US" sz="1800" dirty="0"/>
              <a:t>1. Can select individual programs and courses</a:t>
            </a:r>
          </a:p>
        </p:txBody>
      </p:sp>
      <p:sp>
        <p:nvSpPr>
          <p:cNvPr id="13" name="TextBox 12"/>
          <p:cNvSpPr txBox="1"/>
          <p:nvPr/>
        </p:nvSpPr>
        <p:spPr>
          <a:xfrm>
            <a:off x="3223246" y="4938479"/>
            <a:ext cx="2034554" cy="369332"/>
          </a:xfrm>
          <a:prstGeom prst="rect">
            <a:avLst/>
          </a:prstGeom>
          <a:solidFill>
            <a:schemeClr val="accent3"/>
          </a:solidFill>
        </p:spPr>
        <p:txBody>
          <a:bodyPr wrap="square" rtlCol="0">
            <a:spAutoFit/>
          </a:bodyPr>
          <a:lstStyle/>
          <a:p>
            <a:r>
              <a:rPr lang="en-US" sz="1800" dirty="0"/>
              <a:t>2. Or all programs </a:t>
            </a:r>
          </a:p>
        </p:txBody>
      </p:sp>
      <p:cxnSp>
        <p:nvCxnSpPr>
          <p:cNvPr id="15" name="Straight Arrow Connector 14"/>
          <p:cNvCxnSpPr>
            <a:stCxn id="13" idx="1"/>
          </p:cNvCxnSpPr>
          <p:nvPr/>
        </p:nvCxnSpPr>
        <p:spPr>
          <a:xfrm flipH="1" flipV="1">
            <a:off x="2895600" y="4938479"/>
            <a:ext cx="327646"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536209" y="2145128"/>
            <a:ext cx="817584" cy="155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51855" y="4161805"/>
            <a:ext cx="2984067" cy="646331"/>
          </a:xfrm>
          <a:prstGeom prst="rect">
            <a:avLst/>
          </a:prstGeom>
          <a:solidFill>
            <a:schemeClr val="accent3"/>
          </a:solidFill>
        </p:spPr>
        <p:txBody>
          <a:bodyPr wrap="square" rtlCol="0">
            <a:spAutoFit/>
          </a:bodyPr>
          <a:lstStyle/>
          <a:p>
            <a:r>
              <a:rPr lang="en-US" sz="1800" dirty="0"/>
              <a:t>3. Select school and click Copy Selected Records </a:t>
            </a:r>
          </a:p>
        </p:txBody>
      </p:sp>
      <p:cxnSp>
        <p:nvCxnSpPr>
          <p:cNvPr id="24" name="Straight Arrow Connector 23"/>
          <p:cNvCxnSpPr/>
          <p:nvPr/>
        </p:nvCxnSpPr>
        <p:spPr>
          <a:xfrm flipH="1">
            <a:off x="5850406" y="4472154"/>
            <a:ext cx="3598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64286" y="988160"/>
            <a:ext cx="4091959" cy="646331"/>
          </a:xfrm>
          <a:prstGeom prst="rect">
            <a:avLst/>
          </a:prstGeom>
          <a:solidFill>
            <a:schemeClr val="accent3"/>
          </a:solidFill>
        </p:spPr>
        <p:txBody>
          <a:bodyPr wrap="square" rtlCol="0">
            <a:spAutoFit/>
          </a:bodyPr>
          <a:lstStyle/>
          <a:p>
            <a:r>
              <a:rPr lang="en-US" sz="1800" dirty="0"/>
              <a:t>3.Select school and click Copy Selected Records</a:t>
            </a:r>
          </a:p>
        </p:txBody>
      </p:sp>
      <p:cxnSp>
        <p:nvCxnSpPr>
          <p:cNvPr id="28" name="Straight Arrow Connector 27"/>
          <p:cNvCxnSpPr/>
          <p:nvPr/>
        </p:nvCxnSpPr>
        <p:spPr>
          <a:xfrm flipH="1">
            <a:off x="5682202" y="1279748"/>
            <a:ext cx="373768" cy="12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558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55" t="5850" r="11822"/>
          <a:stretch/>
        </p:blipFill>
        <p:spPr>
          <a:xfrm>
            <a:off x="1953126" y="1676401"/>
            <a:ext cx="8686800" cy="4173229"/>
          </a:xfrm>
          <a:prstGeom prst="rect">
            <a:avLst/>
          </a:prstGeom>
        </p:spPr>
      </p:pic>
      <p:sp>
        <p:nvSpPr>
          <p:cNvPr id="3" name="Oval 2"/>
          <p:cNvSpPr/>
          <p:nvPr/>
        </p:nvSpPr>
        <p:spPr>
          <a:xfrm>
            <a:off x="1752600" y="3657600"/>
            <a:ext cx="7620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p:nvPicPr>
        <p:blipFill rotWithShape="1">
          <a:blip r:embed="rId3"/>
          <a:srcRect t="68163" r="73143" b="-2032"/>
          <a:stretch/>
        </p:blipFill>
        <p:spPr>
          <a:xfrm>
            <a:off x="1953126" y="2286000"/>
            <a:ext cx="2999874" cy="457200"/>
          </a:xfrm>
          <a:prstGeom prst="rect">
            <a:avLst/>
          </a:prstGeom>
        </p:spPr>
      </p:pic>
      <p:sp>
        <p:nvSpPr>
          <p:cNvPr id="6" name="TextBox 5"/>
          <p:cNvSpPr txBox="1"/>
          <p:nvPr/>
        </p:nvSpPr>
        <p:spPr>
          <a:xfrm>
            <a:off x="6096000" y="3260194"/>
            <a:ext cx="3276600" cy="369332"/>
          </a:xfrm>
          <a:prstGeom prst="rect">
            <a:avLst/>
          </a:prstGeom>
          <a:solidFill>
            <a:schemeClr val="accent3"/>
          </a:solidFill>
        </p:spPr>
        <p:txBody>
          <a:bodyPr wrap="square" rtlCol="0">
            <a:spAutoFit/>
          </a:bodyPr>
          <a:lstStyle/>
          <a:p>
            <a:pPr algn="ctr"/>
            <a:r>
              <a:rPr lang="en-US" sz="1800" dirty="0"/>
              <a:t>Programs have been added</a:t>
            </a:r>
          </a:p>
        </p:txBody>
      </p:sp>
    </p:spTree>
    <p:extLst>
      <p:ext uri="{BB962C8B-B14F-4D97-AF65-F5344CB8AC3E}">
        <p14:creationId xmlns:p14="http://schemas.microsoft.com/office/powerpoint/2010/main" val="3511425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3216"/>
          <a:stretch/>
        </p:blipFill>
        <p:spPr>
          <a:xfrm>
            <a:off x="1817604" y="951071"/>
            <a:ext cx="8404392" cy="2819400"/>
          </a:xfrm>
          <a:prstGeom prst="rect">
            <a:avLst/>
          </a:prstGeom>
        </p:spPr>
      </p:pic>
      <p:pic>
        <p:nvPicPr>
          <p:cNvPr id="3" name="Picture 2"/>
          <p:cNvPicPr>
            <a:picLocks noChangeAspect="1"/>
          </p:cNvPicPr>
          <p:nvPr/>
        </p:nvPicPr>
        <p:blipFill rotWithShape="1">
          <a:blip r:embed="rId3"/>
          <a:srcRect l="8093" t="31455" r="16368" b="29222"/>
          <a:stretch/>
        </p:blipFill>
        <p:spPr>
          <a:xfrm>
            <a:off x="1752600" y="4038601"/>
            <a:ext cx="8534400" cy="2497781"/>
          </a:xfrm>
          <a:prstGeom prst="rect">
            <a:avLst/>
          </a:prstGeom>
        </p:spPr>
      </p:pic>
      <p:sp>
        <p:nvSpPr>
          <p:cNvPr id="4" name="Title 3"/>
          <p:cNvSpPr>
            <a:spLocks noGrp="1"/>
          </p:cNvSpPr>
          <p:nvPr>
            <p:ph type="title"/>
          </p:nvPr>
        </p:nvSpPr>
        <p:spPr>
          <a:xfrm>
            <a:off x="3296615" y="198521"/>
            <a:ext cx="5446370" cy="492443"/>
          </a:xfrm>
          <a:solidFill>
            <a:srgbClr val="00B050"/>
          </a:solidFill>
        </p:spPr>
        <p:txBody>
          <a:bodyPr/>
          <a:lstStyle/>
          <a:p>
            <a:pPr algn="ctr"/>
            <a:r>
              <a:rPr lang="en-US" dirty="0"/>
              <a:t>Finalizing Coherent Sequence</a:t>
            </a:r>
          </a:p>
        </p:txBody>
      </p:sp>
      <p:sp>
        <p:nvSpPr>
          <p:cNvPr id="5" name="Oval 4"/>
          <p:cNvSpPr/>
          <p:nvPr/>
        </p:nvSpPr>
        <p:spPr>
          <a:xfrm>
            <a:off x="5181600" y="951072"/>
            <a:ext cx="1828800" cy="801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p:cNvPicPr>
            <a:picLocks noChangeAspect="1"/>
          </p:cNvPicPr>
          <p:nvPr/>
        </p:nvPicPr>
        <p:blipFill rotWithShape="1">
          <a:blip r:embed="rId4"/>
          <a:srcRect t="68163" r="73143" b="-2032"/>
          <a:stretch/>
        </p:blipFill>
        <p:spPr>
          <a:xfrm>
            <a:off x="1970004" y="1600200"/>
            <a:ext cx="2590800" cy="457200"/>
          </a:xfrm>
          <a:prstGeom prst="rect">
            <a:avLst/>
          </a:prstGeom>
        </p:spPr>
      </p:pic>
      <p:sp>
        <p:nvSpPr>
          <p:cNvPr id="7" name="TextBox 6"/>
          <p:cNvSpPr txBox="1"/>
          <p:nvPr/>
        </p:nvSpPr>
        <p:spPr>
          <a:xfrm>
            <a:off x="7696200" y="1447800"/>
            <a:ext cx="1905000" cy="369332"/>
          </a:xfrm>
          <a:prstGeom prst="rect">
            <a:avLst/>
          </a:prstGeom>
          <a:solidFill>
            <a:srgbClr val="FFC000"/>
          </a:solidFill>
        </p:spPr>
        <p:txBody>
          <a:bodyPr wrap="square" rtlCol="0">
            <a:spAutoFit/>
          </a:bodyPr>
          <a:lstStyle/>
          <a:p>
            <a:r>
              <a:rPr lang="en-US" sz="1800" dirty="0"/>
              <a:t>Click Finalize </a:t>
            </a:r>
          </a:p>
        </p:txBody>
      </p:sp>
    </p:spTree>
    <p:extLst>
      <p:ext uri="{BB962C8B-B14F-4D97-AF65-F5344CB8AC3E}">
        <p14:creationId xmlns:p14="http://schemas.microsoft.com/office/powerpoint/2010/main" val="3187175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6694"/>
          <a:stretch/>
        </p:blipFill>
        <p:spPr>
          <a:xfrm>
            <a:off x="1676400" y="1752600"/>
            <a:ext cx="8816622" cy="4248150"/>
          </a:xfrm>
          <a:prstGeom prst="rect">
            <a:avLst/>
          </a:prstGeom>
        </p:spPr>
      </p:pic>
      <p:pic>
        <p:nvPicPr>
          <p:cNvPr id="3" name="Picture 2"/>
          <p:cNvPicPr>
            <a:picLocks noChangeAspect="1"/>
          </p:cNvPicPr>
          <p:nvPr/>
        </p:nvPicPr>
        <p:blipFill rotWithShape="1">
          <a:blip r:embed="rId3"/>
          <a:srcRect t="68163" r="73143" b="-2032"/>
          <a:stretch/>
        </p:blipFill>
        <p:spPr>
          <a:xfrm>
            <a:off x="1676400" y="2514600"/>
            <a:ext cx="2590800" cy="457200"/>
          </a:xfrm>
          <a:prstGeom prst="rect">
            <a:avLst/>
          </a:prstGeom>
        </p:spPr>
      </p:pic>
      <p:sp>
        <p:nvSpPr>
          <p:cNvPr id="4" name="TextBox 3"/>
          <p:cNvSpPr txBox="1"/>
          <p:nvPr/>
        </p:nvSpPr>
        <p:spPr>
          <a:xfrm>
            <a:off x="3962400" y="457200"/>
            <a:ext cx="3429000" cy="369332"/>
          </a:xfrm>
          <a:prstGeom prst="rect">
            <a:avLst/>
          </a:prstGeom>
          <a:solidFill>
            <a:srgbClr val="00B050"/>
          </a:solidFill>
        </p:spPr>
        <p:txBody>
          <a:bodyPr wrap="square" rtlCol="0">
            <a:spAutoFit/>
          </a:bodyPr>
          <a:lstStyle/>
          <a:p>
            <a:r>
              <a:rPr lang="en-US" sz="1800" dirty="0"/>
              <a:t>Finalized Coherent Sequence</a:t>
            </a:r>
          </a:p>
        </p:txBody>
      </p:sp>
      <p:sp>
        <p:nvSpPr>
          <p:cNvPr id="5" name="Cloud Callout 4"/>
          <p:cNvSpPr/>
          <p:nvPr/>
        </p:nvSpPr>
        <p:spPr>
          <a:xfrm>
            <a:off x="7340247" y="76200"/>
            <a:ext cx="3124200" cy="16764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1"/>
                </a:solidFill>
              </a:rPr>
              <a:t>Please remember the finalize button has to clicked for each school</a:t>
            </a:r>
          </a:p>
        </p:txBody>
      </p:sp>
    </p:spTree>
    <p:extLst>
      <p:ext uri="{BB962C8B-B14F-4D97-AF65-F5344CB8AC3E}">
        <p14:creationId xmlns:p14="http://schemas.microsoft.com/office/powerpoint/2010/main" val="3708762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301" r="3708" b="6334"/>
          <a:stretch/>
        </p:blipFill>
        <p:spPr>
          <a:xfrm>
            <a:off x="6324600" y="2198132"/>
            <a:ext cx="4130040" cy="4507468"/>
          </a:xfrm>
          <a:prstGeom prst="rect">
            <a:avLst/>
          </a:prstGeom>
        </p:spPr>
      </p:pic>
      <p:sp>
        <p:nvSpPr>
          <p:cNvPr id="2" name="Title 1"/>
          <p:cNvSpPr>
            <a:spLocks noGrp="1"/>
          </p:cNvSpPr>
          <p:nvPr>
            <p:ph type="title" idx="4294967295"/>
          </p:nvPr>
        </p:nvSpPr>
        <p:spPr>
          <a:xfrm>
            <a:off x="2743200" y="189393"/>
            <a:ext cx="6705600" cy="614363"/>
          </a:xfrm>
          <a:solidFill>
            <a:srgbClr val="00B050"/>
          </a:solidFill>
        </p:spPr>
        <p:txBody>
          <a:bodyPr/>
          <a:lstStyle/>
          <a:p>
            <a:pPr algn="ctr"/>
            <a:r>
              <a:rPr lang="en-US" sz="4000" dirty="0"/>
              <a:t>Coherent</a:t>
            </a:r>
            <a:r>
              <a:rPr lang="en-US" dirty="0"/>
              <a:t> </a:t>
            </a:r>
            <a:r>
              <a:rPr lang="en-US" sz="4000" dirty="0"/>
              <a:t>Sequence</a:t>
            </a:r>
            <a:r>
              <a:rPr lang="en-US" dirty="0"/>
              <a:t> </a:t>
            </a:r>
            <a:r>
              <a:rPr lang="en-US" sz="4000" dirty="0"/>
              <a:t>Report</a:t>
            </a:r>
          </a:p>
        </p:txBody>
      </p:sp>
      <p:pic>
        <p:nvPicPr>
          <p:cNvPr id="8" name="Content Placeholder 7"/>
          <p:cNvPicPr>
            <a:picLocks noGrp="1" noChangeAspect="1"/>
          </p:cNvPicPr>
          <p:nvPr>
            <p:ph sz="half" idx="4294967295"/>
          </p:nvPr>
        </p:nvPicPr>
        <p:blipFill>
          <a:blip r:embed="rId3"/>
          <a:stretch>
            <a:fillRect/>
          </a:stretch>
        </p:blipFill>
        <p:spPr>
          <a:xfrm>
            <a:off x="1572126" y="1409617"/>
            <a:ext cx="4752474" cy="3152858"/>
          </a:xfrm>
          <a:prstGeom prst="rect">
            <a:avLst/>
          </a:prstGeom>
        </p:spPr>
      </p:pic>
      <p:sp>
        <p:nvSpPr>
          <p:cNvPr id="4" name="TextBox 3"/>
          <p:cNvSpPr txBox="1"/>
          <p:nvPr/>
        </p:nvSpPr>
        <p:spPr>
          <a:xfrm>
            <a:off x="1524000" y="922020"/>
            <a:ext cx="5181600" cy="369332"/>
          </a:xfrm>
          <a:prstGeom prst="rect">
            <a:avLst/>
          </a:prstGeom>
          <a:solidFill>
            <a:srgbClr val="FFFF00"/>
          </a:solidFill>
        </p:spPr>
        <p:txBody>
          <a:bodyPr wrap="square" rtlCol="0">
            <a:spAutoFit/>
          </a:bodyPr>
          <a:lstStyle/>
          <a:p>
            <a:r>
              <a:rPr lang="en-US" sz="1800" dirty="0"/>
              <a:t>Located under Reports Tab of CTE Data Portal </a:t>
            </a:r>
          </a:p>
        </p:txBody>
      </p:sp>
      <p:sp>
        <p:nvSpPr>
          <p:cNvPr id="9" name="Oval 8"/>
          <p:cNvSpPr/>
          <p:nvPr/>
        </p:nvSpPr>
        <p:spPr>
          <a:xfrm>
            <a:off x="5791200" y="1291352"/>
            <a:ext cx="533400" cy="537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57809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5ACF-58A5-430D-B548-56981423FCC4}"/>
              </a:ext>
            </a:extLst>
          </p:cNvPr>
          <p:cNvSpPr>
            <a:spLocks noGrp="1"/>
          </p:cNvSpPr>
          <p:nvPr>
            <p:ph type="ctrTitle"/>
          </p:nvPr>
        </p:nvSpPr>
        <p:spPr>
          <a:xfrm>
            <a:off x="2286001" y="3059668"/>
            <a:ext cx="7772400" cy="738664"/>
          </a:xfrm>
        </p:spPr>
        <p:txBody>
          <a:bodyPr/>
          <a:lstStyle/>
          <a:p>
            <a:pPr algn="ctr"/>
            <a:r>
              <a:rPr lang="en-US" sz="2400" dirty="0">
                <a:solidFill>
                  <a:schemeClr val="tx1"/>
                </a:solidFill>
                <a:latin typeface="Helvetica" panose="020B0604020202020204" pitchFamily="34" charset="0"/>
                <a:cs typeface="Helvetica" panose="020B0604020202020204" pitchFamily="34" charset="0"/>
              </a:rPr>
              <a:t>CTE ENROLLMENT DATA REPORTING</a:t>
            </a:r>
            <a:br>
              <a:rPr lang="en-US" sz="2400" dirty="0">
                <a:solidFill>
                  <a:schemeClr val="tx1"/>
                </a:solidFill>
                <a:latin typeface="Helvetica" panose="020B0604020202020204" pitchFamily="34" charset="0"/>
                <a:cs typeface="Helvetica" panose="020B0604020202020204" pitchFamily="34" charset="0"/>
              </a:rPr>
            </a:br>
            <a:r>
              <a:rPr lang="en-US" sz="2400" dirty="0">
                <a:solidFill>
                  <a:schemeClr val="tx1"/>
                </a:solidFill>
                <a:latin typeface="Helvetica" panose="020B0604020202020204" pitchFamily="34" charset="0"/>
                <a:cs typeface="Helvetica" panose="020B0604020202020204" pitchFamily="34" charset="0"/>
              </a:rPr>
              <a:t>School Year 2020-2021</a:t>
            </a:r>
          </a:p>
        </p:txBody>
      </p:sp>
      <p:sp>
        <p:nvSpPr>
          <p:cNvPr id="4" name="TextBox 3">
            <a:extLst>
              <a:ext uri="{FF2B5EF4-FFF2-40B4-BE49-F238E27FC236}">
                <a16:creationId xmlns:a16="http://schemas.microsoft.com/office/drawing/2014/main" id="{8048EF02-4312-4DD3-BDC5-F37852F5F5D2}"/>
              </a:ext>
            </a:extLst>
          </p:cNvPr>
          <p:cNvSpPr txBox="1"/>
          <p:nvPr/>
        </p:nvSpPr>
        <p:spPr>
          <a:xfrm>
            <a:off x="3426318" y="6172200"/>
            <a:ext cx="5339365" cy="523220"/>
          </a:xfrm>
          <a:prstGeom prst="rect">
            <a:avLst/>
          </a:prstGeom>
          <a:noFill/>
        </p:spPr>
        <p:txBody>
          <a:bodyPr wrap="square" rtlCol="0">
            <a:spAutoFit/>
          </a:bodyPr>
          <a:lstStyle/>
          <a:p>
            <a:pPr algn="ctr"/>
            <a:r>
              <a:rPr lang="en-US" sz="1400" dirty="0">
                <a:latin typeface="Helvetica" panose="020B0604020202020204" pitchFamily="34" charset="0"/>
                <a:cs typeface="Helvetica" panose="020B0604020202020204" pitchFamily="34" charset="0"/>
              </a:rPr>
              <a:t>By: Janet Silao</a:t>
            </a:r>
          </a:p>
          <a:p>
            <a:pPr algn="ctr"/>
            <a:r>
              <a:rPr lang="en-US" sz="1400" dirty="0">
                <a:latin typeface="Helvetica" panose="020B0604020202020204" pitchFamily="34" charset="0"/>
                <a:cs typeface="Helvetica" panose="020B0604020202020204" pitchFamily="34" charset="0"/>
              </a:rPr>
              <a:t>  janet.silao@azed.gov/ 602-542-5485</a:t>
            </a:r>
          </a:p>
        </p:txBody>
      </p:sp>
    </p:spTree>
    <p:extLst>
      <p:ext uri="{BB962C8B-B14F-4D97-AF65-F5344CB8AC3E}">
        <p14:creationId xmlns:p14="http://schemas.microsoft.com/office/powerpoint/2010/main" val="3622206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DB869F-1783-41E9-B09D-6F0E061C3D65}"/>
              </a:ext>
            </a:extLst>
          </p:cNvPr>
          <p:cNvSpPr/>
          <p:nvPr/>
        </p:nvSpPr>
        <p:spPr>
          <a:xfrm>
            <a:off x="2819401" y="1905000"/>
            <a:ext cx="6997505" cy="4278094"/>
          </a:xfrm>
          <a:prstGeom prst="rect">
            <a:avLst/>
          </a:prstGeom>
        </p:spPr>
        <p:txBody>
          <a:bodyPr wrap="square">
            <a:spAutoFit/>
          </a:bodyPr>
          <a:lstStyle/>
          <a:p>
            <a:r>
              <a:rPr lang="en-US" sz="1600" dirty="0">
                <a:latin typeface="Helvetica" panose="020B0604020202020204" pitchFamily="34" charset="0"/>
                <a:ea typeface="Calibri" panose="020F0502020204030204" pitchFamily="34" charset="0"/>
                <a:cs typeface="Helvetica" panose="020B0604020202020204" pitchFamily="34" charset="0"/>
              </a:rPr>
              <a:t>BEFORE WE BEGIN, QUICK REMINDERS</a:t>
            </a:r>
          </a:p>
          <a:p>
            <a:endParaRPr lang="en-US" sz="1600" dirty="0">
              <a:latin typeface="Helvetica" panose="020B0604020202020204" pitchFamily="34" charset="0"/>
              <a:ea typeface="Calibri" panose="020F0502020204030204" pitchFamily="34" charset="0"/>
              <a:cs typeface="Helvetica" panose="020B0604020202020204" pitchFamily="34" charset="0"/>
            </a:endParaRPr>
          </a:p>
          <a:p>
            <a:pPr marL="285750" indent="-285750">
              <a:buFont typeface="Wingdings" panose="05000000000000000000" pitchFamily="2" charset="2"/>
              <a:buChar char="§"/>
            </a:pPr>
            <a:r>
              <a:rPr lang="en-US" sz="1600" dirty="0">
                <a:latin typeface="Helvetica" panose="020B0604020202020204" pitchFamily="34" charset="0"/>
                <a:ea typeface="Calibri" panose="020F0502020204030204" pitchFamily="34" charset="0"/>
                <a:cs typeface="Helvetica" panose="020B0604020202020204" pitchFamily="34" charset="0"/>
              </a:rPr>
              <a:t>CTE Data Portal is now open for FY 2021 Fall/Spring Enrollment reporting</a:t>
            </a:r>
          </a:p>
          <a:p>
            <a:pPr marL="285750" indent="-285750">
              <a:buFont typeface="Wingdings" panose="05000000000000000000" pitchFamily="2" charset="2"/>
              <a:buChar char="§"/>
            </a:pPr>
            <a:endParaRPr lang="en-US" sz="16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
            </a:pPr>
            <a:r>
              <a:rPr lang="en-GB" sz="1600" dirty="0">
                <a:latin typeface="Helvetica" panose="020B0604020202020204" pitchFamily="34" charset="0"/>
                <a:cs typeface="Helvetica" panose="020B0604020202020204" pitchFamily="34" charset="0"/>
              </a:rPr>
              <a:t>Fall &amp; Spring enrollment data is due </a:t>
            </a:r>
            <a:r>
              <a:rPr lang="en-GB" sz="1600" u="sng" dirty="0">
                <a:latin typeface="Helvetica" panose="020B0604020202020204" pitchFamily="34" charset="0"/>
                <a:cs typeface="Helvetica" panose="020B0604020202020204" pitchFamily="34" charset="0"/>
              </a:rPr>
              <a:t>June 15</a:t>
            </a:r>
          </a:p>
          <a:p>
            <a:pPr marL="285750" indent="-285750">
              <a:buFont typeface="Wingdings" panose="05000000000000000000" pitchFamily="2" charset="2"/>
              <a:buChar char="§"/>
            </a:pPr>
            <a:endParaRPr lang="en-GB" sz="1600" u="sng"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
            </a:pPr>
            <a:r>
              <a:rPr lang="en-GB" sz="1600" dirty="0">
                <a:latin typeface="Helvetica" panose="020B0604020202020204" pitchFamily="34" charset="0"/>
                <a:cs typeface="Helvetica" panose="020B0604020202020204" pitchFamily="34" charset="0"/>
              </a:rPr>
              <a:t>Fall is 40</a:t>
            </a:r>
            <a:r>
              <a:rPr lang="en-GB" sz="1600" baseline="30000" dirty="0">
                <a:latin typeface="Helvetica" panose="020B0604020202020204" pitchFamily="34" charset="0"/>
                <a:cs typeface="Helvetica" panose="020B0604020202020204" pitchFamily="34" charset="0"/>
              </a:rPr>
              <a:t>th</a:t>
            </a:r>
            <a:r>
              <a:rPr lang="en-GB" sz="1600" dirty="0">
                <a:latin typeface="Helvetica" panose="020B0604020202020204" pitchFamily="34" charset="0"/>
                <a:cs typeface="Helvetica" panose="020B0604020202020204" pitchFamily="34" charset="0"/>
              </a:rPr>
              <a:t> day/ Spring is 100</a:t>
            </a:r>
            <a:r>
              <a:rPr lang="en-GB" sz="1600" baseline="30000" dirty="0">
                <a:latin typeface="Helvetica" panose="020B0604020202020204" pitchFamily="34" charset="0"/>
                <a:cs typeface="Helvetica" panose="020B0604020202020204" pitchFamily="34" charset="0"/>
              </a:rPr>
              <a:t>th</a:t>
            </a:r>
            <a:r>
              <a:rPr lang="en-GB" sz="1600" dirty="0">
                <a:latin typeface="Helvetica" panose="020B0604020202020204" pitchFamily="34" charset="0"/>
                <a:cs typeface="Helvetica" panose="020B0604020202020204" pitchFamily="34" charset="0"/>
              </a:rPr>
              <a:t> day</a:t>
            </a:r>
          </a:p>
          <a:p>
            <a:pPr marL="285750" indent="-285750">
              <a:buFont typeface="Wingdings" panose="05000000000000000000" pitchFamily="2" charset="2"/>
              <a:buChar char="§"/>
            </a:pPr>
            <a:endParaRPr lang="en-GB" sz="16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
            </a:pPr>
            <a:r>
              <a:rPr lang="en-GB" sz="1600" dirty="0">
                <a:latin typeface="Helvetica" panose="020B0604020202020204" pitchFamily="34" charset="0"/>
                <a:cs typeface="Helvetica" panose="020B0604020202020204" pitchFamily="34" charset="0"/>
              </a:rPr>
              <a:t>Enrolment is tied to Coherent Sequence- courses must exist on the school’s coherent sequence to upload enrolment records</a:t>
            </a:r>
          </a:p>
          <a:p>
            <a:pPr marL="285750" indent="-285750">
              <a:buFont typeface="Wingdings" panose="05000000000000000000" pitchFamily="2" charset="2"/>
              <a:buChar char="§"/>
            </a:pPr>
            <a:endParaRPr lang="en-GB" sz="16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
            </a:pPr>
            <a:r>
              <a:rPr lang="en-US" sz="1600" dirty="0">
                <a:latin typeface="Helvetica" panose="020B0604020202020204" pitchFamily="34" charset="0"/>
                <a:cs typeface="Helvetica" panose="020B0604020202020204" pitchFamily="34" charset="0"/>
              </a:rPr>
              <a:t>METHOD OF SUBMISSION- </a:t>
            </a:r>
            <a:r>
              <a:rPr lang="en-GB" sz="1600" dirty="0">
                <a:latin typeface="Helvetica" panose="020B0604020202020204" pitchFamily="34" charset="0"/>
                <a:cs typeface="Helvetica" panose="020B0604020202020204" pitchFamily="34" charset="0"/>
              </a:rPr>
              <a:t>file upload</a:t>
            </a:r>
            <a:r>
              <a:rPr lang="en-US" sz="1600" dirty="0">
                <a:latin typeface="Helvetica" panose="020B0604020202020204" pitchFamily="34" charset="0"/>
                <a:cs typeface="Helvetica" panose="020B0604020202020204" pitchFamily="34" charset="0"/>
              </a:rPr>
              <a:t> data submission </a:t>
            </a:r>
          </a:p>
          <a:p>
            <a:pPr marL="285750" indent="-285750">
              <a:buFont typeface="Wingdings" panose="05000000000000000000" pitchFamily="2" charset="2"/>
              <a:buChar char="§"/>
            </a:pPr>
            <a:endParaRPr lang="en-GB" sz="1600" dirty="0">
              <a:latin typeface="Helvetica" panose="020B0604020202020204" pitchFamily="34" charset="0"/>
              <a:cs typeface="Helvetica" panose="020B0604020202020204" pitchFamily="34" charset="0"/>
            </a:endParaRPr>
          </a:p>
          <a:p>
            <a:endParaRPr lang="en-GB" sz="1600" dirty="0">
              <a:latin typeface="Helvetica" panose="020B0604020202020204" pitchFamily="34" charset="0"/>
              <a:cs typeface="Helvetica" panose="020B0604020202020204" pitchFamily="34" charset="0"/>
            </a:endParaRPr>
          </a:p>
          <a:p>
            <a:endParaRPr lang="en-GB" sz="1600" u="sng" dirty="0">
              <a:latin typeface="Helvetica" panose="020B0604020202020204" pitchFamily="34" charset="0"/>
              <a:cs typeface="Helvetica" panose="020B0604020202020204" pitchFamily="34" charset="0"/>
            </a:endParaRPr>
          </a:p>
          <a:p>
            <a:endParaRPr lang="en-US"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85843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CC46791-E045-426E-B1AF-9528918D162B}"/>
              </a:ext>
            </a:extLst>
          </p:cNvPr>
          <p:cNvPicPr>
            <a:picLocks noChangeAspect="1"/>
          </p:cNvPicPr>
          <p:nvPr/>
        </p:nvPicPr>
        <p:blipFill>
          <a:blip r:embed="rId2"/>
          <a:stretch>
            <a:fillRect/>
          </a:stretch>
        </p:blipFill>
        <p:spPr>
          <a:xfrm>
            <a:off x="2209800" y="1104280"/>
            <a:ext cx="7962900" cy="5753721"/>
          </a:xfrm>
          <a:prstGeom prst="rect">
            <a:avLst/>
          </a:prstGeom>
        </p:spPr>
      </p:pic>
      <p:sp>
        <p:nvSpPr>
          <p:cNvPr id="4" name="Rectangle 3">
            <a:extLst>
              <a:ext uri="{FF2B5EF4-FFF2-40B4-BE49-F238E27FC236}">
                <a16:creationId xmlns:a16="http://schemas.microsoft.com/office/drawing/2014/main" id="{04899FE8-C5C7-4FA4-9D8D-8061820C30CE}"/>
              </a:ext>
            </a:extLst>
          </p:cNvPr>
          <p:cNvSpPr/>
          <p:nvPr/>
        </p:nvSpPr>
        <p:spPr>
          <a:xfrm>
            <a:off x="1524001" y="914400"/>
            <a:ext cx="9144001" cy="1107996"/>
          </a:xfrm>
          <a:prstGeom prst="rect">
            <a:avLst/>
          </a:prstGeom>
          <a:solidFill>
            <a:schemeClr val="bg1"/>
          </a:solidFill>
        </p:spPr>
        <p:txBody>
          <a:bodyPr wrap="square" numCol="1">
            <a:spAutoFit/>
          </a:bodyPr>
          <a:lstStyle/>
          <a:p>
            <a:pPr lvl="1"/>
            <a:endParaRPr lang="en-US" sz="1000" dirty="0">
              <a:latin typeface="Helvetica" panose="020B0604020202020204" pitchFamily="34" charset="0"/>
              <a:cs typeface="Helvetica" panose="020B0604020202020204" pitchFamily="34" charset="0"/>
            </a:endParaRPr>
          </a:p>
          <a:p>
            <a:pPr lvl="1"/>
            <a:r>
              <a:rPr lang="en-US" sz="1400" dirty="0">
                <a:latin typeface="Helvetica" panose="020B0604020202020204" pitchFamily="34" charset="0"/>
                <a:cs typeface="Helvetica" panose="020B0604020202020204" pitchFamily="34" charset="0"/>
              </a:rPr>
              <a:t>File Upload Data Submission- CREATE YOUR FILE</a:t>
            </a:r>
          </a:p>
          <a:p>
            <a:pPr marL="742950" lvl="1" indent="-285750">
              <a:buFont typeface="Wingdings" panose="05000000000000000000" pitchFamily="2" charset="2"/>
              <a:buChar char="§"/>
            </a:pPr>
            <a:r>
              <a:rPr lang="en-US" sz="1400" dirty="0">
                <a:latin typeface="Helvetica" panose="020B0604020202020204" pitchFamily="34" charset="0"/>
                <a:cs typeface="Helvetica" panose="020B0604020202020204" pitchFamily="34" charset="0"/>
              </a:rPr>
              <a:t> USE the CTE Data Portal Templates available for download in https://www.azed.gov/cte/cte-enrollment</a:t>
            </a:r>
          </a:p>
          <a:p>
            <a:pPr marL="742950" lvl="1" indent="-285750">
              <a:buFont typeface="Wingdings" panose="05000000000000000000" pitchFamily="2" charset="2"/>
              <a:buChar char="§"/>
            </a:pPr>
            <a:r>
              <a:rPr lang="en-US" sz="1400" dirty="0">
                <a:latin typeface="Helvetica" panose="020B0604020202020204" pitchFamily="34" charset="0"/>
                <a:cs typeface="Helvetica" panose="020B0604020202020204" pitchFamily="34" charset="0"/>
              </a:rPr>
              <a:t> Complete instructions included in the templates</a:t>
            </a:r>
          </a:p>
          <a:p>
            <a:pPr lvl="1"/>
            <a:endParaRPr lang="en-US" sz="1400" dirty="0">
              <a:latin typeface="Helvetica" panose="020B0604020202020204" pitchFamily="34" charset="0"/>
              <a:cs typeface="Helvetica" panose="020B0604020202020204" pitchFamily="34" charset="0"/>
            </a:endParaRPr>
          </a:p>
        </p:txBody>
      </p:sp>
      <p:cxnSp>
        <p:nvCxnSpPr>
          <p:cNvPr id="14" name="Straight Arrow Connector 13">
            <a:extLst>
              <a:ext uri="{FF2B5EF4-FFF2-40B4-BE49-F238E27FC236}">
                <a16:creationId xmlns:a16="http://schemas.microsoft.com/office/drawing/2014/main" id="{2C71BE08-C5ED-4D72-8B65-D1E2DC40BA55}"/>
              </a:ext>
            </a:extLst>
          </p:cNvPr>
          <p:cNvCxnSpPr>
            <a:cxnSpLocks/>
          </p:cNvCxnSpPr>
          <p:nvPr/>
        </p:nvCxnSpPr>
        <p:spPr>
          <a:xfrm flipH="1">
            <a:off x="8706143" y="5638800"/>
            <a:ext cx="55450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8859208-B054-4377-A2D0-67B6DCE76004}"/>
              </a:ext>
            </a:extLst>
          </p:cNvPr>
          <p:cNvCxnSpPr>
            <a:cxnSpLocks/>
          </p:cNvCxnSpPr>
          <p:nvPr/>
        </p:nvCxnSpPr>
        <p:spPr>
          <a:xfrm flipH="1">
            <a:off x="9144000" y="49530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6374B52-9780-4DA5-B18B-494D79DE4BEE}"/>
              </a:ext>
            </a:extLst>
          </p:cNvPr>
          <p:cNvCxnSpPr>
            <a:cxnSpLocks/>
          </p:cNvCxnSpPr>
          <p:nvPr/>
        </p:nvCxnSpPr>
        <p:spPr>
          <a:xfrm>
            <a:off x="1773702" y="5334000"/>
            <a:ext cx="588498"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427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4E3952-71A4-4CF7-B0B5-4284C78CA059}"/>
              </a:ext>
            </a:extLst>
          </p:cNvPr>
          <p:cNvSpPr/>
          <p:nvPr/>
        </p:nvSpPr>
        <p:spPr>
          <a:xfrm>
            <a:off x="2051538" y="1219200"/>
            <a:ext cx="8305800" cy="923330"/>
          </a:xfrm>
          <a:prstGeom prst="rect">
            <a:avLst/>
          </a:prstGeom>
        </p:spPr>
        <p:txBody>
          <a:bodyPr wrap="square">
            <a:spAutoFit/>
          </a:bodyPr>
          <a:lstStyle/>
          <a:p>
            <a:r>
              <a:rPr lang="en-GB" sz="1600" dirty="0">
                <a:latin typeface="Helvetica" panose="020B0604020202020204" pitchFamily="34" charset="0"/>
                <a:cs typeface="Helvetica" panose="020B0604020202020204" pitchFamily="34" charset="0"/>
              </a:rPr>
              <a:t>There are </a:t>
            </a:r>
            <a:r>
              <a:rPr lang="en-GB" sz="1600" b="1" u="sng" dirty="0">
                <a:latin typeface="Helvetica" panose="020B0604020202020204" pitchFamily="34" charset="0"/>
                <a:cs typeface="Helvetica" panose="020B0604020202020204" pitchFamily="34" charset="0"/>
              </a:rPr>
              <a:t>3</a:t>
            </a:r>
            <a:r>
              <a:rPr lang="en-GB" sz="1600" dirty="0">
                <a:latin typeface="Helvetica" panose="020B0604020202020204" pitchFamily="34" charset="0"/>
                <a:cs typeface="Helvetica" panose="020B0604020202020204" pitchFamily="34" charset="0"/>
              </a:rPr>
              <a:t> templates to choose from:</a:t>
            </a:r>
          </a:p>
          <a:p>
            <a:endParaRPr lang="en-GB" sz="1000" dirty="0">
              <a:latin typeface="Helvetica" panose="020B0604020202020204" pitchFamily="34" charset="0"/>
              <a:cs typeface="Helvetica" panose="020B0604020202020204" pitchFamily="34" charset="0"/>
            </a:endParaRPr>
          </a:p>
          <a:p>
            <a:pPr marL="342900" indent="-342900">
              <a:buFont typeface="+mj-lt"/>
              <a:buAutoNum type="arabicPeriod"/>
            </a:pPr>
            <a:r>
              <a:rPr lang="en-GB" sz="1400" b="1" dirty="0">
                <a:latin typeface="Helvetica" panose="020B0604020202020204" pitchFamily="34" charset="0"/>
                <a:cs typeface="Helvetica" panose="020B0604020202020204" pitchFamily="34" charset="0"/>
              </a:rPr>
              <a:t>NON-ARTICULATED COURSE ENROLLMENT</a:t>
            </a:r>
            <a:r>
              <a:rPr lang="en-GB" sz="1400" dirty="0">
                <a:latin typeface="Helvetica" panose="020B0604020202020204" pitchFamily="34" charset="0"/>
                <a:cs typeface="Helvetica" panose="020B0604020202020204" pitchFamily="34" charset="0"/>
              </a:rPr>
              <a:t>- course taught at the school of record </a:t>
            </a:r>
          </a:p>
          <a:p>
            <a:pPr marL="742950" lvl="1" indent="-285750">
              <a:buFont typeface="Wingdings" panose="05000000000000000000" pitchFamily="2" charset="2"/>
              <a:buChar char="§"/>
            </a:pPr>
            <a:r>
              <a:rPr lang="en-GB" sz="1400" dirty="0">
                <a:latin typeface="Helvetica" panose="020B0604020202020204" pitchFamily="34" charset="0"/>
                <a:cs typeface="Helvetica" panose="020B0604020202020204" pitchFamily="34" charset="0"/>
              </a:rPr>
              <a:t>Use Enrollment Non-Articulated Template	</a:t>
            </a:r>
          </a:p>
        </p:txBody>
      </p:sp>
      <p:pic>
        <p:nvPicPr>
          <p:cNvPr id="6" name="Picture 5">
            <a:extLst>
              <a:ext uri="{FF2B5EF4-FFF2-40B4-BE49-F238E27FC236}">
                <a16:creationId xmlns:a16="http://schemas.microsoft.com/office/drawing/2014/main" id="{5A02AA59-FCA8-4B28-9235-55AE06255BBD}"/>
              </a:ext>
            </a:extLst>
          </p:cNvPr>
          <p:cNvPicPr>
            <a:picLocks noChangeAspect="1"/>
          </p:cNvPicPr>
          <p:nvPr/>
        </p:nvPicPr>
        <p:blipFill>
          <a:blip r:embed="rId2"/>
          <a:stretch>
            <a:fillRect/>
          </a:stretch>
        </p:blipFill>
        <p:spPr>
          <a:xfrm>
            <a:off x="1752600" y="2376689"/>
            <a:ext cx="8604738" cy="1519296"/>
          </a:xfrm>
          <a:prstGeom prst="rect">
            <a:avLst/>
          </a:prstGeom>
        </p:spPr>
      </p:pic>
      <p:sp>
        <p:nvSpPr>
          <p:cNvPr id="8" name="TextBox 7">
            <a:extLst>
              <a:ext uri="{FF2B5EF4-FFF2-40B4-BE49-F238E27FC236}">
                <a16:creationId xmlns:a16="http://schemas.microsoft.com/office/drawing/2014/main" id="{044D3867-827B-4DB3-B1C7-694DE4B66B38}"/>
              </a:ext>
            </a:extLst>
          </p:cNvPr>
          <p:cNvSpPr txBox="1"/>
          <p:nvPr/>
        </p:nvSpPr>
        <p:spPr>
          <a:xfrm>
            <a:off x="1828801" y="4267200"/>
            <a:ext cx="2592597" cy="523220"/>
          </a:xfrm>
          <a:prstGeom prst="rect">
            <a:avLst/>
          </a:prstGeom>
          <a:noFill/>
        </p:spPr>
        <p:txBody>
          <a:bodyPr wrap="square" rtlCol="0">
            <a:spAutoFit/>
          </a:bodyPr>
          <a:lstStyle/>
          <a:p>
            <a:r>
              <a:rPr lang="en-US" sz="1400" dirty="0">
                <a:latin typeface="Helvetica" panose="020B0604020202020204" pitchFamily="34" charset="0"/>
                <a:cs typeface="Helvetica" panose="020B0604020202020204" pitchFamily="34" charset="0"/>
              </a:rPr>
              <a:t>Data elements required for non-articulated courses </a:t>
            </a:r>
          </a:p>
        </p:txBody>
      </p:sp>
      <p:pic>
        <p:nvPicPr>
          <p:cNvPr id="9" name="Picture 8">
            <a:extLst>
              <a:ext uri="{FF2B5EF4-FFF2-40B4-BE49-F238E27FC236}">
                <a16:creationId xmlns:a16="http://schemas.microsoft.com/office/drawing/2014/main" id="{B059153C-6477-42CD-AD44-692712261DF4}"/>
              </a:ext>
            </a:extLst>
          </p:cNvPr>
          <p:cNvPicPr>
            <a:picLocks noChangeAspect="1"/>
          </p:cNvPicPr>
          <p:nvPr/>
        </p:nvPicPr>
        <p:blipFill>
          <a:blip r:embed="rId3"/>
          <a:stretch>
            <a:fillRect/>
          </a:stretch>
        </p:blipFill>
        <p:spPr>
          <a:xfrm>
            <a:off x="4724401" y="3124201"/>
            <a:ext cx="5734849" cy="3593355"/>
          </a:xfrm>
          <a:prstGeom prst="rect">
            <a:avLst/>
          </a:prstGeom>
        </p:spPr>
      </p:pic>
      <p:sp>
        <p:nvSpPr>
          <p:cNvPr id="12" name="Oval 11">
            <a:extLst>
              <a:ext uri="{FF2B5EF4-FFF2-40B4-BE49-F238E27FC236}">
                <a16:creationId xmlns:a16="http://schemas.microsoft.com/office/drawing/2014/main" id="{AE86DF2D-65F3-44DE-A9D7-CB6B4BF7E84D}"/>
              </a:ext>
            </a:extLst>
          </p:cNvPr>
          <p:cNvSpPr/>
          <p:nvPr/>
        </p:nvSpPr>
        <p:spPr>
          <a:xfrm>
            <a:off x="2300649" y="3497295"/>
            <a:ext cx="1875705" cy="438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Oval 12">
            <a:extLst>
              <a:ext uri="{FF2B5EF4-FFF2-40B4-BE49-F238E27FC236}">
                <a16:creationId xmlns:a16="http://schemas.microsoft.com/office/drawing/2014/main" id="{1276C9AA-2CBE-4B51-B151-8569EC441C53}"/>
              </a:ext>
            </a:extLst>
          </p:cNvPr>
          <p:cNvSpPr/>
          <p:nvPr/>
        </p:nvSpPr>
        <p:spPr>
          <a:xfrm>
            <a:off x="7620000" y="6337390"/>
            <a:ext cx="1295401" cy="438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CF21566B-BF2C-4284-98BA-02133F3C8F83}"/>
              </a:ext>
            </a:extLst>
          </p:cNvPr>
          <p:cNvSpPr txBox="1"/>
          <p:nvPr/>
        </p:nvSpPr>
        <p:spPr>
          <a:xfrm>
            <a:off x="1828801" y="4939590"/>
            <a:ext cx="2356931" cy="954107"/>
          </a:xfrm>
          <a:prstGeom prst="rect">
            <a:avLst/>
          </a:prstGeom>
          <a:noFill/>
        </p:spPr>
        <p:txBody>
          <a:bodyPr wrap="square" rtlCol="0">
            <a:spAutoFit/>
          </a:bodyPr>
          <a:lstStyle/>
          <a:p>
            <a:r>
              <a:rPr lang="en-US" sz="1400" dirty="0">
                <a:highlight>
                  <a:srgbClr val="FFFF00"/>
                </a:highlight>
                <a:latin typeface="Helvetica" panose="020B0604020202020204" pitchFamily="34" charset="0"/>
                <a:cs typeface="Helvetica" panose="020B0604020202020204" pitchFamily="34" charset="0"/>
              </a:rPr>
              <a:t>Teacher educator ID</a:t>
            </a:r>
          </a:p>
          <a:p>
            <a:r>
              <a:rPr lang="en-US" sz="1400" dirty="0">
                <a:highlight>
                  <a:srgbClr val="FFFF00"/>
                </a:highlight>
                <a:latin typeface="Helvetica" panose="020B0604020202020204" pitchFamily="34" charset="0"/>
                <a:cs typeface="Helvetica" panose="020B0604020202020204" pitchFamily="34" charset="0"/>
              </a:rPr>
              <a:t>is required- </a:t>
            </a:r>
            <a:r>
              <a:rPr lang="en-US" sz="1400" dirty="0">
                <a:latin typeface="Helvetica" panose="020B0604020202020204" pitchFamily="34" charset="0"/>
                <a:cs typeface="Helvetica" panose="020B0604020202020204" pitchFamily="34" charset="0"/>
              </a:rPr>
              <a:t>make sure your teachers are properly certified </a:t>
            </a:r>
          </a:p>
        </p:txBody>
      </p:sp>
      <p:cxnSp>
        <p:nvCxnSpPr>
          <p:cNvPr id="15" name="Straight Arrow Connector 14">
            <a:extLst>
              <a:ext uri="{FF2B5EF4-FFF2-40B4-BE49-F238E27FC236}">
                <a16:creationId xmlns:a16="http://schemas.microsoft.com/office/drawing/2014/main" id="{E0A832E0-D8D3-4E1A-A8F2-04D2855E80C6}"/>
              </a:ext>
            </a:extLst>
          </p:cNvPr>
          <p:cNvCxnSpPr>
            <a:cxnSpLocks/>
          </p:cNvCxnSpPr>
          <p:nvPr/>
        </p:nvCxnSpPr>
        <p:spPr>
          <a:xfrm>
            <a:off x="3882104" y="4572000"/>
            <a:ext cx="588498"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27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41EDB26-C315-48E4-A18A-2CC1EF4A2A82}"/>
              </a:ext>
            </a:extLst>
          </p:cNvPr>
          <p:cNvPicPr>
            <a:picLocks noChangeAspect="1"/>
          </p:cNvPicPr>
          <p:nvPr/>
        </p:nvPicPr>
        <p:blipFill>
          <a:blip r:embed="rId2"/>
          <a:stretch>
            <a:fillRect/>
          </a:stretch>
        </p:blipFill>
        <p:spPr>
          <a:xfrm>
            <a:off x="1524000" y="762802"/>
            <a:ext cx="9144000" cy="5332396"/>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CTE Data Portal</a:t>
            </a:r>
          </a:p>
        </p:txBody>
      </p:sp>
      <p:sp>
        <p:nvSpPr>
          <p:cNvPr id="10" name="Rectangle 9">
            <a:extLst>
              <a:ext uri="{FF2B5EF4-FFF2-40B4-BE49-F238E27FC236}">
                <a16:creationId xmlns:a16="http://schemas.microsoft.com/office/drawing/2014/main" id="{FE801657-142E-4313-9B2C-C900A70E7B5A}"/>
              </a:ext>
            </a:extLst>
          </p:cNvPr>
          <p:cNvSpPr/>
          <p:nvPr/>
        </p:nvSpPr>
        <p:spPr>
          <a:xfrm>
            <a:off x="2286000" y="762802"/>
            <a:ext cx="1905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Arrow: Right 10">
            <a:extLst>
              <a:ext uri="{FF2B5EF4-FFF2-40B4-BE49-F238E27FC236}">
                <a16:creationId xmlns:a16="http://schemas.microsoft.com/office/drawing/2014/main" id="{AE82F098-4D0E-4753-8F1E-790080A8CA05}"/>
              </a:ext>
            </a:extLst>
          </p:cNvPr>
          <p:cNvSpPr/>
          <p:nvPr/>
        </p:nvSpPr>
        <p:spPr>
          <a:xfrm rot="8762550">
            <a:off x="9632636" y="4701478"/>
            <a:ext cx="533400" cy="228600"/>
          </a:xfrm>
          <a:prstGeom prst="rightArrow">
            <a:avLst/>
          </a:prstGeom>
          <a:solidFill>
            <a:schemeClr val="accent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Box 2">
            <a:extLst>
              <a:ext uri="{FF2B5EF4-FFF2-40B4-BE49-F238E27FC236}">
                <a16:creationId xmlns:a16="http://schemas.microsoft.com/office/drawing/2014/main" id="{00925F97-0263-4F19-ADBA-024BB3519DB1}"/>
              </a:ext>
            </a:extLst>
          </p:cNvPr>
          <p:cNvSpPr txBox="1"/>
          <p:nvPr/>
        </p:nvSpPr>
        <p:spPr>
          <a:xfrm>
            <a:off x="3688895" y="6248400"/>
            <a:ext cx="4814203" cy="369332"/>
          </a:xfrm>
          <a:prstGeom prst="rect">
            <a:avLst/>
          </a:prstGeom>
          <a:noFill/>
        </p:spPr>
        <p:txBody>
          <a:bodyPr wrap="none" rtlCol="0">
            <a:spAutoFit/>
          </a:bodyPr>
          <a:lstStyle/>
          <a:p>
            <a:r>
              <a:rPr lang="en-US" dirty="0"/>
              <a:t>www.azed.gov/cte/cte-data-portal-information</a:t>
            </a:r>
          </a:p>
        </p:txBody>
      </p:sp>
    </p:spTree>
    <p:extLst>
      <p:ext uri="{BB962C8B-B14F-4D97-AF65-F5344CB8AC3E}">
        <p14:creationId xmlns:p14="http://schemas.microsoft.com/office/powerpoint/2010/main" val="922074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6383A4-BB0F-40B0-8869-1664F0D8BC76}"/>
              </a:ext>
            </a:extLst>
          </p:cNvPr>
          <p:cNvPicPr>
            <a:picLocks noChangeAspect="1"/>
          </p:cNvPicPr>
          <p:nvPr/>
        </p:nvPicPr>
        <p:blipFill>
          <a:blip r:embed="rId2"/>
          <a:stretch>
            <a:fillRect/>
          </a:stretch>
        </p:blipFill>
        <p:spPr>
          <a:xfrm>
            <a:off x="1752600" y="2170049"/>
            <a:ext cx="8458200" cy="1348598"/>
          </a:xfrm>
          <a:prstGeom prst="rect">
            <a:avLst/>
          </a:prstGeom>
        </p:spPr>
      </p:pic>
      <p:pic>
        <p:nvPicPr>
          <p:cNvPr id="15" name="Picture 14">
            <a:extLst>
              <a:ext uri="{FF2B5EF4-FFF2-40B4-BE49-F238E27FC236}">
                <a16:creationId xmlns:a16="http://schemas.microsoft.com/office/drawing/2014/main" id="{188FC36F-7669-4315-8056-7ECD3496846B}"/>
              </a:ext>
            </a:extLst>
          </p:cNvPr>
          <p:cNvPicPr>
            <a:picLocks noChangeAspect="1"/>
          </p:cNvPicPr>
          <p:nvPr/>
        </p:nvPicPr>
        <p:blipFill>
          <a:blip r:embed="rId3"/>
          <a:stretch>
            <a:fillRect/>
          </a:stretch>
        </p:blipFill>
        <p:spPr>
          <a:xfrm>
            <a:off x="4518991" y="2895601"/>
            <a:ext cx="6038850" cy="3819525"/>
          </a:xfrm>
          <a:prstGeom prst="rect">
            <a:avLst/>
          </a:prstGeom>
        </p:spPr>
      </p:pic>
      <p:sp>
        <p:nvSpPr>
          <p:cNvPr id="3" name="Rectangle 2">
            <a:extLst>
              <a:ext uri="{FF2B5EF4-FFF2-40B4-BE49-F238E27FC236}">
                <a16:creationId xmlns:a16="http://schemas.microsoft.com/office/drawing/2014/main" id="{A342E94D-3BCC-4C29-A315-001FCBD9C3C4}"/>
              </a:ext>
            </a:extLst>
          </p:cNvPr>
          <p:cNvSpPr/>
          <p:nvPr/>
        </p:nvSpPr>
        <p:spPr>
          <a:xfrm>
            <a:off x="1524000" y="1219200"/>
            <a:ext cx="8686800" cy="738664"/>
          </a:xfrm>
          <a:prstGeom prst="rect">
            <a:avLst/>
          </a:prstGeom>
        </p:spPr>
        <p:txBody>
          <a:bodyPr wrap="square">
            <a:spAutoFit/>
          </a:bodyPr>
          <a:lstStyle/>
          <a:p>
            <a:pPr marL="800100" lvl="1" indent="-342900">
              <a:buFont typeface="+mj-lt"/>
              <a:buAutoNum type="arabicPeriod" startAt="2"/>
            </a:pPr>
            <a:r>
              <a:rPr lang="en-GB" sz="1400" b="1" dirty="0">
                <a:latin typeface="Helvetica" panose="020B0604020202020204" pitchFamily="34" charset="0"/>
                <a:cs typeface="Helvetica" panose="020B0604020202020204" pitchFamily="34" charset="0"/>
              </a:rPr>
              <a:t>ARTICULATED COURSE ENROLLMENT- </a:t>
            </a:r>
            <a:r>
              <a:rPr lang="en-GB" sz="1400" dirty="0">
                <a:latin typeface="Helvetica" panose="020B0604020202020204" pitchFamily="34" charset="0"/>
                <a:cs typeface="Helvetica" panose="020B0604020202020204" pitchFamily="34" charset="0"/>
              </a:rPr>
              <a:t>course taught at a school other than the school of record</a:t>
            </a:r>
          </a:p>
          <a:p>
            <a:pPr marL="1200150" lvl="2" indent="-285750">
              <a:buFont typeface="Wingdings" panose="05000000000000000000" pitchFamily="2" charset="2"/>
              <a:buChar char="§"/>
            </a:pPr>
            <a:r>
              <a:rPr lang="en-GB" sz="1400" dirty="0">
                <a:latin typeface="Helvetica" panose="020B0604020202020204" pitchFamily="34" charset="0"/>
                <a:cs typeface="Helvetica" panose="020B0604020202020204" pitchFamily="34" charset="0"/>
              </a:rPr>
              <a:t>Use Enrollment Articulated Template</a:t>
            </a:r>
          </a:p>
        </p:txBody>
      </p:sp>
      <p:sp>
        <p:nvSpPr>
          <p:cNvPr id="6" name="TextBox 5">
            <a:extLst>
              <a:ext uri="{FF2B5EF4-FFF2-40B4-BE49-F238E27FC236}">
                <a16:creationId xmlns:a16="http://schemas.microsoft.com/office/drawing/2014/main" id="{A22CDFDB-E40D-4A9F-A0EF-2AFD423F237E}"/>
              </a:ext>
            </a:extLst>
          </p:cNvPr>
          <p:cNvSpPr txBox="1"/>
          <p:nvPr/>
        </p:nvSpPr>
        <p:spPr>
          <a:xfrm>
            <a:off x="1730327" y="3619320"/>
            <a:ext cx="2592597" cy="523220"/>
          </a:xfrm>
          <a:prstGeom prst="rect">
            <a:avLst/>
          </a:prstGeom>
          <a:noFill/>
        </p:spPr>
        <p:txBody>
          <a:bodyPr wrap="square" rtlCol="0">
            <a:spAutoFit/>
          </a:bodyPr>
          <a:lstStyle/>
          <a:p>
            <a:r>
              <a:rPr lang="en-US" sz="1400" dirty="0">
                <a:latin typeface="Helvetica" panose="020B0604020202020204" pitchFamily="34" charset="0"/>
                <a:cs typeface="Helvetica" panose="020B0604020202020204" pitchFamily="34" charset="0"/>
              </a:rPr>
              <a:t>Data elements required for articulated courses </a:t>
            </a:r>
          </a:p>
        </p:txBody>
      </p:sp>
      <p:cxnSp>
        <p:nvCxnSpPr>
          <p:cNvPr id="7" name="Straight Arrow Connector 6">
            <a:extLst>
              <a:ext uri="{FF2B5EF4-FFF2-40B4-BE49-F238E27FC236}">
                <a16:creationId xmlns:a16="http://schemas.microsoft.com/office/drawing/2014/main" id="{E8BC6EE7-B2F2-4220-B1AA-EFBD913BDE0C}"/>
              </a:ext>
            </a:extLst>
          </p:cNvPr>
          <p:cNvCxnSpPr>
            <a:cxnSpLocks/>
          </p:cNvCxnSpPr>
          <p:nvPr/>
        </p:nvCxnSpPr>
        <p:spPr>
          <a:xfrm flipH="1">
            <a:off x="9015626" y="5105400"/>
            <a:ext cx="66177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4BB097E-2E9E-4E3F-9734-FF28698F8146}"/>
              </a:ext>
            </a:extLst>
          </p:cNvPr>
          <p:cNvSpPr/>
          <p:nvPr/>
        </p:nvSpPr>
        <p:spPr>
          <a:xfrm>
            <a:off x="2187246" y="3080498"/>
            <a:ext cx="1875705" cy="3485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val 8">
            <a:extLst>
              <a:ext uri="{FF2B5EF4-FFF2-40B4-BE49-F238E27FC236}">
                <a16:creationId xmlns:a16="http://schemas.microsoft.com/office/drawing/2014/main" id="{C8A14724-1713-4F2A-812D-BA8A14AEA90D}"/>
              </a:ext>
            </a:extLst>
          </p:cNvPr>
          <p:cNvSpPr/>
          <p:nvPr/>
        </p:nvSpPr>
        <p:spPr>
          <a:xfrm>
            <a:off x="7467600" y="6400800"/>
            <a:ext cx="1219200" cy="438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 name="Straight Arrow Connector 9">
            <a:extLst>
              <a:ext uri="{FF2B5EF4-FFF2-40B4-BE49-F238E27FC236}">
                <a16:creationId xmlns:a16="http://schemas.microsoft.com/office/drawing/2014/main" id="{E472869B-4880-4CBB-B945-8FF1C880EF19}"/>
              </a:ext>
            </a:extLst>
          </p:cNvPr>
          <p:cNvCxnSpPr>
            <a:cxnSpLocks/>
          </p:cNvCxnSpPr>
          <p:nvPr/>
        </p:nvCxnSpPr>
        <p:spPr>
          <a:xfrm>
            <a:off x="8153401" y="1828801"/>
            <a:ext cx="1" cy="37379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3AB148-8758-4B89-9BE1-FC3A82570E4A}"/>
              </a:ext>
            </a:extLst>
          </p:cNvPr>
          <p:cNvSpPr/>
          <p:nvPr/>
        </p:nvSpPr>
        <p:spPr>
          <a:xfrm>
            <a:off x="1753671" y="5257801"/>
            <a:ext cx="2765321" cy="1384995"/>
          </a:xfrm>
          <a:prstGeom prst="rect">
            <a:avLst/>
          </a:prstGeom>
        </p:spPr>
        <p:txBody>
          <a:bodyPr wrap="square">
            <a:spAutoFit/>
          </a:bodyPr>
          <a:lstStyle/>
          <a:p>
            <a:r>
              <a:rPr lang="en-US" sz="1400" dirty="0">
                <a:solidFill>
                  <a:srgbClr val="000000"/>
                </a:solidFill>
                <a:latin typeface="Helvetica" panose="020B0604020202020204" pitchFamily="34" charset="0"/>
                <a:cs typeface="Helvetica" panose="020B0604020202020204" pitchFamily="34" charset="0"/>
              </a:rPr>
              <a:t>DO NOT use this template for a course taught at a Postsecondary institution or for a CTED course at a Postsecondary site (by a community college teacher)</a:t>
            </a:r>
            <a:endParaRPr lang="en-US" sz="14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81098B97-EBFD-45EF-875F-5A6CD56AF50C}"/>
              </a:ext>
            </a:extLst>
          </p:cNvPr>
          <p:cNvSpPr txBox="1"/>
          <p:nvPr/>
        </p:nvSpPr>
        <p:spPr>
          <a:xfrm>
            <a:off x="1603642" y="5023904"/>
            <a:ext cx="938425" cy="707886"/>
          </a:xfrm>
          <a:prstGeom prst="rect">
            <a:avLst/>
          </a:prstGeom>
          <a:noFill/>
        </p:spPr>
        <p:txBody>
          <a:bodyPr wrap="square" rtlCol="0">
            <a:spAutoFit/>
          </a:bodyPr>
          <a:lstStyle/>
          <a:p>
            <a:r>
              <a:rPr lang="en-US" sz="4000" dirty="0">
                <a:solidFill>
                  <a:srgbClr val="FF0000"/>
                </a:solidFill>
              </a:rPr>
              <a:t>!</a:t>
            </a:r>
          </a:p>
        </p:txBody>
      </p:sp>
      <p:sp>
        <p:nvSpPr>
          <p:cNvPr id="16" name="TextBox 15">
            <a:extLst>
              <a:ext uri="{FF2B5EF4-FFF2-40B4-BE49-F238E27FC236}">
                <a16:creationId xmlns:a16="http://schemas.microsoft.com/office/drawing/2014/main" id="{03FD5C07-82A1-4EB5-BB28-0E8F1E0B3F2A}"/>
              </a:ext>
            </a:extLst>
          </p:cNvPr>
          <p:cNvSpPr txBox="1"/>
          <p:nvPr/>
        </p:nvSpPr>
        <p:spPr>
          <a:xfrm>
            <a:off x="1903204" y="4225996"/>
            <a:ext cx="2419720" cy="738664"/>
          </a:xfrm>
          <a:prstGeom prst="rect">
            <a:avLst/>
          </a:prstGeom>
          <a:noFill/>
        </p:spPr>
        <p:txBody>
          <a:bodyPr wrap="square" rtlCol="0">
            <a:spAutoFit/>
          </a:bodyPr>
          <a:lstStyle/>
          <a:p>
            <a:r>
              <a:rPr lang="en-US" sz="1400" dirty="0">
                <a:highlight>
                  <a:srgbClr val="FFFF00"/>
                </a:highlight>
                <a:latin typeface="Helvetica" panose="020B0604020202020204" pitchFamily="34" charset="0"/>
                <a:cs typeface="Helvetica" panose="020B0604020202020204" pitchFamily="34" charset="0"/>
              </a:rPr>
              <a:t>Teacher educator ID</a:t>
            </a:r>
          </a:p>
          <a:p>
            <a:r>
              <a:rPr lang="en-US" sz="1400" dirty="0">
                <a:highlight>
                  <a:srgbClr val="FFFF00"/>
                </a:highlight>
                <a:latin typeface="Helvetica" panose="020B0604020202020204" pitchFamily="34" charset="0"/>
                <a:cs typeface="Helvetica" panose="020B0604020202020204" pitchFamily="34" charset="0"/>
              </a:rPr>
              <a:t>is required- </a:t>
            </a:r>
            <a:r>
              <a:rPr lang="en-US" sz="1400" dirty="0">
                <a:latin typeface="Helvetica" panose="020B0604020202020204" pitchFamily="34" charset="0"/>
                <a:cs typeface="Helvetica" panose="020B0604020202020204" pitchFamily="34" charset="0"/>
              </a:rPr>
              <a:t>get educator ID from CTED</a:t>
            </a:r>
          </a:p>
        </p:txBody>
      </p:sp>
      <p:cxnSp>
        <p:nvCxnSpPr>
          <p:cNvPr id="17" name="Straight Arrow Connector 16">
            <a:extLst>
              <a:ext uri="{FF2B5EF4-FFF2-40B4-BE49-F238E27FC236}">
                <a16:creationId xmlns:a16="http://schemas.microsoft.com/office/drawing/2014/main" id="{8AE97D1C-21BC-4C4E-8914-92B5811B14B8}"/>
              </a:ext>
            </a:extLst>
          </p:cNvPr>
          <p:cNvCxnSpPr>
            <a:cxnSpLocks/>
          </p:cNvCxnSpPr>
          <p:nvPr/>
        </p:nvCxnSpPr>
        <p:spPr>
          <a:xfrm>
            <a:off x="3498759" y="3962400"/>
            <a:ext cx="588498"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012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25163" y="1828092"/>
            <a:ext cx="8294075" cy="954107"/>
          </a:xfrm>
          <a:prstGeom prst="rect">
            <a:avLst/>
          </a:prstGeom>
        </p:spPr>
        <p:txBody>
          <a:bodyPr wrap="square">
            <a:spAutoFit/>
          </a:bodyPr>
          <a:lstStyle/>
          <a:p>
            <a:pPr marL="721188" lvl="1" indent="-285750">
              <a:spcBef>
                <a:spcPct val="0"/>
              </a:spcBef>
              <a:buFont typeface="Wingdings" panose="05000000000000000000" pitchFamily="2" charset="2"/>
              <a:buChar char="§"/>
            </a:pPr>
            <a:r>
              <a:rPr lang="en-US" sz="1400" dirty="0">
                <a:latin typeface="Helvetica" panose="020B0604020202020204" pitchFamily="34" charset="0"/>
                <a:cs typeface="Helvetica" panose="020B0604020202020204" pitchFamily="34" charset="0"/>
              </a:rPr>
              <a:t>Teachers teaching the program courses must be properly certified by MAY 1, 2021 . </a:t>
            </a:r>
          </a:p>
          <a:p>
            <a:pPr marL="721188" lvl="1" indent="-285750">
              <a:spcBef>
                <a:spcPct val="0"/>
              </a:spcBef>
              <a:buFont typeface="Wingdings" panose="05000000000000000000" pitchFamily="2" charset="2"/>
              <a:buChar char="§"/>
            </a:pPr>
            <a:r>
              <a:rPr lang="en-US" sz="1400" dirty="0">
                <a:latin typeface="Helvetica" panose="020B0604020202020204" pitchFamily="34" charset="0"/>
                <a:cs typeface="Helvetica" panose="020B0604020202020204" pitchFamily="34" charset="0"/>
              </a:rPr>
              <a:t>Teacher Certification Requirements for Programs- Use the Course Description/Coherent Sequence/Certification Information as your guide in knowing what certification your teacher needs, https://www.azed.gov/cte/programs</a:t>
            </a:r>
            <a:r>
              <a:rPr lang="en-US" sz="1400" dirty="0">
                <a:solidFill>
                  <a:srgbClr val="FFFFFF"/>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/cte/programs/</a:t>
            </a:r>
            <a:r>
              <a:rPr lang="en-US" sz="1400" dirty="0">
                <a:latin typeface="Helvetica" panose="020B0604020202020204" pitchFamily="34" charset="0"/>
                <a:cs typeface="Helvetica" panose="020B0604020202020204" pitchFamily="34" charset="0"/>
              </a:rPr>
              <a:t> </a:t>
            </a:r>
          </a:p>
        </p:txBody>
      </p:sp>
      <p:pic>
        <p:nvPicPr>
          <p:cNvPr id="5" name="Picture 2" descr="http://dreamhealer.files.wordpress.com/2012/08/adam-dreamhealer-wiki.jpe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555" y="1264829"/>
            <a:ext cx="790760" cy="63237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733801" y="1447801"/>
            <a:ext cx="5613909" cy="356123"/>
          </a:xfrm>
          <a:prstGeom prst="rect">
            <a:avLst/>
          </a:prstGeom>
          <a:noFill/>
        </p:spPr>
        <p:txBody>
          <a:bodyPr wrap="none" rtlCol="0">
            <a:spAutoFit/>
          </a:bodyPr>
          <a:lstStyle/>
          <a:p>
            <a:r>
              <a:rPr lang="en-US" sz="1714" dirty="0"/>
              <a:t>YOUR TEACHER/S MUST BE PROPERLY CERTIFIED</a:t>
            </a:r>
          </a:p>
        </p:txBody>
      </p:sp>
      <p:pic>
        <p:nvPicPr>
          <p:cNvPr id="3" name="Picture 2">
            <a:extLst>
              <a:ext uri="{FF2B5EF4-FFF2-40B4-BE49-F238E27FC236}">
                <a16:creationId xmlns:a16="http://schemas.microsoft.com/office/drawing/2014/main" id="{2C503EDA-B198-4814-8882-A25665E27E78}"/>
              </a:ext>
            </a:extLst>
          </p:cNvPr>
          <p:cNvPicPr>
            <a:picLocks noChangeAspect="1"/>
          </p:cNvPicPr>
          <p:nvPr/>
        </p:nvPicPr>
        <p:blipFill>
          <a:blip r:embed="rId5"/>
          <a:stretch>
            <a:fillRect/>
          </a:stretch>
        </p:blipFill>
        <p:spPr>
          <a:xfrm>
            <a:off x="3176658" y="2895601"/>
            <a:ext cx="5800725" cy="3781425"/>
          </a:xfrm>
          <a:prstGeom prst="rect">
            <a:avLst/>
          </a:prstGeom>
        </p:spPr>
      </p:pic>
    </p:spTree>
    <p:extLst>
      <p:ext uri="{BB962C8B-B14F-4D97-AF65-F5344CB8AC3E}">
        <p14:creationId xmlns:p14="http://schemas.microsoft.com/office/powerpoint/2010/main" val="1396878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B661BB-F75F-48AD-A242-30511C545538}"/>
              </a:ext>
            </a:extLst>
          </p:cNvPr>
          <p:cNvSpPr/>
          <p:nvPr/>
        </p:nvSpPr>
        <p:spPr>
          <a:xfrm>
            <a:off x="2438400" y="2133600"/>
            <a:ext cx="7315200" cy="3262432"/>
          </a:xfrm>
          <a:prstGeom prst="rect">
            <a:avLst/>
          </a:prstGeom>
        </p:spPr>
        <p:txBody>
          <a:bodyPr wrap="square">
            <a:spAutoFit/>
          </a:bodyPr>
          <a:lstStyle/>
          <a:p>
            <a:pPr>
              <a:spcBef>
                <a:spcPct val="0"/>
              </a:spcBef>
            </a:pPr>
            <a:r>
              <a:rPr lang="en-US" sz="1400" dirty="0">
                <a:latin typeface="Helvetica" panose="020B0604020202020204" pitchFamily="34" charset="0"/>
                <a:cs typeface="Helvetica" panose="020B0604020202020204" pitchFamily="34" charset="0"/>
              </a:rPr>
              <a:t>ADDITIONAL INFORMATION ON TEACHER CERTIFICATION</a:t>
            </a:r>
          </a:p>
          <a:p>
            <a:pPr>
              <a:spcBef>
                <a:spcPct val="0"/>
              </a:spcBef>
            </a:pPr>
            <a:endParaRPr lang="en-US" sz="1000" dirty="0">
              <a:latin typeface="Helvetica" panose="020B0604020202020204" pitchFamily="34" charset="0"/>
              <a:cs typeface="Helvetica" panose="020B0604020202020204" pitchFamily="34" charset="0"/>
            </a:endParaRPr>
          </a:p>
          <a:p>
            <a:pPr marL="285750" indent="-285750">
              <a:spcBef>
                <a:spcPct val="0"/>
              </a:spcBef>
              <a:buFont typeface="Wingdings" panose="05000000000000000000" pitchFamily="2" charset="2"/>
              <a:buChar char="§"/>
            </a:pPr>
            <a:r>
              <a:rPr lang="en-US" sz="1400" dirty="0">
                <a:latin typeface="Helvetica" panose="020B0604020202020204" pitchFamily="34" charset="0"/>
                <a:cs typeface="Helvetica" panose="020B0604020202020204" pitchFamily="34" charset="0"/>
              </a:rPr>
              <a:t>INTERNSHIP course</a:t>
            </a:r>
          </a:p>
          <a:p>
            <a:pPr lvl="1">
              <a:spcBef>
                <a:spcPct val="0"/>
              </a:spcBef>
            </a:pPr>
            <a:r>
              <a:rPr lang="en-US" sz="1400" dirty="0">
                <a:latin typeface="Helvetica" panose="020B0604020202020204" pitchFamily="34" charset="0"/>
                <a:cs typeface="Helvetica" panose="020B0604020202020204" pitchFamily="34" charset="0"/>
              </a:rPr>
              <a:t>Teacher is </a:t>
            </a:r>
            <a:r>
              <a:rPr lang="en-US" sz="1400" u="sng" dirty="0">
                <a:latin typeface="Helvetica" panose="020B0604020202020204" pitchFamily="34" charset="0"/>
                <a:cs typeface="Helvetica" panose="020B0604020202020204" pitchFamily="34" charset="0"/>
              </a:rPr>
              <a:t>required</a:t>
            </a:r>
            <a:r>
              <a:rPr lang="en-US" sz="1400" dirty="0">
                <a:latin typeface="Helvetica" panose="020B0604020202020204" pitchFamily="34" charset="0"/>
                <a:cs typeface="Helvetica" panose="020B0604020202020204" pitchFamily="34" charset="0"/>
              </a:rPr>
              <a:t> to have a valid CTE certificate in </a:t>
            </a:r>
            <a:r>
              <a:rPr lang="en-US" sz="1400" u="sng" dirty="0">
                <a:latin typeface="Helvetica" panose="020B0604020202020204" pitchFamily="34" charset="0"/>
                <a:cs typeface="Helvetica" panose="020B0604020202020204" pitchFamily="34" charset="0"/>
              </a:rPr>
              <a:t>any</a:t>
            </a:r>
            <a:r>
              <a:rPr lang="en-US" sz="1400" dirty="0">
                <a:latin typeface="Helvetica" panose="020B0604020202020204" pitchFamily="34" charset="0"/>
                <a:cs typeface="Helvetica" panose="020B0604020202020204" pitchFamily="34" charset="0"/>
              </a:rPr>
              <a:t> program area; </a:t>
            </a:r>
            <a:r>
              <a:rPr lang="en-US" sz="1400" u="sng" dirty="0">
                <a:latin typeface="Helvetica" panose="020B0604020202020204" pitchFamily="34" charset="0"/>
                <a:cs typeface="Helvetica" panose="020B0604020202020204" pitchFamily="34" charset="0"/>
              </a:rPr>
              <a:t>not</a:t>
            </a:r>
            <a:r>
              <a:rPr lang="en-US" sz="1400" dirty="0">
                <a:latin typeface="Helvetica" panose="020B0604020202020204" pitchFamily="34" charset="0"/>
                <a:cs typeface="Helvetica" panose="020B0604020202020204" pitchFamily="34" charset="0"/>
              </a:rPr>
              <a:t> required to have a Cooperative Education Endorsement (CEN)</a:t>
            </a:r>
          </a:p>
          <a:p>
            <a:pPr marL="729348" lvl="1" indent="-272148">
              <a:spcBef>
                <a:spcPct val="0"/>
              </a:spcBef>
              <a:buFont typeface="Arial" panose="020B0604020202020204" pitchFamily="34" charset="0"/>
              <a:buChar char="•"/>
            </a:pPr>
            <a:endParaRPr lang="en-US" sz="1400" dirty="0">
              <a:latin typeface="Helvetica" panose="020B0604020202020204" pitchFamily="34" charset="0"/>
              <a:cs typeface="Helvetica" panose="020B0604020202020204" pitchFamily="34" charset="0"/>
            </a:endParaRPr>
          </a:p>
          <a:p>
            <a:pPr marL="285750" indent="-285750">
              <a:spcBef>
                <a:spcPct val="0"/>
              </a:spcBef>
              <a:buFont typeface="Wingdings" panose="05000000000000000000" pitchFamily="2" charset="2"/>
              <a:buChar char="§"/>
            </a:pPr>
            <a:r>
              <a:rPr lang="en-US" sz="1400" dirty="0">
                <a:latin typeface="Helvetica" panose="020B0604020202020204" pitchFamily="34" charset="0"/>
                <a:cs typeface="Helvetica" panose="020B0604020202020204" pitchFamily="34" charset="0"/>
              </a:rPr>
              <a:t>COOPERATIVE EDUCATION (COOP) course</a:t>
            </a:r>
          </a:p>
          <a:p>
            <a:pPr lvl="1">
              <a:spcBef>
                <a:spcPct val="0"/>
              </a:spcBef>
            </a:pPr>
            <a:r>
              <a:rPr lang="en-US" sz="1400" dirty="0">
                <a:latin typeface="Helvetica" panose="020B0604020202020204" pitchFamily="34" charset="0"/>
                <a:cs typeface="Helvetica" panose="020B0604020202020204" pitchFamily="34" charset="0"/>
              </a:rPr>
              <a:t>Teacher is </a:t>
            </a:r>
            <a:r>
              <a:rPr lang="en-US" sz="1400" u="sng" dirty="0">
                <a:latin typeface="Helvetica" panose="020B0604020202020204" pitchFamily="34" charset="0"/>
                <a:cs typeface="Helvetica" panose="020B0604020202020204" pitchFamily="34" charset="0"/>
              </a:rPr>
              <a:t>required</a:t>
            </a:r>
            <a:r>
              <a:rPr lang="en-US" sz="1400" dirty="0">
                <a:latin typeface="Helvetica" panose="020B0604020202020204" pitchFamily="34" charset="0"/>
                <a:cs typeface="Helvetica" panose="020B0604020202020204" pitchFamily="34" charset="0"/>
              </a:rPr>
              <a:t> to have a valid CTE certificate in the </a:t>
            </a:r>
            <a:r>
              <a:rPr lang="en-US" sz="1400" u="sng" dirty="0">
                <a:latin typeface="Helvetica" panose="020B0604020202020204" pitchFamily="34" charset="0"/>
                <a:cs typeface="Helvetica" panose="020B0604020202020204" pitchFamily="34" charset="0"/>
              </a:rPr>
              <a:t>appropriate program </a:t>
            </a:r>
            <a:r>
              <a:rPr lang="en-US" sz="1400" dirty="0">
                <a:latin typeface="Helvetica" panose="020B0604020202020204" pitchFamily="34" charset="0"/>
                <a:cs typeface="Helvetica" panose="020B0604020202020204" pitchFamily="34" charset="0"/>
              </a:rPr>
              <a:t>with a Cooperative        Education Endorsement (CEN)</a:t>
            </a:r>
          </a:p>
          <a:p>
            <a:pPr>
              <a:spcBef>
                <a:spcPct val="0"/>
              </a:spcBef>
            </a:pPr>
            <a:endParaRPr lang="en-US" sz="1400" dirty="0">
              <a:latin typeface="Helvetica" panose="020B0604020202020204" pitchFamily="34" charset="0"/>
              <a:cs typeface="Helvetica" panose="020B0604020202020204" pitchFamily="34" charset="0"/>
            </a:endParaRPr>
          </a:p>
          <a:p>
            <a:pPr marL="285750" indent="-285750">
              <a:spcBef>
                <a:spcPct val="0"/>
              </a:spcBef>
              <a:buFont typeface="Wingdings" panose="05000000000000000000" pitchFamily="2" charset="2"/>
              <a:buChar char="§"/>
            </a:pPr>
            <a:r>
              <a:rPr lang="en-US" sz="1400" dirty="0">
                <a:latin typeface="Helvetica" panose="020B0604020202020204" pitchFamily="34" charset="0"/>
                <a:cs typeface="Helvetica" panose="020B0604020202020204" pitchFamily="34" charset="0"/>
              </a:rPr>
              <a:t>DIVERSIFIED COOPERATIVE EDUCATION (DCE) course</a:t>
            </a:r>
          </a:p>
          <a:p>
            <a:pPr lvl="1">
              <a:spcBef>
                <a:spcPct val="0"/>
              </a:spcBef>
            </a:pPr>
            <a:r>
              <a:rPr lang="en-US" sz="1400" dirty="0">
                <a:latin typeface="Helvetica" panose="020B0604020202020204" pitchFamily="34" charset="0"/>
                <a:cs typeface="Helvetica" panose="020B0604020202020204" pitchFamily="34" charset="0"/>
              </a:rPr>
              <a:t>Teacher is required to have a CTE certificate in any program with a Cooperative Education Endorsement (CEN)</a:t>
            </a:r>
          </a:p>
          <a:p>
            <a:pPr algn="ctr">
              <a:spcBef>
                <a:spcPct val="0"/>
              </a:spcBef>
            </a:pPr>
            <a:endParaRPr lang="en-US" sz="1400" dirty="0">
              <a:latin typeface="Helvetica" panose="020B0604020202020204" pitchFamily="34" charset="0"/>
              <a:cs typeface="Helvetica" panose="020B0604020202020204" pitchFamily="34" charset="0"/>
            </a:endParaRPr>
          </a:p>
          <a:p>
            <a:pPr algn="ctr">
              <a:spcBef>
                <a:spcPct val="0"/>
              </a:spcBef>
            </a:pP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11611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A74494-DF1D-4C80-9B24-32E89FEE4B74}"/>
              </a:ext>
            </a:extLst>
          </p:cNvPr>
          <p:cNvPicPr>
            <a:picLocks noChangeAspect="1"/>
          </p:cNvPicPr>
          <p:nvPr/>
        </p:nvPicPr>
        <p:blipFill>
          <a:blip r:embed="rId2"/>
          <a:stretch>
            <a:fillRect/>
          </a:stretch>
        </p:blipFill>
        <p:spPr>
          <a:xfrm>
            <a:off x="1600200" y="2126022"/>
            <a:ext cx="8762102" cy="1150579"/>
          </a:xfrm>
          <a:prstGeom prst="rect">
            <a:avLst/>
          </a:prstGeom>
        </p:spPr>
      </p:pic>
      <p:pic>
        <p:nvPicPr>
          <p:cNvPr id="11" name="Picture 10">
            <a:extLst>
              <a:ext uri="{FF2B5EF4-FFF2-40B4-BE49-F238E27FC236}">
                <a16:creationId xmlns:a16="http://schemas.microsoft.com/office/drawing/2014/main" id="{9A77785A-36E5-475C-865B-8302E797B7E4}"/>
              </a:ext>
            </a:extLst>
          </p:cNvPr>
          <p:cNvPicPr>
            <a:picLocks noChangeAspect="1"/>
          </p:cNvPicPr>
          <p:nvPr/>
        </p:nvPicPr>
        <p:blipFill>
          <a:blip r:embed="rId3"/>
          <a:stretch>
            <a:fillRect/>
          </a:stretch>
        </p:blipFill>
        <p:spPr>
          <a:xfrm>
            <a:off x="4752666" y="2899694"/>
            <a:ext cx="5762935" cy="3882106"/>
          </a:xfrm>
          <a:prstGeom prst="rect">
            <a:avLst/>
          </a:prstGeom>
        </p:spPr>
      </p:pic>
      <p:sp>
        <p:nvSpPr>
          <p:cNvPr id="3" name="Rectangle 2">
            <a:extLst>
              <a:ext uri="{FF2B5EF4-FFF2-40B4-BE49-F238E27FC236}">
                <a16:creationId xmlns:a16="http://schemas.microsoft.com/office/drawing/2014/main" id="{A342E94D-3BCC-4C29-A315-001FCBD9C3C4}"/>
              </a:ext>
            </a:extLst>
          </p:cNvPr>
          <p:cNvSpPr/>
          <p:nvPr/>
        </p:nvSpPr>
        <p:spPr>
          <a:xfrm>
            <a:off x="1524000" y="1179494"/>
            <a:ext cx="8686800" cy="954107"/>
          </a:xfrm>
          <a:prstGeom prst="rect">
            <a:avLst/>
          </a:prstGeom>
        </p:spPr>
        <p:txBody>
          <a:bodyPr wrap="square">
            <a:spAutoFit/>
          </a:bodyPr>
          <a:lstStyle/>
          <a:p>
            <a:pPr marL="800100" lvl="1" indent="-342900">
              <a:buFont typeface="+mj-lt"/>
              <a:buAutoNum type="arabicPeriod" startAt="3"/>
            </a:pPr>
            <a:r>
              <a:rPr lang="en-GB" sz="1400" b="1" dirty="0">
                <a:latin typeface="Helvetica" panose="020B0604020202020204" pitchFamily="34" charset="0"/>
                <a:cs typeface="Helvetica" panose="020B0604020202020204" pitchFamily="34" charset="0"/>
              </a:rPr>
              <a:t>ARTICULATED TO POSTSECONDARY COURSE ENROLLMENT- </a:t>
            </a:r>
            <a:r>
              <a:rPr lang="en-US" sz="1400" dirty="0">
                <a:latin typeface="Helvetica" panose="020B0604020202020204" pitchFamily="34" charset="0"/>
                <a:cs typeface="Helvetica" panose="020B0604020202020204" pitchFamily="34" charset="0"/>
              </a:rPr>
              <a:t>taught at a postsecondary institution/community college or a CTED course taught at a Postsecondary site by a postsecondary teacher</a:t>
            </a:r>
            <a:endParaRPr lang="en-GB" sz="1400" dirty="0">
              <a:latin typeface="Helvetica" panose="020B0604020202020204" pitchFamily="34" charset="0"/>
              <a:cs typeface="Helvetica" panose="020B0604020202020204" pitchFamily="34" charset="0"/>
            </a:endParaRPr>
          </a:p>
          <a:p>
            <a:pPr marL="1200150" lvl="2" indent="-285750">
              <a:buFont typeface="Wingdings" panose="05000000000000000000" pitchFamily="2" charset="2"/>
              <a:buChar char="§"/>
            </a:pPr>
            <a:r>
              <a:rPr lang="en-GB" sz="1400" dirty="0">
                <a:latin typeface="Helvetica" panose="020B0604020202020204" pitchFamily="34" charset="0"/>
                <a:cs typeface="Helvetica" panose="020B0604020202020204" pitchFamily="34" charset="0"/>
              </a:rPr>
              <a:t>Use Postsecondary Articulated Template</a:t>
            </a:r>
          </a:p>
        </p:txBody>
      </p:sp>
      <p:sp>
        <p:nvSpPr>
          <p:cNvPr id="6" name="TextBox 5">
            <a:extLst>
              <a:ext uri="{FF2B5EF4-FFF2-40B4-BE49-F238E27FC236}">
                <a16:creationId xmlns:a16="http://schemas.microsoft.com/office/drawing/2014/main" id="{A22CDFDB-E40D-4A9F-A0EF-2AFD423F237E}"/>
              </a:ext>
            </a:extLst>
          </p:cNvPr>
          <p:cNvSpPr txBox="1"/>
          <p:nvPr/>
        </p:nvSpPr>
        <p:spPr>
          <a:xfrm>
            <a:off x="1905896" y="3740229"/>
            <a:ext cx="2589904" cy="738664"/>
          </a:xfrm>
          <a:prstGeom prst="rect">
            <a:avLst/>
          </a:prstGeom>
          <a:noFill/>
        </p:spPr>
        <p:txBody>
          <a:bodyPr wrap="square" rtlCol="0">
            <a:spAutoFit/>
          </a:bodyPr>
          <a:lstStyle/>
          <a:p>
            <a:r>
              <a:rPr lang="en-US" sz="1400" dirty="0">
                <a:latin typeface="Helvetica" panose="020B0604020202020204" pitchFamily="34" charset="0"/>
                <a:cs typeface="Helvetica" panose="020B0604020202020204" pitchFamily="34" charset="0"/>
              </a:rPr>
              <a:t>Data elements required for courses articulated to  Postsecondary</a:t>
            </a:r>
          </a:p>
        </p:txBody>
      </p:sp>
      <p:cxnSp>
        <p:nvCxnSpPr>
          <p:cNvPr id="7" name="Straight Arrow Connector 6">
            <a:extLst>
              <a:ext uri="{FF2B5EF4-FFF2-40B4-BE49-F238E27FC236}">
                <a16:creationId xmlns:a16="http://schemas.microsoft.com/office/drawing/2014/main" id="{E8BC6EE7-B2F2-4220-B1AA-EFBD913BDE0C}"/>
              </a:ext>
            </a:extLst>
          </p:cNvPr>
          <p:cNvCxnSpPr>
            <a:cxnSpLocks/>
          </p:cNvCxnSpPr>
          <p:nvPr/>
        </p:nvCxnSpPr>
        <p:spPr>
          <a:xfrm flipH="1">
            <a:off x="9067801" y="5257800"/>
            <a:ext cx="66177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4BB097E-2E9E-4E3F-9734-FF28698F8146}"/>
              </a:ext>
            </a:extLst>
          </p:cNvPr>
          <p:cNvSpPr/>
          <p:nvPr/>
        </p:nvSpPr>
        <p:spPr>
          <a:xfrm>
            <a:off x="2187246" y="3004298"/>
            <a:ext cx="1875705" cy="3485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val 8">
            <a:extLst>
              <a:ext uri="{FF2B5EF4-FFF2-40B4-BE49-F238E27FC236}">
                <a16:creationId xmlns:a16="http://schemas.microsoft.com/office/drawing/2014/main" id="{C8A14724-1713-4F2A-812D-BA8A14AEA90D}"/>
              </a:ext>
            </a:extLst>
          </p:cNvPr>
          <p:cNvSpPr/>
          <p:nvPr/>
        </p:nvSpPr>
        <p:spPr>
          <a:xfrm>
            <a:off x="7315200" y="6419850"/>
            <a:ext cx="1371601" cy="438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 name="Straight Arrow Connector 9">
            <a:extLst>
              <a:ext uri="{FF2B5EF4-FFF2-40B4-BE49-F238E27FC236}">
                <a16:creationId xmlns:a16="http://schemas.microsoft.com/office/drawing/2014/main" id="{E472869B-4880-4CBB-B945-8FF1C880EF19}"/>
              </a:ext>
            </a:extLst>
          </p:cNvPr>
          <p:cNvCxnSpPr>
            <a:cxnSpLocks/>
          </p:cNvCxnSpPr>
          <p:nvPr/>
        </p:nvCxnSpPr>
        <p:spPr>
          <a:xfrm>
            <a:off x="8382000" y="1836004"/>
            <a:ext cx="1" cy="37379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90EE28C-7884-4331-91E4-72DA20017EC4}"/>
              </a:ext>
            </a:extLst>
          </p:cNvPr>
          <p:cNvSpPr txBox="1"/>
          <p:nvPr/>
        </p:nvSpPr>
        <p:spPr>
          <a:xfrm>
            <a:off x="1905897" y="4579137"/>
            <a:ext cx="1795043" cy="523220"/>
          </a:xfrm>
          <a:prstGeom prst="rect">
            <a:avLst/>
          </a:prstGeom>
          <a:noFill/>
        </p:spPr>
        <p:txBody>
          <a:bodyPr wrap="square" rtlCol="0">
            <a:spAutoFit/>
          </a:bodyPr>
          <a:lstStyle/>
          <a:p>
            <a:r>
              <a:rPr lang="en-US" sz="1400" dirty="0">
                <a:highlight>
                  <a:srgbClr val="FFFF00"/>
                </a:highlight>
                <a:latin typeface="Helvetica" panose="020B0604020202020204" pitchFamily="34" charset="0"/>
                <a:cs typeface="Helvetica" panose="020B0604020202020204" pitchFamily="34" charset="0"/>
              </a:rPr>
              <a:t>Teacher educator ID</a:t>
            </a:r>
          </a:p>
          <a:p>
            <a:r>
              <a:rPr lang="en-US" sz="1400" dirty="0">
                <a:highlight>
                  <a:srgbClr val="FFFF00"/>
                </a:highlight>
                <a:latin typeface="Helvetica" panose="020B0604020202020204" pitchFamily="34" charset="0"/>
                <a:cs typeface="Helvetica" panose="020B0604020202020204" pitchFamily="34" charset="0"/>
              </a:rPr>
              <a:t>not required</a:t>
            </a:r>
          </a:p>
        </p:txBody>
      </p:sp>
      <p:cxnSp>
        <p:nvCxnSpPr>
          <p:cNvPr id="17" name="Straight Arrow Connector 16">
            <a:extLst>
              <a:ext uri="{FF2B5EF4-FFF2-40B4-BE49-F238E27FC236}">
                <a16:creationId xmlns:a16="http://schemas.microsoft.com/office/drawing/2014/main" id="{3103B959-4B28-412F-84BC-A43142861C9E}"/>
              </a:ext>
            </a:extLst>
          </p:cNvPr>
          <p:cNvCxnSpPr>
            <a:cxnSpLocks/>
          </p:cNvCxnSpPr>
          <p:nvPr/>
        </p:nvCxnSpPr>
        <p:spPr>
          <a:xfrm>
            <a:off x="3831102" y="4114800"/>
            <a:ext cx="588498"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288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77B009-EDCD-4B34-A349-2FE4B7BE143D}"/>
              </a:ext>
            </a:extLst>
          </p:cNvPr>
          <p:cNvSpPr/>
          <p:nvPr/>
        </p:nvSpPr>
        <p:spPr>
          <a:xfrm>
            <a:off x="2062089" y="1337736"/>
            <a:ext cx="7772400" cy="338554"/>
          </a:xfrm>
          <a:prstGeom prst="rect">
            <a:avLst/>
          </a:prstGeom>
        </p:spPr>
        <p:txBody>
          <a:bodyPr wrap="square">
            <a:spAutoFit/>
          </a:bodyPr>
          <a:lstStyle/>
          <a:p>
            <a:r>
              <a:rPr lang="en-US" sz="1600" dirty="0">
                <a:solidFill>
                  <a:srgbClr val="000000"/>
                </a:solidFill>
                <a:latin typeface="Helvetica" panose="020B0604020202020204" pitchFamily="34" charset="0"/>
                <a:cs typeface="Helvetica" panose="020B0604020202020204" pitchFamily="34" charset="0"/>
              </a:rPr>
              <a:t>For  the list of eligible postsecondary CTED sites, see "Additional Resources" </a:t>
            </a:r>
            <a:endParaRPr lang="en-US" sz="1600" dirty="0">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1BC0A818-E4FB-4CA1-A83E-954AA7BF8E7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070296" y="1905001"/>
            <a:ext cx="3834025" cy="1786307"/>
          </a:xfrm>
          <a:prstGeom prst="rect">
            <a:avLst/>
          </a:prstGeom>
        </p:spPr>
      </p:pic>
      <p:cxnSp>
        <p:nvCxnSpPr>
          <p:cNvPr id="4" name="Straight Arrow Connector 3">
            <a:extLst>
              <a:ext uri="{FF2B5EF4-FFF2-40B4-BE49-F238E27FC236}">
                <a16:creationId xmlns:a16="http://schemas.microsoft.com/office/drawing/2014/main" id="{6D2D11C5-765C-4CB2-9F73-61A4F996BE4C}"/>
              </a:ext>
            </a:extLst>
          </p:cNvPr>
          <p:cNvCxnSpPr>
            <a:cxnSpLocks/>
          </p:cNvCxnSpPr>
          <p:nvPr/>
        </p:nvCxnSpPr>
        <p:spPr>
          <a:xfrm>
            <a:off x="5331642" y="3505200"/>
            <a:ext cx="57267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4E239D99-48B4-4575-8338-395FFCA4F158}"/>
              </a:ext>
            </a:extLst>
          </p:cNvPr>
          <p:cNvGraphicFramePr>
            <a:graphicFrameLocks noGrp="1"/>
          </p:cNvGraphicFramePr>
          <p:nvPr>
            <p:extLst>
              <p:ext uri="{D42A27DB-BD31-4B8C-83A1-F6EECF244321}">
                <p14:modId xmlns:p14="http://schemas.microsoft.com/office/powerpoint/2010/main" val="3217689437"/>
              </p:ext>
            </p:extLst>
          </p:nvPr>
        </p:nvGraphicFramePr>
        <p:xfrm>
          <a:off x="6287683" y="2307113"/>
          <a:ext cx="4008436" cy="4296864"/>
        </p:xfrm>
        <a:graphic>
          <a:graphicData uri="http://schemas.openxmlformats.org/drawingml/2006/table">
            <a:tbl>
              <a:tblPr/>
              <a:tblGrid>
                <a:gridCol w="756522">
                  <a:extLst>
                    <a:ext uri="{9D8B030D-6E8A-4147-A177-3AD203B41FA5}">
                      <a16:colId xmlns:a16="http://schemas.microsoft.com/office/drawing/2014/main" val="24799862"/>
                    </a:ext>
                  </a:extLst>
                </a:gridCol>
                <a:gridCol w="3251914">
                  <a:extLst>
                    <a:ext uri="{9D8B030D-6E8A-4147-A177-3AD203B41FA5}">
                      <a16:colId xmlns:a16="http://schemas.microsoft.com/office/drawing/2014/main" val="1515620716"/>
                    </a:ext>
                  </a:extLst>
                </a:gridCol>
              </a:tblGrid>
              <a:tr h="165264">
                <a:tc>
                  <a:txBody>
                    <a:bodyPr/>
                    <a:lstStyle/>
                    <a:p>
                      <a:pPr algn="l" fontAlgn="b"/>
                      <a:r>
                        <a:rPr lang="en-US" sz="900" b="1" i="0" u="none" strike="noStrike" dirty="0">
                          <a:solidFill>
                            <a:srgbClr val="000000"/>
                          </a:solidFill>
                          <a:effectLst/>
                          <a:latin typeface="Calibri" panose="020F0502020204030204" pitchFamily="34" charset="0"/>
                        </a:rPr>
                        <a:t>Site CTDS</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dirty="0">
                          <a:solidFill>
                            <a:srgbClr val="000000"/>
                          </a:solidFill>
                          <a:effectLst/>
                          <a:latin typeface="Calibri" panose="020F0502020204030204" pitchFamily="34" charset="0"/>
                        </a:rPr>
                        <a:t>CTED at Postsecondary Site Name</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6974101"/>
                  </a:ext>
                </a:extLst>
              </a:tr>
              <a:tr h="165264">
                <a:tc>
                  <a:txBody>
                    <a:bodyPr/>
                    <a:lstStyle/>
                    <a:p>
                      <a:pPr algn="l" fontAlgn="b"/>
                      <a:r>
                        <a:rPr lang="en-US" sz="900" b="0" i="0" u="none" strike="noStrike" dirty="0">
                          <a:solidFill>
                            <a:srgbClr val="000000"/>
                          </a:solidFill>
                          <a:effectLst/>
                          <a:latin typeface="Calibri" panose="020F0502020204030204" pitchFamily="34" charset="0"/>
                        </a:rPr>
                        <a:t>020801012</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CTD - Cochise College</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1025156"/>
                  </a:ext>
                </a:extLst>
              </a:tr>
              <a:tr h="165264">
                <a:tc>
                  <a:txBody>
                    <a:bodyPr/>
                    <a:lstStyle/>
                    <a:p>
                      <a:pPr algn="l" fontAlgn="b"/>
                      <a:r>
                        <a:rPr lang="en-US" sz="900" b="0" i="0" u="none" strike="noStrike" dirty="0">
                          <a:solidFill>
                            <a:srgbClr val="000000"/>
                          </a:solidFill>
                          <a:effectLst/>
                          <a:latin typeface="Calibri" panose="020F0502020204030204" pitchFamily="34" charset="0"/>
                        </a:rPr>
                        <a:t>110802009</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Calibri" panose="020F0502020204030204" pitchFamily="34" charset="0"/>
                        </a:rPr>
                        <a:t>CVIT - Central Campus CAC Aravaipa</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9781468"/>
                  </a:ext>
                </a:extLst>
              </a:tr>
              <a:tr h="165264">
                <a:tc>
                  <a:txBody>
                    <a:bodyPr/>
                    <a:lstStyle/>
                    <a:p>
                      <a:pPr algn="l" fontAlgn="b"/>
                      <a:r>
                        <a:rPr lang="en-US" sz="900" b="0" i="0" u="none" strike="noStrike" dirty="0">
                          <a:solidFill>
                            <a:srgbClr val="000000"/>
                          </a:solidFill>
                          <a:effectLst/>
                          <a:latin typeface="Calibri" panose="020F0502020204030204" pitchFamily="34" charset="0"/>
                        </a:rPr>
                        <a:t>110802007</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dirty="0">
                          <a:solidFill>
                            <a:srgbClr val="000000"/>
                          </a:solidFill>
                          <a:effectLst/>
                          <a:latin typeface="Calibri" panose="020F0502020204030204" pitchFamily="34" charset="0"/>
                        </a:rPr>
                        <a:t>CVIT - Central Campus EAC Gila Pueblo</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4796044"/>
                  </a:ext>
                </a:extLst>
              </a:tr>
              <a:tr h="165264">
                <a:tc>
                  <a:txBody>
                    <a:bodyPr/>
                    <a:lstStyle/>
                    <a:p>
                      <a:pPr algn="l" fontAlgn="b"/>
                      <a:r>
                        <a:rPr lang="en-US" sz="900" b="0" i="0" u="none" strike="noStrike" dirty="0">
                          <a:solidFill>
                            <a:srgbClr val="000000"/>
                          </a:solidFill>
                          <a:effectLst/>
                          <a:latin typeface="Calibri" panose="020F0502020204030204" pitchFamily="34" charset="0"/>
                        </a:rPr>
                        <a:t>130802010</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MIJTED - Yavapai College Agribusiness &amp; Technology Center</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4192216"/>
                  </a:ext>
                </a:extLst>
              </a:tr>
              <a:tr h="165264">
                <a:tc>
                  <a:txBody>
                    <a:bodyPr/>
                    <a:lstStyle/>
                    <a:p>
                      <a:pPr algn="l" fontAlgn="b"/>
                      <a:r>
                        <a:rPr lang="en-US" sz="900" b="0" i="0" u="none" strike="noStrike" dirty="0">
                          <a:solidFill>
                            <a:srgbClr val="000000"/>
                          </a:solidFill>
                          <a:effectLst/>
                          <a:latin typeface="Calibri" panose="020F0502020204030204" pitchFamily="34" charset="0"/>
                        </a:rPr>
                        <a:t>130802008</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MIJTED - Yavapai College CTEC</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1264119"/>
                  </a:ext>
                </a:extLst>
              </a:tr>
              <a:tr h="165264">
                <a:tc>
                  <a:txBody>
                    <a:bodyPr/>
                    <a:lstStyle/>
                    <a:p>
                      <a:pPr algn="l" fontAlgn="b"/>
                      <a:r>
                        <a:rPr lang="en-US" sz="900" b="0" i="0" u="none" strike="noStrike" dirty="0">
                          <a:solidFill>
                            <a:srgbClr val="000000"/>
                          </a:solidFill>
                          <a:effectLst/>
                          <a:latin typeface="Calibri" panose="020F0502020204030204" pitchFamily="34" charset="0"/>
                        </a:rPr>
                        <a:t>130802009</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MIJTED - Yavapai College Prescott Valley</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8076975"/>
                  </a:ext>
                </a:extLst>
              </a:tr>
              <a:tr h="165264">
                <a:tc>
                  <a:txBody>
                    <a:bodyPr/>
                    <a:lstStyle/>
                    <a:p>
                      <a:pPr algn="l" fontAlgn="b"/>
                      <a:r>
                        <a:rPr lang="en-US" sz="900" b="0" i="0" u="none" strike="noStrike" dirty="0">
                          <a:solidFill>
                            <a:srgbClr val="000000"/>
                          </a:solidFill>
                          <a:effectLst/>
                          <a:latin typeface="Calibri" panose="020F0502020204030204" pitchFamily="34" charset="0"/>
                        </a:rPr>
                        <a:t>090835217</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NAVIT - Gila Community College</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4461176"/>
                  </a:ext>
                </a:extLst>
              </a:tr>
              <a:tr h="165264">
                <a:tc>
                  <a:txBody>
                    <a:bodyPr/>
                    <a:lstStyle/>
                    <a:p>
                      <a:pPr algn="l" fontAlgn="b"/>
                      <a:r>
                        <a:rPr lang="en-US" sz="900" b="0" i="0" u="none" strike="noStrike" dirty="0">
                          <a:solidFill>
                            <a:srgbClr val="000000"/>
                          </a:solidFill>
                          <a:effectLst/>
                          <a:latin typeface="Calibri" panose="020F0502020204030204" pitchFamily="34" charset="0"/>
                        </a:rPr>
                        <a:t>090835215</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NAVIT - Northland Pioneer College LCC</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1599968"/>
                  </a:ext>
                </a:extLst>
              </a:tr>
              <a:tr h="165264">
                <a:tc>
                  <a:txBody>
                    <a:bodyPr/>
                    <a:lstStyle/>
                    <a:p>
                      <a:pPr algn="l" fontAlgn="b"/>
                      <a:r>
                        <a:rPr lang="en-US" sz="900" b="0" i="0" u="none" strike="noStrike" dirty="0">
                          <a:solidFill>
                            <a:srgbClr val="000000"/>
                          </a:solidFill>
                          <a:effectLst/>
                          <a:latin typeface="Calibri" panose="020F0502020204030204" pitchFamily="34" charset="0"/>
                        </a:rPr>
                        <a:t>090835214</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NAVIT - Northland Pioneer College PDC</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2477930"/>
                  </a:ext>
                </a:extLst>
              </a:tr>
              <a:tr h="165264">
                <a:tc>
                  <a:txBody>
                    <a:bodyPr/>
                    <a:lstStyle/>
                    <a:p>
                      <a:pPr algn="l" fontAlgn="b"/>
                      <a:r>
                        <a:rPr lang="en-US" sz="900" b="0" i="0" u="none" strike="noStrike" dirty="0">
                          <a:solidFill>
                            <a:srgbClr val="000000"/>
                          </a:solidFill>
                          <a:effectLst/>
                          <a:latin typeface="Calibri" panose="020F0502020204030204" pitchFamily="34" charset="0"/>
                        </a:rPr>
                        <a:t>090835213</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NAVIT - Northland Pioneer College SCC</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2157094"/>
                  </a:ext>
                </a:extLst>
              </a:tr>
              <a:tr h="165264">
                <a:tc>
                  <a:txBody>
                    <a:bodyPr/>
                    <a:lstStyle/>
                    <a:p>
                      <a:pPr algn="l" fontAlgn="b"/>
                      <a:r>
                        <a:rPr lang="en-US" sz="900" b="0" i="0" u="none" strike="noStrike" dirty="0">
                          <a:solidFill>
                            <a:srgbClr val="000000"/>
                          </a:solidFill>
                          <a:effectLst/>
                          <a:latin typeface="Calibri" panose="020F0502020204030204" pitchFamily="34" charset="0"/>
                        </a:rPr>
                        <a:t>090835218</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NAVIT - Northland Pioneer College SPE</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366604"/>
                  </a:ext>
                </a:extLst>
              </a:tr>
              <a:tr h="165264">
                <a:tc>
                  <a:txBody>
                    <a:bodyPr/>
                    <a:lstStyle/>
                    <a:p>
                      <a:pPr algn="l" fontAlgn="b"/>
                      <a:r>
                        <a:rPr lang="en-US" sz="900" b="0" i="0" u="none" strike="noStrike" dirty="0">
                          <a:solidFill>
                            <a:srgbClr val="000000"/>
                          </a:solidFill>
                          <a:effectLst/>
                          <a:latin typeface="Calibri" panose="020F0502020204030204" pitchFamily="34" charset="0"/>
                        </a:rPr>
                        <a:t>090835216</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NAVIT - Northland Pioneer College STJ</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8092671"/>
                  </a:ext>
                </a:extLst>
              </a:tr>
              <a:tr h="165264">
                <a:tc>
                  <a:txBody>
                    <a:bodyPr/>
                    <a:lstStyle/>
                    <a:p>
                      <a:pPr algn="l" fontAlgn="b"/>
                      <a:r>
                        <a:rPr lang="en-US" sz="900" b="0" i="0" u="none" strike="noStrike" dirty="0">
                          <a:solidFill>
                            <a:srgbClr val="000000"/>
                          </a:solidFill>
                          <a:effectLst/>
                          <a:latin typeface="Calibri" panose="020F0502020204030204" pitchFamily="34" charset="0"/>
                        </a:rPr>
                        <a:t>090835212</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NAVIT - Northland Pioneer College WMC</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9125777"/>
                  </a:ext>
                </a:extLst>
              </a:tr>
              <a:tr h="165264">
                <a:tc>
                  <a:txBody>
                    <a:bodyPr/>
                    <a:lstStyle/>
                    <a:p>
                      <a:pPr algn="l" fontAlgn="b"/>
                      <a:r>
                        <a:rPr lang="en-US" sz="900" b="0" i="0" u="none" strike="noStrike" dirty="0">
                          <a:solidFill>
                            <a:srgbClr val="000000"/>
                          </a:solidFill>
                          <a:effectLst/>
                          <a:latin typeface="Calibri" panose="020F0502020204030204" pitchFamily="34" charset="0"/>
                        </a:rPr>
                        <a:t>100811216</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PCJTED - Aztec Middle College</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45957"/>
                  </a:ext>
                </a:extLst>
              </a:tr>
              <a:tr h="165264">
                <a:tc>
                  <a:txBody>
                    <a:bodyPr/>
                    <a:lstStyle/>
                    <a:p>
                      <a:pPr algn="l" fontAlgn="b"/>
                      <a:r>
                        <a:rPr lang="en-US" sz="900" b="0" i="0" u="none" strike="noStrike" dirty="0">
                          <a:solidFill>
                            <a:srgbClr val="000000"/>
                          </a:solidFill>
                          <a:effectLst/>
                          <a:latin typeface="Calibri" panose="020F0502020204030204" pitchFamily="34" charset="0"/>
                        </a:rPr>
                        <a:t>100811215</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PCJTED - Aztec Middle College Desert Vista</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4049056"/>
                  </a:ext>
                </a:extLst>
              </a:tr>
              <a:tr h="165264">
                <a:tc>
                  <a:txBody>
                    <a:bodyPr/>
                    <a:lstStyle/>
                    <a:p>
                      <a:pPr algn="l" fontAlgn="b"/>
                      <a:r>
                        <a:rPr lang="en-US" sz="900" b="0" i="0" u="none" strike="noStrike" dirty="0">
                          <a:solidFill>
                            <a:srgbClr val="000000"/>
                          </a:solidFill>
                          <a:effectLst/>
                          <a:latin typeface="Calibri" panose="020F0502020204030204" pitchFamily="34" charset="0"/>
                        </a:rPr>
                        <a:t>100811213</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PCJTED - Aztec Middle College East</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3510653"/>
                  </a:ext>
                </a:extLst>
              </a:tr>
              <a:tr h="165264">
                <a:tc>
                  <a:txBody>
                    <a:bodyPr/>
                    <a:lstStyle/>
                    <a:p>
                      <a:pPr algn="l" fontAlgn="b"/>
                      <a:r>
                        <a:rPr lang="en-US" sz="900" b="0" i="0" u="none" strike="noStrike" dirty="0">
                          <a:solidFill>
                            <a:srgbClr val="000000"/>
                          </a:solidFill>
                          <a:effectLst/>
                          <a:latin typeface="Calibri" panose="020F0502020204030204" pitchFamily="34" charset="0"/>
                        </a:rPr>
                        <a:t>100811214</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PCJTED - Aztec Middle College North West</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3554764"/>
                  </a:ext>
                </a:extLst>
              </a:tr>
              <a:tr h="165264">
                <a:tc>
                  <a:txBody>
                    <a:bodyPr/>
                    <a:lstStyle/>
                    <a:p>
                      <a:pPr algn="l" fontAlgn="b"/>
                      <a:r>
                        <a:rPr lang="en-US" sz="900" b="0" i="0" u="none" strike="noStrike" dirty="0">
                          <a:solidFill>
                            <a:srgbClr val="000000"/>
                          </a:solidFill>
                          <a:effectLst/>
                          <a:latin typeface="Calibri" panose="020F0502020204030204" pitchFamily="34" charset="0"/>
                        </a:rPr>
                        <a:t>140801008</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STEDY - Arizona Western College</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3662050"/>
                  </a:ext>
                </a:extLst>
              </a:tr>
              <a:tr h="165264">
                <a:tc>
                  <a:txBody>
                    <a:bodyPr/>
                    <a:lstStyle/>
                    <a:p>
                      <a:pPr algn="l" fontAlgn="b"/>
                      <a:r>
                        <a:rPr lang="en-US" sz="900" b="0" i="0" u="none" strike="noStrike" dirty="0">
                          <a:solidFill>
                            <a:srgbClr val="000000"/>
                          </a:solidFill>
                          <a:effectLst/>
                          <a:latin typeface="Calibri" panose="020F0502020204030204" pitchFamily="34" charset="0"/>
                        </a:rPr>
                        <a:t>130801007</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VACTE - Yavapai College Sedona Center</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3385333"/>
                  </a:ext>
                </a:extLst>
              </a:tr>
              <a:tr h="165264">
                <a:tc>
                  <a:txBody>
                    <a:bodyPr/>
                    <a:lstStyle/>
                    <a:p>
                      <a:pPr algn="l" fontAlgn="b"/>
                      <a:r>
                        <a:rPr lang="en-US" sz="900" b="0" i="0" u="none" strike="noStrike" dirty="0">
                          <a:solidFill>
                            <a:srgbClr val="000000"/>
                          </a:solidFill>
                          <a:effectLst/>
                          <a:latin typeface="Calibri" panose="020F0502020204030204" pitchFamily="34" charset="0"/>
                        </a:rPr>
                        <a:t>080850007</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WAVE - Arizona Western College</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856861"/>
                  </a:ext>
                </a:extLst>
              </a:tr>
              <a:tr h="165264">
                <a:tc>
                  <a:txBody>
                    <a:bodyPr/>
                    <a:lstStyle/>
                    <a:p>
                      <a:pPr algn="l" fontAlgn="b"/>
                      <a:r>
                        <a:rPr lang="en-US" sz="900" b="0" i="0" u="none" strike="noStrike" dirty="0">
                          <a:solidFill>
                            <a:srgbClr val="000000"/>
                          </a:solidFill>
                          <a:effectLst/>
                          <a:latin typeface="Calibri" panose="020F0502020204030204" pitchFamily="34" charset="0"/>
                        </a:rPr>
                        <a:t>080850008</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WAVE - Mohave Community College</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5484097"/>
                  </a:ext>
                </a:extLst>
              </a:tr>
              <a:tr h="165264">
                <a:tc>
                  <a:txBody>
                    <a:bodyPr/>
                    <a:lstStyle/>
                    <a:p>
                      <a:pPr algn="l" fontAlgn="b"/>
                      <a:r>
                        <a:rPr lang="en-US" sz="900" b="0" i="0" u="none" strike="noStrike" dirty="0">
                          <a:solidFill>
                            <a:srgbClr val="000000"/>
                          </a:solidFill>
                          <a:effectLst/>
                          <a:latin typeface="Calibri" panose="020F0502020204030204" pitchFamily="34" charset="0"/>
                        </a:rPr>
                        <a:t>070802285</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West-MEC Estrella Mountain Community College</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3275828"/>
                  </a:ext>
                </a:extLst>
              </a:tr>
              <a:tr h="165264">
                <a:tc>
                  <a:txBody>
                    <a:bodyPr/>
                    <a:lstStyle/>
                    <a:p>
                      <a:pPr algn="l" fontAlgn="b"/>
                      <a:r>
                        <a:rPr lang="en-US" sz="900" b="0" i="0" u="none" strike="noStrike" dirty="0">
                          <a:solidFill>
                            <a:srgbClr val="000000"/>
                          </a:solidFill>
                          <a:effectLst/>
                          <a:latin typeface="Calibri" panose="020F0502020204030204" pitchFamily="34" charset="0"/>
                        </a:rPr>
                        <a:t>070802280</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West-MEC Gateway Community College</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2616399"/>
                  </a:ext>
                </a:extLst>
              </a:tr>
              <a:tr h="165264">
                <a:tc>
                  <a:txBody>
                    <a:bodyPr/>
                    <a:lstStyle/>
                    <a:p>
                      <a:pPr algn="l" fontAlgn="b"/>
                      <a:r>
                        <a:rPr lang="en-US" sz="900" b="0" i="0" u="none" strike="noStrike" dirty="0">
                          <a:solidFill>
                            <a:srgbClr val="000000"/>
                          </a:solidFill>
                          <a:effectLst/>
                          <a:latin typeface="Calibri" panose="020F0502020204030204" pitchFamily="34" charset="0"/>
                        </a:rPr>
                        <a:t>070802284</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West-MEC Glendale Community College</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6942180"/>
                  </a:ext>
                </a:extLst>
              </a:tr>
              <a:tr h="165264">
                <a:tc>
                  <a:txBody>
                    <a:bodyPr/>
                    <a:lstStyle/>
                    <a:p>
                      <a:pPr algn="l" fontAlgn="b"/>
                      <a:r>
                        <a:rPr lang="en-US" sz="900" b="0" i="0" u="none" strike="noStrike" dirty="0">
                          <a:solidFill>
                            <a:srgbClr val="000000"/>
                          </a:solidFill>
                          <a:effectLst/>
                          <a:latin typeface="Calibri" panose="020F0502020204030204" pitchFamily="34" charset="0"/>
                        </a:rPr>
                        <a:t>070802286</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West-MEC Glendale Community College - North</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9607808"/>
                  </a:ext>
                </a:extLst>
              </a:tr>
            </a:tbl>
          </a:graphicData>
        </a:graphic>
      </p:graphicFrame>
    </p:spTree>
    <p:extLst>
      <p:ext uri="{BB962C8B-B14F-4D97-AF65-F5344CB8AC3E}">
        <p14:creationId xmlns:p14="http://schemas.microsoft.com/office/powerpoint/2010/main" val="2557232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MEMBER”: Surviving the Pandemic with your Children! - IACAPAP">
            <a:extLst>
              <a:ext uri="{FF2B5EF4-FFF2-40B4-BE49-F238E27FC236}">
                <a16:creationId xmlns:a16="http://schemas.microsoft.com/office/drawing/2014/main" id="{FE82C10F-6F00-499B-B85D-7022FE0058B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rcRect/>
          <a:stretch>
            <a:fillRect/>
          </a:stretch>
        </p:blipFill>
        <p:spPr bwMode="auto">
          <a:xfrm>
            <a:off x="2133600" y="2042319"/>
            <a:ext cx="2819400" cy="16329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FCEEF6E-93F6-497B-9F98-01CE446DEB7C}"/>
              </a:ext>
            </a:extLst>
          </p:cNvPr>
          <p:cNvSpPr/>
          <p:nvPr/>
        </p:nvSpPr>
        <p:spPr>
          <a:xfrm>
            <a:off x="2438400" y="3090447"/>
            <a:ext cx="7772400" cy="584775"/>
          </a:xfrm>
          <a:prstGeom prst="rect">
            <a:avLst/>
          </a:prstGeom>
        </p:spPr>
        <p:txBody>
          <a:bodyPr wrap="square">
            <a:spAutoFit/>
          </a:bodyPr>
          <a:lstStyle/>
          <a:p>
            <a:pPr algn="ctr"/>
            <a:r>
              <a:rPr lang="en-US" sz="1600" b="1" u="sng" dirty="0">
                <a:solidFill>
                  <a:srgbClr val="000000"/>
                </a:solidFill>
                <a:latin typeface="Helvetica" panose="020B0604020202020204" pitchFamily="34" charset="0"/>
                <a:cs typeface="Helvetica" panose="020B0604020202020204" pitchFamily="34" charset="0"/>
              </a:rPr>
              <a:t>ALWAYS USE </a:t>
            </a:r>
            <a:r>
              <a:rPr lang="en-US" sz="1600" dirty="0">
                <a:solidFill>
                  <a:srgbClr val="000000"/>
                </a:solidFill>
                <a:latin typeface="Helvetica" panose="020B0604020202020204" pitchFamily="34" charset="0"/>
                <a:cs typeface="Helvetica" panose="020B0604020202020204" pitchFamily="34" charset="0"/>
              </a:rPr>
              <a:t>the template from the website </a:t>
            </a:r>
          </a:p>
          <a:p>
            <a:pPr algn="ctr"/>
            <a:r>
              <a:rPr lang="en-US" sz="1600" dirty="0">
                <a:solidFill>
                  <a:srgbClr val="000000"/>
                </a:solidFill>
                <a:latin typeface="Helvetica" panose="020B0604020202020204" pitchFamily="34" charset="0"/>
                <a:cs typeface="Helvetica" panose="020B0604020202020204" pitchFamily="34" charset="0"/>
              </a:rPr>
              <a:t>to avoid getting errors</a:t>
            </a:r>
            <a:endParaRPr lang="en-US"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11799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1B6ADF-00B5-4AFD-ABB5-C2B98F4798D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4000"/>
                    </a14:imgEffect>
                  </a14:imgLayer>
                </a14:imgProps>
              </a:ext>
            </a:extLst>
          </a:blip>
          <a:stretch>
            <a:fillRect/>
          </a:stretch>
        </p:blipFill>
        <p:spPr>
          <a:xfrm>
            <a:off x="1727604" y="2505716"/>
            <a:ext cx="8711796" cy="3666485"/>
          </a:xfrm>
          <a:prstGeom prst="rect">
            <a:avLst/>
          </a:prstGeom>
        </p:spPr>
      </p:pic>
      <p:sp>
        <p:nvSpPr>
          <p:cNvPr id="3" name="Rectangle 2">
            <a:extLst>
              <a:ext uri="{FF2B5EF4-FFF2-40B4-BE49-F238E27FC236}">
                <a16:creationId xmlns:a16="http://schemas.microsoft.com/office/drawing/2014/main" id="{C7DF4D14-667A-43BF-983C-7391371489D5}"/>
              </a:ext>
            </a:extLst>
          </p:cNvPr>
          <p:cNvSpPr/>
          <p:nvPr/>
        </p:nvSpPr>
        <p:spPr>
          <a:xfrm>
            <a:off x="1905000" y="1335743"/>
            <a:ext cx="8382000" cy="584775"/>
          </a:xfrm>
          <a:prstGeom prst="rect">
            <a:avLst/>
          </a:prstGeom>
        </p:spPr>
        <p:txBody>
          <a:bodyPr wrap="square">
            <a:spAutoFit/>
          </a:bodyPr>
          <a:lstStyle/>
          <a:p>
            <a:r>
              <a:rPr lang="en-US" sz="1600" b="1" dirty="0">
                <a:solidFill>
                  <a:srgbClr val="000000"/>
                </a:solidFill>
                <a:latin typeface="Helvetica" panose="020B0604020202020204" pitchFamily="34" charset="0"/>
                <a:cs typeface="Helvetica" panose="020B0604020202020204" pitchFamily="34" charset="0"/>
              </a:rPr>
              <a:t>BEGIN ENROLLMENT REPORTING- </a:t>
            </a:r>
            <a:r>
              <a:rPr lang="en-US" sz="1600" dirty="0">
                <a:solidFill>
                  <a:srgbClr val="000000"/>
                </a:solidFill>
                <a:latin typeface="Helvetica" panose="020B0604020202020204" pitchFamily="34" charset="0"/>
                <a:cs typeface="Helvetica" panose="020B0604020202020204" pitchFamily="34" charset="0"/>
              </a:rPr>
              <a:t>upload the enrollment file using the CTE Data Portal </a:t>
            </a:r>
            <a:endParaRPr lang="en-US" sz="1600" b="1" dirty="0">
              <a:solidFill>
                <a:srgbClr val="000000"/>
              </a:solidFill>
              <a:latin typeface="Helvetica" panose="020B0604020202020204" pitchFamily="34" charset="0"/>
              <a:cs typeface="Helvetica" panose="020B0604020202020204" pitchFamily="34" charset="0"/>
            </a:endParaRPr>
          </a:p>
          <a:p>
            <a:r>
              <a:rPr lang="en-US" sz="1600" dirty="0">
                <a:solidFill>
                  <a:srgbClr val="000000"/>
                </a:solidFill>
                <a:latin typeface="Helvetica" panose="020B0604020202020204" pitchFamily="34" charset="0"/>
                <a:cs typeface="Helvetica" panose="020B0604020202020204" pitchFamily="34" charset="0"/>
              </a:rPr>
              <a:t>	</a:t>
            </a:r>
            <a:endParaRPr lang="en-US" sz="1600" dirty="0">
              <a:latin typeface="Helvetica" panose="020B0604020202020204" pitchFamily="34" charset="0"/>
              <a:cs typeface="Helvetica" panose="020B0604020202020204" pitchFamily="34" charset="0"/>
            </a:endParaRPr>
          </a:p>
        </p:txBody>
      </p:sp>
      <p:cxnSp>
        <p:nvCxnSpPr>
          <p:cNvPr id="13" name="Straight Arrow Connector 12">
            <a:extLst>
              <a:ext uri="{FF2B5EF4-FFF2-40B4-BE49-F238E27FC236}">
                <a16:creationId xmlns:a16="http://schemas.microsoft.com/office/drawing/2014/main" id="{158FA86C-13B2-4999-940C-0811FC8E46BF}"/>
              </a:ext>
            </a:extLst>
          </p:cNvPr>
          <p:cNvCxnSpPr>
            <a:cxnSpLocks/>
          </p:cNvCxnSpPr>
          <p:nvPr/>
        </p:nvCxnSpPr>
        <p:spPr>
          <a:xfrm flipV="1">
            <a:off x="7342735" y="4541858"/>
            <a:ext cx="609614" cy="23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ED1BCC3-12DB-4496-A5EE-A294ED6A108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4000"/>
                    </a14:imgEffect>
                  </a14:imgLayer>
                </a14:imgProps>
              </a:ext>
            </a:extLst>
          </a:blip>
          <a:stretch>
            <a:fillRect/>
          </a:stretch>
        </p:blipFill>
        <p:spPr>
          <a:xfrm>
            <a:off x="2188698" y="4636994"/>
            <a:ext cx="3200400" cy="286871"/>
          </a:xfrm>
          <a:prstGeom prst="rect">
            <a:avLst/>
          </a:prstGeom>
        </p:spPr>
      </p:pic>
      <p:cxnSp>
        <p:nvCxnSpPr>
          <p:cNvPr id="18" name="Straight Arrow Connector 17">
            <a:extLst>
              <a:ext uri="{FF2B5EF4-FFF2-40B4-BE49-F238E27FC236}">
                <a16:creationId xmlns:a16="http://schemas.microsoft.com/office/drawing/2014/main" id="{E61FC319-7564-4BF4-A81F-E715F761D4F1}"/>
              </a:ext>
            </a:extLst>
          </p:cNvPr>
          <p:cNvCxnSpPr>
            <a:cxnSpLocks/>
          </p:cNvCxnSpPr>
          <p:nvPr/>
        </p:nvCxnSpPr>
        <p:spPr>
          <a:xfrm>
            <a:off x="8229600" y="3733800"/>
            <a:ext cx="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8C27FF7-2889-4AEE-97AC-1D7FCDB4FA0C}"/>
              </a:ext>
            </a:extLst>
          </p:cNvPr>
          <p:cNvCxnSpPr>
            <a:cxnSpLocks/>
          </p:cNvCxnSpPr>
          <p:nvPr/>
        </p:nvCxnSpPr>
        <p:spPr>
          <a:xfrm flipV="1">
            <a:off x="3505200" y="4876802"/>
            <a:ext cx="0" cy="45719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8EE22586-0020-4AAE-8C16-791F8342BEEA}"/>
              </a:ext>
            </a:extLst>
          </p:cNvPr>
          <p:cNvSpPr/>
          <p:nvPr/>
        </p:nvSpPr>
        <p:spPr>
          <a:xfrm>
            <a:off x="4800600" y="4544202"/>
            <a:ext cx="664698" cy="438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57100CAA-DA35-4B50-BC0F-8CD75135239E}"/>
              </a:ext>
            </a:extLst>
          </p:cNvPr>
          <p:cNvSpPr/>
          <p:nvPr/>
        </p:nvSpPr>
        <p:spPr>
          <a:xfrm>
            <a:off x="1371601" y="1674719"/>
            <a:ext cx="8686799" cy="830997"/>
          </a:xfrm>
          <a:prstGeom prst="rect">
            <a:avLst/>
          </a:prstGeom>
          <a:solidFill>
            <a:schemeClr val="bg1"/>
          </a:solidFill>
        </p:spPr>
        <p:txBody>
          <a:bodyPr wrap="square">
            <a:spAutoFit/>
          </a:bodyPr>
          <a:lstStyle/>
          <a:p>
            <a:r>
              <a:rPr lang="en-US" sz="1600" dirty="0">
                <a:latin typeface="Helvetica" panose="020B0604020202020204" pitchFamily="34" charset="0"/>
                <a:cs typeface="Helvetica" panose="020B0604020202020204" pitchFamily="34" charset="0"/>
              </a:rPr>
              <a:t>	Click on Upload, choose Enrollment </a:t>
            </a:r>
          </a:p>
          <a:p>
            <a:pPr marL="1200150" lvl="2" indent="-285750">
              <a:buClr>
                <a:schemeClr val="tx1"/>
              </a:buClr>
              <a:buFont typeface="Arial" panose="020B0604020202020204" pitchFamily="34" charset="0"/>
              <a:buChar char="•"/>
            </a:pPr>
            <a:r>
              <a:rPr lang="en-US" sz="1600" dirty="0">
                <a:latin typeface="Helvetica" panose="020B0604020202020204" pitchFamily="34" charset="0"/>
                <a:cs typeface="Helvetica" panose="020B0604020202020204" pitchFamily="34" charset="0"/>
              </a:rPr>
              <a:t>Select file to upload, then click Upload </a:t>
            </a:r>
          </a:p>
          <a:p>
            <a:pPr marL="1200150" lvl="2"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Information Message will pop up saying “Successfully processed the file”</a:t>
            </a:r>
          </a:p>
        </p:txBody>
      </p:sp>
    </p:spTree>
    <p:extLst>
      <p:ext uri="{BB962C8B-B14F-4D97-AF65-F5344CB8AC3E}">
        <p14:creationId xmlns:p14="http://schemas.microsoft.com/office/powerpoint/2010/main" val="3081092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16A3F8-05D7-4800-A811-E4A61D0FBCEF}"/>
              </a:ext>
            </a:extLst>
          </p:cNvPr>
          <p:cNvSpPr/>
          <p:nvPr/>
        </p:nvSpPr>
        <p:spPr>
          <a:xfrm>
            <a:off x="1836713" y="1615872"/>
            <a:ext cx="8572500" cy="1323439"/>
          </a:xfrm>
          <a:prstGeom prst="rect">
            <a:avLst/>
          </a:prstGeom>
          <a:solidFill>
            <a:schemeClr val="bg1"/>
          </a:solidFill>
        </p:spPr>
        <p:txBody>
          <a:bodyPr wrap="square" numCol="2">
            <a:spAutoFit/>
          </a:bodyPr>
          <a:lstStyle/>
          <a:p>
            <a:pPr lvl="1">
              <a:buClr>
                <a:schemeClr val="tx1"/>
              </a:buClr>
            </a:pPr>
            <a:endParaRPr lang="en-US" sz="1600" dirty="0">
              <a:latin typeface="Helvetica" panose="020B0604020202020204" pitchFamily="34" charset="0"/>
              <a:cs typeface="Helvetica" panose="020B0604020202020204" pitchFamily="34" charset="0"/>
            </a:endParaRPr>
          </a:p>
          <a:p>
            <a:pPr marL="742950" lvl="1" indent="-285750">
              <a:buClr>
                <a:schemeClr val="tx1"/>
              </a:buClr>
              <a:buFont typeface="Arial" panose="020B0604020202020204" pitchFamily="34" charset="0"/>
              <a:buChar char="•"/>
            </a:pPr>
            <a:r>
              <a:rPr lang="en-US" sz="1600" dirty="0">
                <a:latin typeface="Helvetica" panose="020B0604020202020204" pitchFamily="34" charset="0"/>
                <a:cs typeface="Helvetica" panose="020B0604020202020204" pitchFamily="34" charset="0"/>
              </a:rPr>
              <a:t>Date </a:t>
            </a:r>
          </a:p>
          <a:p>
            <a:pPr marL="742950" lvl="1" indent="-285750">
              <a:buClr>
                <a:schemeClr val="tx1"/>
              </a:buClr>
              <a:buFont typeface="Arial" panose="020B0604020202020204" pitchFamily="34" charset="0"/>
              <a:buChar char="•"/>
            </a:pPr>
            <a:r>
              <a:rPr lang="en-US" sz="1600" dirty="0">
                <a:latin typeface="Helvetica" panose="020B0604020202020204" pitchFamily="34" charset="0"/>
                <a:cs typeface="Helvetica" panose="020B0604020202020204" pitchFamily="34" charset="0"/>
              </a:rPr>
              <a:t>Email address of the uploader</a:t>
            </a:r>
          </a:p>
          <a:p>
            <a:pPr marL="742950" lvl="1" indent="-285750">
              <a:buClr>
                <a:schemeClr val="tx1"/>
              </a:buClr>
              <a:buFont typeface="Arial" panose="020B0604020202020204" pitchFamily="34" charset="0"/>
              <a:buChar char="•"/>
            </a:pPr>
            <a:r>
              <a:rPr lang="en-US" sz="1600" dirty="0">
                <a:latin typeface="Helvetica" panose="020B0604020202020204" pitchFamily="34" charset="0"/>
                <a:cs typeface="Helvetica" panose="020B0604020202020204" pitchFamily="34" charset="0"/>
              </a:rPr>
              <a:t>File Name</a:t>
            </a:r>
          </a:p>
          <a:p>
            <a:pPr marL="742950" lvl="1" indent="-285750">
              <a:buClr>
                <a:schemeClr val="tx1"/>
              </a:buClr>
              <a:buFont typeface="Arial" panose="020B0604020202020204" pitchFamily="34" charset="0"/>
              <a:buChar char="•"/>
            </a:pPr>
            <a:endParaRPr lang="en-US" sz="1600" dirty="0">
              <a:latin typeface="Helvetica" panose="020B0604020202020204" pitchFamily="34" charset="0"/>
              <a:cs typeface="Helvetica" panose="020B0604020202020204" pitchFamily="34" charset="0"/>
            </a:endParaRPr>
          </a:p>
          <a:p>
            <a:pPr lvl="1">
              <a:buClr>
                <a:schemeClr val="tx1"/>
              </a:buClr>
            </a:pPr>
            <a:endParaRPr lang="en-US" sz="1600" dirty="0">
              <a:latin typeface="Helvetica" panose="020B0604020202020204" pitchFamily="34" charset="0"/>
              <a:cs typeface="Helvetica" panose="020B0604020202020204" pitchFamily="34" charset="0"/>
            </a:endParaRPr>
          </a:p>
          <a:p>
            <a:pPr marL="742950" lvl="1" indent="-285750">
              <a:buClr>
                <a:schemeClr val="tx1"/>
              </a:buClr>
              <a:buFont typeface="Arial" panose="020B0604020202020204" pitchFamily="34" charset="0"/>
              <a:buChar char="•"/>
            </a:pPr>
            <a:r>
              <a:rPr lang="en-US" sz="1600" dirty="0">
                <a:latin typeface="Helvetica" panose="020B0604020202020204" pitchFamily="34" charset="0"/>
                <a:cs typeface="Helvetica" panose="020B0604020202020204" pitchFamily="34" charset="0"/>
              </a:rPr>
              <a:t>Number of valid/invalid records </a:t>
            </a:r>
          </a:p>
          <a:p>
            <a:pPr marL="742950" lvl="1" indent="-285750">
              <a:buClr>
                <a:schemeClr val="tx1"/>
              </a:buClr>
              <a:buFont typeface="Arial" panose="020B0604020202020204" pitchFamily="34" charset="0"/>
              <a:buChar char="•"/>
            </a:pPr>
            <a:r>
              <a:rPr lang="en-US" sz="1600" dirty="0">
                <a:latin typeface="Helvetica" panose="020B0604020202020204" pitchFamily="34" charset="0"/>
                <a:cs typeface="Helvetica" panose="020B0604020202020204" pitchFamily="34" charset="0"/>
              </a:rPr>
              <a:t>Reports</a:t>
            </a:r>
          </a:p>
        </p:txBody>
      </p:sp>
      <p:pic>
        <p:nvPicPr>
          <p:cNvPr id="6" name="Picture 5">
            <a:extLst>
              <a:ext uri="{FF2B5EF4-FFF2-40B4-BE49-F238E27FC236}">
                <a16:creationId xmlns:a16="http://schemas.microsoft.com/office/drawing/2014/main" id="{E5939C54-A3DD-489A-BF23-7BB28B5A886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1000"/>
                    </a14:imgEffect>
                  </a14:imgLayer>
                </a14:imgProps>
              </a:ext>
            </a:extLst>
          </a:blip>
          <a:stretch>
            <a:fillRect/>
          </a:stretch>
        </p:blipFill>
        <p:spPr>
          <a:xfrm>
            <a:off x="1782787" y="3200401"/>
            <a:ext cx="8626422" cy="2106565"/>
          </a:xfrm>
          <a:prstGeom prst="rect">
            <a:avLst/>
          </a:prstGeom>
          <a:ln>
            <a:solidFill>
              <a:schemeClr val="tx1"/>
            </a:solidFill>
          </a:ln>
        </p:spPr>
      </p:pic>
      <p:sp>
        <p:nvSpPr>
          <p:cNvPr id="7" name="Rectangle 6">
            <a:extLst>
              <a:ext uri="{FF2B5EF4-FFF2-40B4-BE49-F238E27FC236}">
                <a16:creationId xmlns:a16="http://schemas.microsoft.com/office/drawing/2014/main" id="{A5C6CD69-50E1-4B2A-A15F-E9700B438C2A}"/>
              </a:ext>
            </a:extLst>
          </p:cNvPr>
          <p:cNvSpPr/>
          <p:nvPr/>
        </p:nvSpPr>
        <p:spPr>
          <a:xfrm>
            <a:off x="2514600" y="4572000"/>
            <a:ext cx="457200" cy="665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C26D229B-76C1-4AF3-91DB-7EC672AEA26F}"/>
              </a:ext>
            </a:extLst>
          </p:cNvPr>
          <p:cNvSpPr/>
          <p:nvPr/>
        </p:nvSpPr>
        <p:spPr>
          <a:xfrm>
            <a:off x="1782787" y="1476345"/>
            <a:ext cx="7391400" cy="338554"/>
          </a:xfrm>
          <a:prstGeom prst="rect">
            <a:avLst/>
          </a:prstGeom>
        </p:spPr>
        <p:txBody>
          <a:bodyPr wrap="square">
            <a:spAutoFit/>
          </a:bodyPr>
          <a:lstStyle/>
          <a:p>
            <a:pPr lvl="1"/>
            <a:r>
              <a:rPr lang="en-US" sz="1600" dirty="0">
                <a:latin typeface="Helvetica" panose="020B0604020202020204" pitchFamily="34" charset="0"/>
                <a:cs typeface="Helvetica" panose="020B0604020202020204" pitchFamily="34" charset="0"/>
              </a:rPr>
              <a:t>After file upload, you will see the history information:</a:t>
            </a:r>
          </a:p>
        </p:txBody>
      </p:sp>
      <p:sp>
        <p:nvSpPr>
          <p:cNvPr id="12" name="TextBox 11">
            <a:extLst>
              <a:ext uri="{FF2B5EF4-FFF2-40B4-BE49-F238E27FC236}">
                <a16:creationId xmlns:a16="http://schemas.microsoft.com/office/drawing/2014/main" id="{7CFF1E8F-A2FC-4EE4-959D-E9B21063104E}"/>
              </a:ext>
            </a:extLst>
          </p:cNvPr>
          <p:cNvSpPr txBox="1"/>
          <p:nvPr/>
        </p:nvSpPr>
        <p:spPr>
          <a:xfrm>
            <a:off x="7162801" y="5573835"/>
            <a:ext cx="2514597" cy="523220"/>
          </a:xfrm>
          <a:prstGeom prst="rect">
            <a:avLst/>
          </a:prstGeom>
          <a:solidFill>
            <a:srgbClr val="FFFF00"/>
          </a:solidFill>
        </p:spPr>
        <p:txBody>
          <a:bodyPr wrap="square" rtlCol="0">
            <a:spAutoFit/>
          </a:bodyPr>
          <a:lstStyle/>
          <a:p>
            <a:r>
              <a:rPr lang="en-US" sz="1400" dirty="0">
                <a:solidFill>
                  <a:srgbClr val="002060"/>
                </a:solidFill>
                <a:latin typeface="Helvetica" panose="020B0604020202020204" pitchFamily="34" charset="0"/>
                <a:cs typeface="Helvetica" panose="020B0604020202020204" pitchFamily="34" charset="0"/>
              </a:rPr>
              <a:t>Click on Records Not Added link to open the error report</a:t>
            </a:r>
          </a:p>
        </p:txBody>
      </p:sp>
      <p:cxnSp>
        <p:nvCxnSpPr>
          <p:cNvPr id="13" name="Straight Arrow Connector 12">
            <a:extLst>
              <a:ext uri="{FF2B5EF4-FFF2-40B4-BE49-F238E27FC236}">
                <a16:creationId xmlns:a16="http://schemas.microsoft.com/office/drawing/2014/main" id="{7B0D24B6-3E03-4EBE-B910-BDD2D52604CF}"/>
              </a:ext>
            </a:extLst>
          </p:cNvPr>
          <p:cNvCxnSpPr>
            <a:cxnSpLocks/>
          </p:cNvCxnSpPr>
          <p:nvPr/>
        </p:nvCxnSpPr>
        <p:spPr>
          <a:xfrm flipV="1">
            <a:off x="9906000" y="5357981"/>
            <a:ext cx="0" cy="9084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E63C993-F486-45E7-88E9-344BC85A960D}"/>
              </a:ext>
            </a:extLst>
          </p:cNvPr>
          <p:cNvSpPr/>
          <p:nvPr/>
        </p:nvSpPr>
        <p:spPr>
          <a:xfrm>
            <a:off x="8597815" y="6172200"/>
            <a:ext cx="1975333" cy="523220"/>
          </a:xfrm>
          <a:prstGeom prst="rect">
            <a:avLst/>
          </a:prstGeom>
          <a:solidFill>
            <a:srgbClr val="FFFF00"/>
          </a:solidFill>
        </p:spPr>
        <p:txBody>
          <a:bodyPr wrap="square">
            <a:spAutoFit/>
          </a:bodyPr>
          <a:lstStyle/>
          <a:p>
            <a:pPr algn="ctr"/>
            <a:r>
              <a:rPr lang="en-US" sz="1400" dirty="0">
                <a:latin typeface="Helvetica" panose="020B0604020202020204" pitchFamily="34" charset="0"/>
                <a:cs typeface="Helvetica" panose="020B0604020202020204" pitchFamily="34" charset="0"/>
              </a:rPr>
              <a:t>all records uploaded </a:t>
            </a:r>
          </a:p>
          <a:p>
            <a:pPr algn="ctr"/>
            <a:r>
              <a:rPr lang="en-US" sz="1400" dirty="0">
                <a:latin typeface="Helvetica" panose="020B0604020202020204" pitchFamily="34" charset="0"/>
                <a:cs typeface="Helvetica" panose="020B0604020202020204" pitchFamily="34" charset="0"/>
              </a:rPr>
              <a:t>will be deleted </a:t>
            </a:r>
          </a:p>
        </p:txBody>
      </p:sp>
      <p:cxnSp>
        <p:nvCxnSpPr>
          <p:cNvPr id="15" name="Straight Arrow Connector 14">
            <a:extLst>
              <a:ext uri="{FF2B5EF4-FFF2-40B4-BE49-F238E27FC236}">
                <a16:creationId xmlns:a16="http://schemas.microsoft.com/office/drawing/2014/main" id="{92A5CEC3-BBEE-4987-8D9E-E51BD052AD63}"/>
              </a:ext>
            </a:extLst>
          </p:cNvPr>
          <p:cNvCxnSpPr>
            <a:cxnSpLocks/>
          </p:cNvCxnSpPr>
          <p:nvPr/>
        </p:nvCxnSpPr>
        <p:spPr>
          <a:xfrm flipH="1" flipV="1">
            <a:off x="9174188" y="5306966"/>
            <a:ext cx="1" cy="26687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2834A2D-6356-49A7-B1AC-E9017E208E3E}"/>
              </a:ext>
            </a:extLst>
          </p:cNvPr>
          <p:cNvSpPr txBox="1"/>
          <p:nvPr/>
        </p:nvSpPr>
        <p:spPr>
          <a:xfrm>
            <a:off x="4953003" y="5568055"/>
            <a:ext cx="2098430" cy="523220"/>
          </a:xfrm>
          <a:prstGeom prst="rect">
            <a:avLst/>
          </a:prstGeom>
          <a:solidFill>
            <a:srgbClr val="FFFF00"/>
          </a:solidFill>
        </p:spPr>
        <p:txBody>
          <a:bodyPr wrap="square" rtlCol="0">
            <a:spAutoFit/>
          </a:bodyPr>
          <a:lstStyle/>
          <a:p>
            <a:r>
              <a:rPr lang="en-US" sz="1400" dirty="0">
                <a:solidFill>
                  <a:srgbClr val="002060"/>
                </a:solidFill>
                <a:latin typeface="Helvetica" panose="020B0604020202020204" pitchFamily="34" charset="0"/>
                <a:cs typeface="Helvetica" panose="020B0604020202020204" pitchFamily="34" charset="0"/>
              </a:rPr>
              <a:t>Click on the link to open the file you uploaded</a:t>
            </a:r>
          </a:p>
        </p:txBody>
      </p:sp>
      <p:cxnSp>
        <p:nvCxnSpPr>
          <p:cNvPr id="29" name="Straight Arrow Connector 28">
            <a:extLst>
              <a:ext uri="{FF2B5EF4-FFF2-40B4-BE49-F238E27FC236}">
                <a16:creationId xmlns:a16="http://schemas.microsoft.com/office/drawing/2014/main" id="{00529AFB-1B47-43A2-A9A1-4D3516262658}"/>
              </a:ext>
            </a:extLst>
          </p:cNvPr>
          <p:cNvCxnSpPr>
            <a:cxnSpLocks/>
          </p:cNvCxnSpPr>
          <p:nvPr/>
        </p:nvCxnSpPr>
        <p:spPr>
          <a:xfrm flipH="1" flipV="1">
            <a:off x="6063765" y="5257801"/>
            <a:ext cx="1" cy="26687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300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51008-2ADB-41FF-ADBC-C18413D57698}"/>
              </a:ext>
            </a:extLst>
          </p:cNvPr>
          <p:cNvPicPr>
            <a:picLocks noChangeAspect="1"/>
          </p:cNvPicPr>
          <p:nvPr/>
        </p:nvPicPr>
        <p:blipFill>
          <a:blip r:embed="rId2"/>
          <a:stretch>
            <a:fillRect/>
          </a:stretch>
        </p:blipFill>
        <p:spPr>
          <a:xfrm>
            <a:off x="2209801" y="2160208"/>
            <a:ext cx="8039681" cy="3756785"/>
          </a:xfrm>
          <a:prstGeom prst="rect">
            <a:avLst/>
          </a:prstGeom>
          <a:ln>
            <a:solidFill>
              <a:schemeClr val="tx1"/>
            </a:solidFill>
          </a:ln>
        </p:spPr>
      </p:pic>
      <p:sp>
        <p:nvSpPr>
          <p:cNvPr id="3" name="Rectangle 2">
            <a:extLst>
              <a:ext uri="{FF2B5EF4-FFF2-40B4-BE49-F238E27FC236}">
                <a16:creationId xmlns:a16="http://schemas.microsoft.com/office/drawing/2014/main" id="{2ADEABBC-E0B5-4985-9DDE-F30E4DA1C854}"/>
              </a:ext>
            </a:extLst>
          </p:cNvPr>
          <p:cNvSpPr/>
          <p:nvPr/>
        </p:nvSpPr>
        <p:spPr>
          <a:xfrm>
            <a:off x="1702191" y="1263638"/>
            <a:ext cx="8305800" cy="738664"/>
          </a:xfrm>
          <a:prstGeom prst="rect">
            <a:avLst/>
          </a:prstGeom>
        </p:spPr>
        <p:txBody>
          <a:bodyPr wrap="square">
            <a:spAutoFit/>
          </a:bodyPr>
          <a:lstStyle/>
          <a:p>
            <a:pPr marL="742950" lvl="1" indent="-285750">
              <a:buFont typeface="Arial" panose="020B0604020202020204" pitchFamily="34" charset="0"/>
              <a:buChar char="•"/>
            </a:pPr>
            <a:r>
              <a:rPr lang="en-US" sz="1400" dirty="0">
                <a:latin typeface="Helvetica" panose="020B0604020202020204" pitchFamily="34" charset="0"/>
                <a:cs typeface="Helvetica" panose="020B0604020202020204" pitchFamily="34" charset="0"/>
              </a:rPr>
              <a:t>The enrollment records that were successfully uploaded will appear in either Fall or Spring; review and verify them for accuracy</a:t>
            </a:r>
          </a:p>
          <a:p>
            <a:pPr marL="742950" lvl="1" indent="-285750">
              <a:buFont typeface="Arial" panose="020B0604020202020204" pitchFamily="34" charset="0"/>
              <a:buChar char="•"/>
            </a:pPr>
            <a:r>
              <a:rPr lang="en-US" sz="1400" dirty="0">
                <a:latin typeface="Helvetica" panose="020B0604020202020204" pitchFamily="34" charset="0"/>
                <a:cs typeface="Helvetica" panose="020B0604020202020204" pitchFamily="34" charset="0"/>
              </a:rPr>
              <a:t>Incorrect record/s can be deleted- Delete All Courses or Single Course delete </a:t>
            </a:r>
          </a:p>
        </p:txBody>
      </p:sp>
      <p:sp>
        <p:nvSpPr>
          <p:cNvPr id="5" name="Rectangle 4">
            <a:extLst>
              <a:ext uri="{FF2B5EF4-FFF2-40B4-BE49-F238E27FC236}">
                <a16:creationId xmlns:a16="http://schemas.microsoft.com/office/drawing/2014/main" id="{3C6353B5-BE2C-482A-A033-B00CF1EAA821}"/>
              </a:ext>
            </a:extLst>
          </p:cNvPr>
          <p:cNvSpPr/>
          <p:nvPr/>
        </p:nvSpPr>
        <p:spPr>
          <a:xfrm>
            <a:off x="2999509" y="3345701"/>
            <a:ext cx="2514600" cy="177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A35FFEA-2454-420E-8AC9-0338431A8B59}"/>
              </a:ext>
            </a:extLst>
          </p:cNvPr>
          <p:cNvSpPr txBox="1"/>
          <p:nvPr/>
        </p:nvSpPr>
        <p:spPr>
          <a:xfrm>
            <a:off x="5008098" y="5314891"/>
            <a:ext cx="1785610" cy="307777"/>
          </a:xfrm>
          <a:prstGeom prst="rect">
            <a:avLst/>
          </a:prstGeom>
          <a:solidFill>
            <a:srgbClr val="FFFF00"/>
          </a:solidFill>
        </p:spPr>
        <p:txBody>
          <a:bodyPr wrap="square" rtlCol="0">
            <a:spAutoFit/>
          </a:bodyPr>
          <a:lstStyle/>
          <a:p>
            <a:pPr algn="ctr"/>
            <a:r>
              <a:rPr lang="en-US" sz="1400" dirty="0">
                <a:solidFill>
                  <a:srgbClr val="002060"/>
                </a:solidFill>
                <a:latin typeface="Helvetica" panose="020B0604020202020204" pitchFamily="34" charset="0"/>
                <a:cs typeface="Helvetica" panose="020B0604020202020204" pitchFamily="34" charset="0"/>
              </a:rPr>
              <a:t>Records added</a:t>
            </a:r>
          </a:p>
        </p:txBody>
      </p:sp>
      <p:cxnSp>
        <p:nvCxnSpPr>
          <p:cNvPr id="7" name="Straight Arrow Connector 6">
            <a:extLst>
              <a:ext uri="{FF2B5EF4-FFF2-40B4-BE49-F238E27FC236}">
                <a16:creationId xmlns:a16="http://schemas.microsoft.com/office/drawing/2014/main" id="{45989325-E12C-4809-BA6F-C7B6F274A7A6}"/>
              </a:ext>
            </a:extLst>
          </p:cNvPr>
          <p:cNvCxnSpPr>
            <a:cxnSpLocks/>
          </p:cNvCxnSpPr>
          <p:nvPr/>
        </p:nvCxnSpPr>
        <p:spPr>
          <a:xfrm>
            <a:off x="1850792" y="2819400"/>
            <a:ext cx="511408"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DB9FEA6-EF3D-4DF9-8D9D-BC570B74592E}"/>
              </a:ext>
            </a:extLst>
          </p:cNvPr>
          <p:cNvCxnSpPr>
            <a:cxnSpLocks/>
          </p:cNvCxnSpPr>
          <p:nvPr/>
        </p:nvCxnSpPr>
        <p:spPr>
          <a:xfrm>
            <a:off x="1831146" y="4648201"/>
            <a:ext cx="53105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520094B-3C47-425D-9BD1-690BA9F8AF8D}"/>
              </a:ext>
            </a:extLst>
          </p:cNvPr>
          <p:cNvSpPr/>
          <p:nvPr/>
        </p:nvSpPr>
        <p:spPr>
          <a:xfrm>
            <a:off x="3034042" y="3209270"/>
            <a:ext cx="1905000" cy="98286"/>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6919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78B7FB3-5761-4DFA-A19A-881D62987AB8}"/>
              </a:ext>
            </a:extLst>
          </p:cNvPr>
          <p:cNvSpPr/>
          <p:nvPr/>
        </p:nvSpPr>
        <p:spPr>
          <a:xfrm>
            <a:off x="1839919" y="1161016"/>
            <a:ext cx="8694731" cy="738664"/>
          </a:xfrm>
          <a:prstGeom prst="rect">
            <a:avLst/>
          </a:prstGeom>
          <a:solidFill>
            <a:schemeClr val="bg1"/>
          </a:solidFill>
        </p:spPr>
        <p:txBody>
          <a:bodyPr wrap="square">
            <a:spAutoFit/>
          </a:bodyPr>
          <a:lstStyle/>
          <a:p>
            <a:r>
              <a:rPr lang="en-US" sz="1400" dirty="0">
                <a:latin typeface="Helvetica" panose="020B0604020202020204" pitchFamily="34" charset="0"/>
                <a:cs typeface="Helvetica" panose="020B0604020202020204" pitchFamily="34" charset="0"/>
              </a:rPr>
              <a:t> When Delete All Courses or Single Course delete is selected, a delete confirmation message will be   </a:t>
            </a:r>
          </a:p>
          <a:p>
            <a:r>
              <a:rPr lang="en-US" sz="1400" dirty="0">
                <a:latin typeface="Helvetica" panose="020B0604020202020204" pitchFamily="34" charset="0"/>
                <a:cs typeface="Helvetica" panose="020B0604020202020204" pitchFamily="34" charset="0"/>
              </a:rPr>
              <a:t>       displayed </a:t>
            </a:r>
          </a:p>
          <a:p>
            <a:r>
              <a:rPr lang="en-US" sz="1400" dirty="0">
                <a:latin typeface="Helvetica" panose="020B0604020202020204" pitchFamily="34" charset="0"/>
                <a:cs typeface="Helvetica" panose="020B0604020202020204" pitchFamily="34" charset="0"/>
              </a:rPr>
              <a:t>       </a:t>
            </a:r>
            <a:endParaRPr lang="en-US" sz="1400" b="1" dirty="0">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2F755CDB-071B-4635-BE3F-6F007331D49D}"/>
              </a:ext>
            </a:extLst>
          </p:cNvPr>
          <p:cNvPicPr>
            <a:picLocks noChangeAspect="1"/>
          </p:cNvPicPr>
          <p:nvPr/>
        </p:nvPicPr>
        <p:blipFill>
          <a:blip r:embed="rId2"/>
          <a:stretch>
            <a:fillRect/>
          </a:stretch>
        </p:blipFill>
        <p:spPr>
          <a:xfrm>
            <a:off x="1839919" y="2243203"/>
            <a:ext cx="8686800" cy="4574894"/>
          </a:xfrm>
          <a:prstGeom prst="rect">
            <a:avLst/>
          </a:prstGeom>
          <a:ln>
            <a:solidFill>
              <a:schemeClr val="tx1"/>
            </a:solidFill>
          </a:ln>
        </p:spPr>
      </p:pic>
      <p:sp>
        <p:nvSpPr>
          <p:cNvPr id="3" name="Oval 2">
            <a:extLst>
              <a:ext uri="{FF2B5EF4-FFF2-40B4-BE49-F238E27FC236}">
                <a16:creationId xmlns:a16="http://schemas.microsoft.com/office/drawing/2014/main" id="{88B90D9B-9F48-4B8D-AA98-075340B4D8A8}"/>
              </a:ext>
            </a:extLst>
          </p:cNvPr>
          <p:cNvSpPr/>
          <p:nvPr/>
        </p:nvSpPr>
        <p:spPr>
          <a:xfrm>
            <a:off x="1905000" y="5046870"/>
            <a:ext cx="560490" cy="6125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D1359027-969F-4F71-943C-A740FE3A1E1B}"/>
              </a:ext>
            </a:extLst>
          </p:cNvPr>
          <p:cNvCxnSpPr>
            <a:cxnSpLocks/>
          </p:cNvCxnSpPr>
          <p:nvPr/>
        </p:nvCxnSpPr>
        <p:spPr>
          <a:xfrm>
            <a:off x="2590800" y="5353134"/>
            <a:ext cx="349054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11D2EF7-1603-4F01-B014-2742758C84C6}"/>
              </a:ext>
            </a:extLst>
          </p:cNvPr>
          <p:cNvPicPr>
            <a:picLocks noChangeAspect="1"/>
          </p:cNvPicPr>
          <p:nvPr/>
        </p:nvPicPr>
        <p:blipFill>
          <a:blip r:embed="rId3"/>
          <a:stretch>
            <a:fillRect/>
          </a:stretch>
        </p:blipFill>
        <p:spPr>
          <a:xfrm>
            <a:off x="4646314" y="3052426"/>
            <a:ext cx="3153177" cy="1704975"/>
          </a:xfrm>
          <a:prstGeom prst="rect">
            <a:avLst/>
          </a:prstGeom>
        </p:spPr>
      </p:pic>
      <p:sp>
        <p:nvSpPr>
          <p:cNvPr id="11" name="Rectangle 10">
            <a:extLst>
              <a:ext uri="{FF2B5EF4-FFF2-40B4-BE49-F238E27FC236}">
                <a16:creationId xmlns:a16="http://schemas.microsoft.com/office/drawing/2014/main" id="{EB4D159A-0B31-4456-B8C3-D552B703A4BD}"/>
              </a:ext>
            </a:extLst>
          </p:cNvPr>
          <p:cNvSpPr/>
          <p:nvPr/>
        </p:nvSpPr>
        <p:spPr>
          <a:xfrm>
            <a:off x="4810630" y="4114800"/>
            <a:ext cx="1820473" cy="400110"/>
          </a:xfrm>
          <a:prstGeom prst="rect">
            <a:avLst/>
          </a:prstGeom>
          <a:solidFill>
            <a:srgbClr val="FFFF00"/>
          </a:solidFill>
        </p:spPr>
        <p:txBody>
          <a:bodyPr wrap="square">
            <a:spAutoFit/>
          </a:bodyPr>
          <a:lstStyle/>
          <a:p>
            <a:r>
              <a:rPr lang="en-US" sz="1000" dirty="0">
                <a:latin typeface="Helvetica" panose="020B0604020202020204" pitchFamily="34" charset="0"/>
                <a:cs typeface="Helvetica" panose="020B0604020202020204" pitchFamily="34" charset="0"/>
              </a:rPr>
              <a:t>For ALL COURSE DELETION</a:t>
            </a:r>
          </a:p>
        </p:txBody>
      </p:sp>
      <p:pic>
        <p:nvPicPr>
          <p:cNvPr id="15" name="Picture 14">
            <a:extLst>
              <a:ext uri="{FF2B5EF4-FFF2-40B4-BE49-F238E27FC236}">
                <a16:creationId xmlns:a16="http://schemas.microsoft.com/office/drawing/2014/main" id="{FFD004A7-C07C-4E1E-84B9-A68189771650}"/>
              </a:ext>
            </a:extLst>
          </p:cNvPr>
          <p:cNvPicPr>
            <a:picLocks noChangeAspect="1"/>
          </p:cNvPicPr>
          <p:nvPr/>
        </p:nvPicPr>
        <p:blipFill>
          <a:blip r:embed="rId4"/>
          <a:stretch>
            <a:fillRect/>
          </a:stretch>
        </p:blipFill>
        <p:spPr>
          <a:xfrm>
            <a:off x="6081346" y="4114801"/>
            <a:ext cx="4000500" cy="1704975"/>
          </a:xfrm>
          <a:prstGeom prst="rect">
            <a:avLst/>
          </a:prstGeom>
        </p:spPr>
      </p:pic>
      <p:sp>
        <p:nvSpPr>
          <p:cNvPr id="16" name="Rectangle 15">
            <a:extLst>
              <a:ext uri="{FF2B5EF4-FFF2-40B4-BE49-F238E27FC236}">
                <a16:creationId xmlns:a16="http://schemas.microsoft.com/office/drawing/2014/main" id="{4A34A8C7-C04F-4ADB-BC4F-FD753FB37C1A}"/>
              </a:ext>
            </a:extLst>
          </p:cNvPr>
          <p:cNvSpPr/>
          <p:nvPr/>
        </p:nvSpPr>
        <p:spPr>
          <a:xfrm>
            <a:off x="6477001" y="5209377"/>
            <a:ext cx="2138727" cy="246221"/>
          </a:xfrm>
          <a:prstGeom prst="rect">
            <a:avLst/>
          </a:prstGeom>
          <a:solidFill>
            <a:srgbClr val="FFFF00"/>
          </a:solidFill>
        </p:spPr>
        <p:txBody>
          <a:bodyPr wrap="none">
            <a:spAutoFit/>
          </a:bodyPr>
          <a:lstStyle/>
          <a:p>
            <a:r>
              <a:rPr lang="en-US" sz="1000" dirty="0">
                <a:latin typeface="Helvetica" panose="020B0604020202020204" pitchFamily="34" charset="0"/>
                <a:cs typeface="Helvetica" panose="020B0604020202020204" pitchFamily="34" charset="0"/>
              </a:rPr>
              <a:t>For SINGLE COURSE DELETION</a:t>
            </a:r>
          </a:p>
        </p:txBody>
      </p:sp>
      <p:cxnSp>
        <p:nvCxnSpPr>
          <p:cNvPr id="18" name="Straight Arrow Connector 17">
            <a:extLst>
              <a:ext uri="{FF2B5EF4-FFF2-40B4-BE49-F238E27FC236}">
                <a16:creationId xmlns:a16="http://schemas.microsoft.com/office/drawing/2014/main" id="{EBA5EF28-8866-416D-84EC-693B9DCC2444}"/>
              </a:ext>
            </a:extLst>
          </p:cNvPr>
          <p:cNvCxnSpPr>
            <a:cxnSpLocks/>
          </p:cNvCxnSpPr>
          <p:nvPr/>
        </p:nvCxnSpPr>
        <p:spPr>
          <a:xfrm flipH="1" flipV="1">
            <a:off x="3163684" y="2992315"/>
            <a:ext cx="1454796" cy="87337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59EFB8F-FCC1-4D2E-B95A-40F8DB765D89}"/>
              </a:ext>
            </a:extLst>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186329" y="5455597"/>
            <a:ext cx="3254375" cy="1399540"/>
          </a:xfrm>
          <a:prstGeom prst="rect">
            <a:avLst/>
          </a:prstGeom>
          <a:noFill/>
          <a:ln>
            <a:noFill/>
          </a:ln>
        </p:spPr>
      </p:pic>
      <p:sp>
        <p:nvSpPr>
          <p:cNvPr id="24" name="Rectangle 23">
            <a:extLst>
              <a:ext uri="{FF2B5EF4-FFF2-40B4-BE49-F238E27FC236}">
                <a16:creationId xmlns:a16="http://schemas.microsoft.com/office/drawing/2014/main" id="{911DBBE0-DD58-4B90-8F9E-E956C783C474}"/>
              </a:ext>
            </a:extLst>
          </p:cNvPr>
          <p:cNvSpPr/>
          <p:nvPr/>
        </p:nvSpPr>
        <p:spPr>
          <a:xfrm>
            <a:off x="2133600" y="1594208"/>
            <a:ext cx="8458200" cy="523220"/>
          </a:xfrm>
          <a:prstGeom prst="rect">
            <a:avLst/>
          </a:prstGeom>
          <a:solidFill>
            <a:schemeClr val="bg1"/>
          </a:solidFill>
        </p:spPr>
        <p:txBody>
          <a:bodyPr wrap="square">
            <a:spAutoFit/>
          </a:bodyPr>
          <a:lstStyle/>
          <a:p>
            <a:r>
              <a:rPr lang="en-US" sz="1400" dirty="0">
                <a:latin typeface="Helvetica" panose="020B0604020202020204" pitchFamily="34" charset="0"/>
                <a:cs typeface="Helvetica" panose="020B0604020202020204" pitchFamily="34" charset="0"/>
              </a:rPr>
              <a:t>Deleting a course or courses will delete the associated current year credential(s) and the respective students enrolled for the term </a:t>
            </a:r>
          </a:p>
        </p:txBody>
      </p:sp>
      <p:cxnSp>
        <p:nvCxnSpPr>
          <p:cNvPr id="28" name="Straight Arrow Connector 27">
            <a:extLst>
              <a:ext uri="{FF2B5EF4-FFF2-40B4-BE49-F238E27FC236}">
                <a16:creationId xmlns:a16="http://schemas.microsoft.com/office/drawing/2014/main" id="{E0330B18-9CBB-4012-ADD9-E1F36F36B7FE}"/>
              </a:ext>
            </a:extLst>
          </p:cNvPr>
          <p:cNvCxnSpPr>
            <a:cxnSpLocks/>
          </p:cNvCxnSpPr>
          <p:nvPr/>
        </p:nvCxnSpPr>
        <p:spPr>
          <a:xfrm>
            <a:off x="9296400" y="5209376"/>
            <a:ext cx="0" cy="4500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6" descr="Exclamation points in advertising - BizBuzz Creative">
            <a:extLst>
              <a:ext uri="{FF2B5EF4-FFF2-40B4-BE49-F238E27FC236}">
                <a16:creationId xmlns:a16="http://schemas.microsoft.com/office/drawing/2014/main" id="{443493E2-B491-4644-A901-7E6B1E1F3D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7105" y="1594208"/>
            <a:ext cx="483644" cy="49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191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54AEF7DE-D845-4347-869A-42FFEB8CAD02}"/>
              </a:ext>
            </a:extLst>
          </p:cNvPr>
          <p:cNvGrpSpPr/>
          <p:nvPr/>
        </p:nvGrpSpPr>
        <p:grpSpPr>
          <a:xfrm>
            <a:off x="3734243" y="5181955"/>
            <a:ext cx="2186792" cy="927478"/>
            <a:chOff x="3525656" y="1472013"/>
            <a:chExt cx="1426889" cy="927478"/>
          </a:xfrm>
          <a:gradFill flip="none" rotWithShape="1">
            <a:gsLst>
              <a:gs pos="0">
                <a:srgbClr val="217145">
                  <a:shade val="30000"/>
                  <a:satMod val="115000"/>
                </a:srgbClr>
              </a:gs>
              <a:gs pos="50000">
                <a:srgbClr val="217145">
                  <a:shade val="67500"/>
                  <a:satMod val="115000"/>
                </a:srgbClr>
              </a:gs>
              <a:gs pos="100000">
                <a:srgbClr val="217145">
                  <a:shade val="100000"/>
                  <a:satMod val="115000"/>
                </a:srgbClr>
              </a:gs>
            </a:gsLst>
            <a:lin ang="8100000" scaled="1"/>
            <a:tileRect/>
          </a:gradFill>
        </p:grpSpPr>
        <p:sp>
          <p:nvSpPr>
            <p:cNvPr id="61" name="Rectangle: Rounded Corners 60">
              <a:extLst>
                <a:ext uri="{FF2B5EF4-FFF2-40B4-BE49-F238E27FC236}">
                  <a16:creationId xmlns:a16="http://schemas.microsoft.com/office/drawing/2014/main" id="{D2FAC128-3717-4FC2-9A3F-AAAF769925EF}"/>
                </a:ext>
              </a:extLst>
            </p:cNvPr>
            <p:cNvSpPr/>
            <p:nvPr/>
          </p:nvSpPr>
          <p:spPr>
            <a:xfrm>
              <a:off x="3525656" y="1472013"/>
              <a:ext cx="1426889" cy="92747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Rectangle: Rounded Corners 4">
              <a:extLst>
                <a:ext uri="{FF2B5EF4-FFF2-40B4-BE49-F238E27FC236}">
                  <a16:creationId xmlns:a16="http://schemas.microsoft.com/office/drawing/2014/main" id="{CB157271-785E-4404-BF81-E42641217064}"/>
                </a:ext>
              </a:extLst>
            </p:cNvPr>
            <p:cNvSpPr txBox="1"/>
            <p:nvPr/>
          </p:nvSpPr>
          <p:spPr>
            <a:xfrm>
              <a:off x="3570932" y="1517289"/>
              <a:ext cx="1336337" cy="8369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100" i="1" kern="1200" dirty="0"/>
                <a:t>75% Enrollment </a:t>
              </a:r>
            </a:p>
            <a:p>
              <a:pPr marL="0" lvl="0" indent="0" algn="ctr" defTabSz="355600">
                <a:lnSpc>
                  <a:spcPct val="90000"/>
                </a:lnSpc>
                <a:spcBef>
                  <a:spcPct val="0"/>
                </a:spcBef>
                <a:spcAft>
                  <a:spcPct val="35000"/>
                </a:spcAft>
                <a:buNone/>
              </a:pPr>
              <a:r>
                <a:rPr lang="en-US" sz="1100" i="1" kern="1200" dirty="0"/>
                <a:t>25% Related Placements</a:t>
              </a:r>
            </a:p>
          </p:txBody>
        </p:sp>
      </p:grpSp>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CTE Data Portal</a:t>
            </a:r>
          </a:p>
        </p:txBody>
      </p:sp>
      <p:grpSp>
        <p:nvGrpSpPr>
          <p:cNvPr id="9" name="Group 8">
            <a:extLst>
              <a:ext uri="{FF2B5EF4-FFF2-40B4-BE49-F238E27FC236}">
                <a16:creationId xmlns:a16="http://schemas.microsoft.com/office/drawing/2014/main" id="{3B1C9D9F-A1E3-439C-AA08-D1B854AC69F7}"/>
              </a:ext>
            </a:extLst>
          </p:cNvPr>
          <p:cNvGrpSpPr/>
          <p:nvPr/>
        </p:nvGrpSpPr>
        <p:grpSpPr>
          <a:xfrm>
            <a:off x="4284291" y="3119517"/>
            <a:ext cx="1426889" cy="927478"/>
            <a:chOff x="3525656" y="1472013"/>
            <a:chExt cx="1426889" cy="92747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grpSpPr>
        <p:sp>
          <p:nvSpPr>
            <p:cNvPr id="10" name="Rectangle: Rounded Corners 9">
              <a:extLst>
                <a:ext uri="{FF2B5EF4-FFF2-40B4-BE49-F238E27FC236}">
                  <a16:creationId xmlns:a16="http://schemas.microsoft.com/office/drawing/2014/main" id="{D021EF61-FD8E-462D-9C77-BC35564E8229}"/>
                </a:ext>
              </a:extLst>
            </p:cNvPr>
            <p:cNvSpPr/>
            <p:nvPr/>
          </p:nvSpPr>
          <p:spPr>
            <a:xfrm>
              <a:off x="3525656" y="1472013"/>
              <a:ext cx="1426889" cy="92747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F6EA5787-FA45-4FE7-8E0B-5C354D335C8C}"/>
                </a:ext>
              </a:extLst>
            </p:cNvPr>
            <p:cNvSpPr txBox="1"/>
            <p:nvPr/>
          </p:nvSpPr>
          <p:spPr>
            <a:xfrm>
              <a:off x="3584766" y="1517289"/>
              <a:ext cx="1309479" cy="8263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kern="1200" dirty="0"/>
                <a:t>Student-Level Enrollment</a:t>
              </a:r>
            </a:p>
          </p:txBody>
        </p:sp>
      </p:grpSp>
      <p:grpSp>
        <p:nvGrpSpPr>
          <p:cNvPr id="17" name="Group 16">
            <a:extLst>
              <a:ext uri="{FF2B5EF4-FFF2-40B4-BE49-F238E27FC236}">
                <a16:creationId xmlns:a16="http://schemas.microsoft.com/office/drawing/2014/main" id="{3ED80CAB-EF34-4A92-AB5E-A987C8F8DA33}"/>
              </a:ext>
            </a:extLst>
          </p:cNvPr>
          <p:cNvGrpSpPr/>
          <p:nvPr/>
        </p:nvGrpSpPr>
        <p:grpSpPr>
          <a:xfrm>
            <a:off x="2352631" y="3119517"/>
            <a:ext cx="1426889" cy="927478"/>
            <a:chOff x="3525656" y="1472013"/>
            <a:chExt cx="1426889" cy="92747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grpSpPr>
        <p:sp>
          <p:nvSpPr>
            <p:cNvPr id="18" name="Rectangle: Rounded Corners 17">
              <a:extLst>
                <a:ext uri="{FF2B5EF4-FFF2-40B4-BE49-F238E27FC236}">
                  <a16:creationId xmlns:a16="http://schemas.microsoft.com/office/drawing/2014/main" id="{989C55E3-EA12-4028-8D37-88B4AA205A65}"/>
                </a:ext>
              </a:extLst>
            </p:cNvPr>
            <p:cNvSpPr/>
            <p:nvPr/>
          </p:nvSpPr>
          <p:spPr>
            <a:xfrm>
              <a:off x="3525656" y="1472013"/>
              <a:ext cx="1426889" cy="92747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56D1ED3B-F488-4DFC-8F36-9D589A8D7CE6}"/>
                </a:ext>
              </a:extLst>
            </p:cNvPr>
            <p:cNvSpPr txBox="1"/>
            <p:nvPr/>
          </p:nvSpPr>
          <p:spPr>
            <a:xfrm>
              <a:off x="3570932" y="1517289"/>
              <a:ext cx="1300101" cy="8041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kern="1200" dirty="0"/>
                <a:t>Coherent Sequence</a:t>
              </a:r>
            </a:p>
          </p:txBody>
        </p:sp>
      </p:grpSp>
      <p:grpSp>
        <p:nvGrpSpPr>
          <p:cNvPr id="23" name="Group 22">
            <a:extLst>
              <a:ext uri="{FF2B5EF4-FFF2-40B4-BE49-F238E27FC236}">
                <a16:creationId xmlns:a16="http://schemas.microsoft.com/office/drawing/2014/main" id="{6F551823-5569-44CA-AA3A-0B53E93FCC22}"/>
              </a:ext>
            </a:extLst>
          </p:cNvPr>
          <p:cNvGrpSpPr/>
          <p:nvPr/>
        </p:nvGrpSpPr>
        <p:grpSpPr>
          <a:xfrm>
            <a:off x="8174312" y="4547723"/>
            <a:ext cx="1426889" cy="927478"/>
            <a:chOff x="3525656" y="1472013"/>
            <a:chExt cx="1426889" cy="92747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grpSpPr>
        <p:sp>
          <p:nvSpPr>
            <p:cNvPr id="24" name="Rectangle: Rounded Corners 23">
              <a:extLst>
                <a:ext uri="{FF2B5EF4-FFF2-40B4-BE49-F238E27FC236}">
                  <a16:creationId xmlns:a16="http://schemas.microsoft.com/office/drawing/2014/main" id="{B4EED111-E02D-44D8-8652-BFDCC772FFC8}"/>
                </a:ext>
              </a:extLst>
            </p:cNvPr>
            <p:cNvSpPr/>
            <p:nvPr/>
          </p:nvSpPr>
          <p:spPr>
            <a:xfrm>
              <a:off x="3525656" y="1472013"/>
              <a:ext cx="1426889" cy="92747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angle: Rounded Corners 4">
              <a:extLst>
                <a:ext uri="{FF2B5EF4-FFF2-40B4-BE49-F238E27FC236}">
                  <a16:creationId xmlns:a16="http://schemas.microsoft.com/office/drawing/2014/main" id="{77BD9C49-BCA6-4B29-8CC0-3E2F5D5CCD88}"/>
                </a:ext>
              </a:extLst>
            </p:cNvPr>
            <p:cNvSpPr txBox="1"/>
            <p:nvPr/>
          </p:nvSpPr>
          <p:spPr>
            <a:xfrm>
              <a:off x="3610837" y="1522844"/>
              <a:ext cx="1281192" cy="7825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kern="1200" dirty="0"/>
                <a:t>Placement Survey</a:t>
              </a:r>
            </a:p>
          </p:txBody>
        </p:sp>
      </p:grpSp>
      <p:grpSp>
        <p:nvGrpSpPr>
          <p:cNvPr id="26" name="Group 25">
            <a:extLst>
              <a:ext uri="{FF2B5EF4-FFF2-40B4-BE49-F238E27FC236}">
                <a16:creationId xmlns:a16="http://schemas.microsoft.com/office/drawing/2014/main" id="{815C2D9A-A4AB-443F-9A4E-E4A2AF32FACA}"/>
              </a:ext>
            </a:extLst>
          </p:cNvPr>
          <p:cNvGrpSpPr/>
          <p:nvPr/>
        </p:nvGrpSpPr>
        <p:grpSpPr>
          <a:xfrm>
            <a:off x="5711179" y="1710695"/>
            <a:ext cx="1426889" cy="927478"/>
            <a:chOff x="3525656" y="1472013"/>
            <a:chExt cx="1426889" cy="92747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grpSpPr>
        <p:sp>
          <p:nvSpPr>
            <p:cNvPr id="27" name="Rectangle: Rounded Corners 26">
              <a:extLst>
                <a:ext uri="{FF2B5EF4-FFF2-40B4-BE49-F238E27FC236}">
                  <a16:creationId xmlns:a16="http://schemas.microsoft.com/office/drawing/2014/main" id="{A9336497-B35A-46F1-8D63-B71C092E81CB}"/>
                </a:ext>
              </a:extLst>
            </p:cNvPr>
            <p:cNvSpPr/>
            <p:nvPr/>
          </p:nvSpPr>
          <p:spPr>
            <a:xfrm>
              <a:off x="3525656" y="1472013"/>
              <a:ext cx="1426889" cy="92747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401AF76D-87F1-4E03-AB38-7C9523B0A34C}"/>
                </a:ext>
              </a:extLst>
            </p:cNvPr>
            <p:cNvSpPr txBox="1"/>
            <p:nvPr/>
          </p:nvSpPr>
          <p:spPr>
            <a:xfrm>
              <a:off x="3584247" y="1530587"/>
              <a:ext cx="1301591" cy="8248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dirty="0"/>
                <a:t>Industry Recognized Credentials</a:t>
              </a:r>
              <a:endParaRPr lang="en-US" sz="1600" kern="1200" dirty="0"/>
            </a:p>
          </p:txBody>
        </p:sp>
      </p:grpSp>
      <p:sp>
        <p:nvSpPr>
          <p:cNvPr id="29" name="Arrow: Right 28">
            <a:extLst>
              <a:ext uri="{FF2B5EF4-FFF2-40B4-BE49-F238E27FC236}">
                <a16:creationId xmlns:a16="http://schemas.microsoft.com/office/drawing/2014/main" id="{8E65981A-FA0D-40D9-B62E-F2601D037711}"/>
              </a:ext>
            </a:extLst>
          </p:cNvPr>
          <p:cNvSpPr/>
          <p:nvPr/>
        </p:nvSpPr>
        <p:spPr>
          <a:xfrm>
            <a:off x="3824795" y="3479402"/>
            <a:ext cx="420452" cy="298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Arrow: Right 29">
            <a:extLst>
              <a:ext uri="{FF2B5EF4-FFF2-40B4-BE49-F238E27FC236}">
                <a16:creationId xmlns:a16="http://schemas.microsoft.com/office/drawing/2014/main" id="{DE1EBED4-F408-4D23-8B16-D405B036EC81}"/>
              </a:ext>
            </a:extLst>
          </p:cNvPr>
          <p:cNvSpPr/>
          <p:nvPr/>
        </p:nvSpPr>
        <p:spPr>
          <a:xfrm>
            <a:off x="5760160" y="3479402"/>
            <a:ext cx="420452" cy="298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32" name="Group 31">
            <a:extLst>
              <a:ext uri="{FF2B5EF4-FFF2-40B4-BE49-F238E27FC236}">
                <a16:creationId xmlns:a16="http://schemas.microsoft.com/office/drawing/2014/main" id="{213D4259-CB94-4875-8DE6-304378CB279D}"/>
              </a:ext>
            </a:extLst>
          </p:cNvPr>
          <p:cNvGrpSpPr/>
          <p:nvPr/>
        </p:nvGrpSpPr>
        <p:grpSpPr>
          <a:xfrm>
            <a:off x="8137757" y="1646035"/>
            <a:ext cx="1426889" cy="927478"/>
            <a:chOff x="3525656" y="1472013"/>
            <a:chExt cx="1426889" cy="927478"/>
          </a:xfrm>
          <a:gradFill flip="none" rotWithShape="1">
            <a:gsLst>
              <a:gs pos="0">
                <a:srgbClr val="217145">
                  <a:shade val="30000"/>
                  <a:satMod val="115000"/>
                </a:srgbClr>
              </a:gs>
              <a:gs pos="50000">
                <a:srgbClr val="217145">
                  <a:shade val="67500"/>
                  <a:satMod val="115000"/>
                </a:srgbClr>
              </a:gs>
              <a:gs pos="100000">
                <a:srgbClr val="217145">
                  <a:shade val="100000"/>
                  <a:satMod val="115000"/>
                </a:srgbClr>
              </a:gs>
            </a:gsLst>
            <a:path path="circle">
              <a:fillToRect t="100000" r="100000"/>
            </a:path>
            <a:tileRect l="-100000" b="-100000"/>
          </a:gradFill>
        </p:grpSpPr>
        <p:sp>
          <p:nvSpPr>
            <p:cNvPr id="33" name="Rectangle: Rounded Corners 32">
              <a:extLst>
                <a:ext uri="{FF2B5EF4-FFF2-40B4-BE49-F238E27FC236}">
                  <a16:creationId xmlns:a16="http://schemas.microsoft.com/office/drawing/2014/main" id="{D6D82BE7-C058-4AD6-9A25-1C3F90E3AADC}"/>
                </a:ext>
              </a:extLst>
            </p:cNvPr>
            <p:cNvSpPr/>
            <p:nvPr/>
          </p:nvSpPr>
          <p:spPr>
            <a:xfrm>
              <a:off x="3525656" y="1472013"/>
              <a:ext cx="1426889" cy="92747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ectangle: Rounded Corners 4">
              <a:extLst>
                <a:ext uri="{FF2B5EF4-FFF2-40B4-BE49-F238E27FC236}">
                  <a16:creationId xmlns:a16="http://schemas.microsoft.com/office/drawing/2014/main" id="{8AB14A2B-BC57-4D45-82E7-6542AEC776AE}"/>
                </a:ext>
              </a:extLst>
            </p:cNvPr>
            <p:cNvSpPr txBox="1"/>
            <p:nvPr/>
          </p:nvSpPr>
          <p:spPr>
            <a:xfrm>
              <a:off x="3570932" y="1517289"/>
              <a:ext cx="1336337" cy="8369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kern="1200" dirty="0"/>
                <a:t>Performance Measures</a:t>
              </a:r>
            </a:p>
          </p:txBody>
        </p:sp>
      </p:grpSp>
      <p:grpSp>
        <p:nvGrpSpPr>
          <p:cNvPr id="35" name="Group 34">
            <a:extLst>
              <a:ext uri="{FF2B5EF4-FFF2-40B4-BE49-F238E27FC236}">
                <a16:creationId xmlns:a16="http://schemas.microsoft.com/office/drawing/2014/main" id="{C5574950-0E00-409C-AE43-60E9E1095439}"/>
              </a:ext>
            </a:extLst>
          </p:cNvPr>
          <p:cNvGrpSpPr/>
          <p:nvPr/>
        </p:nvGrpSpPr>
        <p:grpSpPr>
          <a:xfrm>
            <a:off x="5711180" y="4502447"/>
            <a:ext cx="1426889" cy="927478"/>
            <a:chOff x="3525656" y="1472013"/>
            <a:chExt cx="1426889" cy="927478"/>
          </a:xfrm>
          <a:gradFill flip="none" rotWithShape="1">
            <a:gsLst>
              <a:gs pos="0">
                <a:srgbClr val="217145">
                  <a:shade val="30000"/>
                  <a:satMod val="115000"/>
                </a:srgbClr>
              </a:gs>
              <a:gs pos="50000">
                <a:srgbClr val="217145">
                  <a:shade val="67500"/>
                  <a:satMod val="115000"/>
                </a:srgbClr>
              </a:gs>
              <a:gs pos="100000">
                <a:srgbClr val="217145">
                  <a:shade val="100000"/>
                  <a:satMod val="115000"/>
                </a:srgbClr>
              </a:gs>
            </a:gsLst>
            <a:path path="circle">
              <a:fillToRect t="100000" r="100000"/>
            </a:path>
            <a:tileRect l="-100000" b="-100000"/>
          </a:gradFill>
        </p:grpSpPr>
        <p:sp>
          <p:nvSpPr>
            <p:cNvPr id="36" name="Rectangle: Rounded Corners 35">
              <a:extLst>
                <a:ext uri="{FF2B5EF4-FFF2-40B4-BE49-F238E27FC236}">
                  <a16:creationId xmlns:a16="http://schemas.microsoft.com/office/drawing/2014/main" id="{DEDFC035-BA5C-4638-9E8C-DD49F84AFDCD}"/>
                </a:ext>
              </a:extLst>
            </p:cNvPr>
            <p:cNvSpPr/>
            <p:nvPr/>
          </p:nvSpPr>
          <p:spPr>
            <a:xfrm>
              <a:off x="3525656" y="1472013"/>
              <a:ext cx="1426889" cy="92747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ectangle: Rounded Corners 4">
              <a:extLst>
                <a:ext uri="{FF2B5EF4-FFF2-40B4-BE49-F238E27FC236}">
                  <a16:creationId xmlns:a16="http://schemas.microsoft.com/office/drawing/2014/main" id="{331DAE93-291D-4B34-9326-4D09192E4BE3}"/>
                </a:ext>
              </a:extLst>
            </p:cNvPr>
            <p:cNvSpPr txBox="1"/>
            <p:nvPr/>
          </p:nvSpPr>
          <p:spPr>
            <a:xfrm>
              <a:off x="3586627" y="1535706"/>
              <a:ext cx="1301592" cy="7962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dirty="0"/>
                <a:t>State Priority Funding</a:t>
              </a:r>
              <a:endParaRPr lang="en-US" sz="1600" kern="1200" dirty="0"/>
            </a:p>
          </p:txBody>
        </p:sp>
      </p:grpSp>
      <p:pic>
        <p:nvPicPr>
          <p:cNvPr id="39" name="Graphic 38" descr="Arrow Slight curve">
            <a:extLst>
              <a:ext uri="{FF2B5EF4-FFF2-40B4-BE49-F238E27FC236}">
                <a16:creationId xmlns:a16="http://schemas.microsoft.com/office/drawing/2014/main" id="{40842AFB-7BCE-4555-A980-324CA6B140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769755">
            <a:off x="4737000" y="4074984"/>
            <a:ext cx="1088525" cy="914400"/>
          </a:xfrm>
          <a:prstGeom prst="rect">
            <a:avLst/>
          </a:prstGeom>
        </p:spPr>
      </p:pic>
      <p:pic>
        <p:nvPicPr>
          <p:cNvPr id="40" name="Graphic 39" descr="Arrow Slight curve">
            <a:extLst>
              <a:ext uri="{FF2B5EF4-FFF2-40B4-BE49-F238E27FC236}">
                <a16:creationId xmlns:a16="http://schemas.microsoft.com/office/drawing/2014/main" id="{7DC49E42-CCE1-439D-92BD-FC80DEB554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432362" flipH="1" flipV="1">
            <a:off x="7817858" y="2639777"/>
            <a:ext cx="1129281" cy="851100"/>
          </a:xfrm>
          <a:prstGeom prst="rect">
            <a:avLst/>
          </a:prstGeom>
        </p:spPr>
      </p:pic>
      <p:pic>
        <p:nvPicPr>
          <p:cNvPr id="47" name="Graphic 46" descr="Arrow Slight curve">
            <a:extLst>
              <a:ext uri="{FF2B5EF4-FFF2-40B4-BE49-F238E27FC236}">
                <a16:creationId xmlns:a16="http://schemas.microsoft.com/office/drawing/2014/main" id="{BFE29613-565A-49BA-B7D5-823DF90DD0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309576" flipH="1">
            <a:off x="7817661" y="3504778"/>
            <a:ext cx="1235816" cy="1008426"/>
          </a:xfrm>
          <a:prstGeom prst="rect">
            <a:avLst/>
          </a:prstGeom>
        </p:spPr>
      </p:pic>
      <p:pic>
        <p:nvPicPr>
          <p:cNvPr id="48" name="Graphic 47" descr="Arrow Slight curve">
            <a:extLst>
              <a:ext uri="{FF2B5EF4-FFF2-40B4-BE49-F238E27FC236}">
                <a16:creationId xmlns:a16="http://schemas.microsoft.com/office/drawing/2014/main" id="{146DEE79-6E92-4353-832D-A043AA4B83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459813" flipH="1">
            <a:off x="4776975" y="2174064"/>
            <a:ext cx="1035865" cy="973494"/>
          </a:xfrm>
          <a:prstGeom prst="rect">
            <a:avLst/>
          </a:prstGeom>
        </p:spPr>
      </p:pic>
      <p:pic>
        <p:nvPicPr>
          <p:cNvPr id="49" name="Graphic 48" descr="Arrow Slight curve">
            <a:extLst>
              <a:ext uri="{FF2B5EF4-FFF2-40B4-BE49-F238E27FC236}">
                <a16:creationId xmlns:a16="http://schemas.microsoft.com/office/drawing/2014/main" id="{5D75725B-E3CF-41EA-99FC-155EA42EED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164255" y="4724857"/>
            <a:ext cx="955117" cy="849967"/>
          </a:xfrm>
          <a:prstGeom prst="rect">
            <a:avLst/>
          </a:prstGeom>
        </p:spPr>
      </p:pic>
      <p:sp>
        <p:nvSpPr>
          <p:cNvPr id="52" name="TextBox 51">
            <a:extLst>
              <a:ext uri="{FF2B5EF4-FFF2-40B4-BE49-F238E27FC236}">
                <a16:creationId xmlns:a16="http://schemas.microsoft.com/office/drawing/2014/main" id="{D50C119E-67E4-445D-87BD-C7774BD1A499}"/>
              </a:ext>
            </a:extLst>
          </p:cNvPr>
          <p:cNvSpPr txBox="1"/>
          <p:nvPr/>
        </p:nvSpPr>
        <p:spPr>
          <a:xfrm>
            <a:off x="2326428" y="2622635"/>
            <a:ext cx="533400" cy="646331"/>
          </a:xfrm>
          <a:prstGeom prst="rect">
            <a:avLst/>
          </a:prstGeom>
          <a:noFill/>
        </p:spPr>
        <p:txBody>
          <a:bodyPr wrap="square" rtlCol="0">
            <a:spAutoFit/>
          </a:bodyPr>
          <a:lstStyle/>
          <a:p>
            <a:r>
              <a:rPr lang="en-US" sz="3600" dirty="0">
                <a:solidFill>
                  <a:srgbClr val="012169"/>
                </a:solidFill>
                <a:sym typeface="Wingdings 2" panose="05020102010507070707" pitchFamily="18" charset="2"/>
              </a:rPr>
              <a:t></a:t>
            </a:r>
            <a:endParaRPr lang="en-US" sz="1400" dirty="0">
              <a:solidFill>
                <a:srgbClr val="012169"/>
              </a:solidFill>
            </a:endParaRPr>
          </a:p>
        </p:txBody>
      </p:sp>
      <p:sp>
        <p:nvSpPr>
          <p:cNvPr id="56" name="TextBox 55">
            <a:extLst>
              <a:ext uri="{FF2B5EF4-FFF2-40B4-BE49-F238E27FC236}">
                <a16:creationId xmlns:a16="http://schemas.microsoft.com/office/drawing/2014/main" id="{14EF9F09-BEE8-4293-A896-7CC23C3A22D3}"/>
              </a:ext>
            </a:extLst>
          </p:cNvPr>
          <p:cNvSpPr txBox="1"/>
          <p:nvPr/>
        </p:nvSpPr>
        <p:spPr>
          <a:xfrm>
            <a:off x="4267127" y="2624711"/>
            <a:ext cx="372472" cy="646331"/>
          </a:xfrm>
          <a:prstGeom prst="rect">
            <a:avLst/>
          </a:prstGeom>
          <a:noFill/>
        </p:spPr>
        <p:txBody>
          <a:bodyPr wrap="square" rtlCol="0">
            <a:spAutoFit/>
          </a:bodyPr>
          <a:lstStyle/>
          <a:p>
            <a:r>
              <a:rPr lang="en-US" sz="3600" dirty="0">
                <a:solidFill>
                  <a:srgbClr val="012169"/>
                </a:solidFill>
                <a:sym typeface="Wingdings 2" panose="05020102010507070707" pitchFamily="18" charset="2"/>
              </a:rPr>
              <a:t></a:t>
            </a:r>
            <a:endParaRPr lang="en-US" sz="1800" dirty="0"/>
          </a:p>
        </p:txBody>
      </p:sp>
      <p:sp>
        <p:nvSpPr>
          <p:cNvPr id="57" name="TextBox 56">
            <a:extLst>
              <a:ext uri="{FF2B5EF4-FFF2-40B4-BE49-F238E27FC236}">
                <a16:creationId xmlns:a16="http://schemas.microsoft.com/office/drawing/2014/main" id="{2EEB0D4E-D60C-42D4-ACF6-A26EBC60516B}"/>
              </a:ext>
            </a:extLst>
          </p:cNvPr>
          <p:cNvSpPr txBox="1"/>
          <p:nvPr/>
        </p:nvSpPr>
        <p:spPr>
          <a:xfrm>
            <a:off x="5672067" y="1219201"/>
            <a:ext cx="596638" cy="646331"/>
          </a:xfrm>
          <a:prstGeom prst="rect">
            <a:avLst/>
          </a:prstGeom>
          <a:noFill/>
        </p:spPr>
        <p:txBody>
          <a:bodyPr wrap="square" rtlCol="0">
            <a:spAutoFit/>
          </a:bodyPr>
          <a:lstStyle/>
          <a:p>
            <a:r>
              <a:rPr lang="en-US" sz="3600" dirty="0">
                <a:solidFill>
                  <a:srgbClr val="012169"/>
                </a:solidFill>
                <a:sym typeface="Wingdings 2" panose="05020102010507070707" pitchFamily="18" charset="2"/>
              </a:rPr>
              <a:t></a:t>
            </a:r>
            <a:endParaRPr lang="en-US" sz="3600" dirty="0"/>
          </a:p>
        </p:txBody>
      </p:sp>
      <p:sp>
        <p:nvSpPr>
          <p:cNvPr id="58" name="TextBox 57">
            <a:extLst>
              <a:ext uri="{FF2B5EF4-FFF2-40B4-BE49-F238E27FC236}">
                <a16:creationId xmlns:a16="http://schemas.microsoft.com/office/drawing/2014/main" id="{6E71CEDB-FFA3-4A50-8D5C-E386D398C691}"/>
              </a:ext>
            </a:extLst>
          </p:cNvPr>
          <p:cNvSpPr txBox="1"/>
          <p:nvPr/>
        </p:nvSpPr>
        <p:spPr>
          <a:xfrm>
            <a:off x="6220129" y="2622635"/>
            <a:ext cx="596638" cy="646331"/>
          </a:xfrm>
          <a:prstGeom prst="rect">
            <a:avLst/>
          </a:prstGeom>
          <a:noFill/>
        </p:spPr>
        <p:txBody>
          <a:bodyPr wrap="square" rtlCol="0">
            <a:spAutoFit/>
          </a:bodyPr>
          <a:lstStyle/>
          <a:p>
            <a:r>
              <a:rPr lang="en-US" sz="3600" dirty="0">
                <a:solidFill>
                  <a:srgbClr val="012169"/>
                </a:solidFill>
                <a:sym typeface="Wingdings 2" panose="05020102010507070707" pitchFamily="18" charset="2"/>
              </a:rPr>
              <a:t></a:t>
            </a:r>
            <a:endParaRPr lang="en-US" sz="1800" dirty="0"/>
          </a:p>
        </p:txBody>
      </p:sp>
      <p:sp>
        <p:nvSpPr>
          <p:cNvPr id="59" name="TextBox 58">
            <a:extLst>
              <a:ext uri="{FF2B5EF4-FFF2-40B4-BE49-F238E27FC236}">
                <a16:creationId xmlns:a16="http://schemas.microsoft.com/office/drawing/2014/main" id="{C789C13D-7FCA-492E-AE09-DE090C668B76}"/>
              </a:ext>
            </a:extLst>
          </p:cNvPr>
          <p:cNvSpPr txBox="1"/>
          <p:nvPr/>
        </p:nvSpPr>
        <p:spPr>
          <a:xfrm>
            <a:off x="8839200" y="4056758"/>
            <a:ext cx="596638" cy="646331"/>
          </a:xfrm>
          <a:prstGeom prst="rect">
            <a:avLst/>
          </a:prstGeom>
          <a:noFill/>
        </p:spPr>
        <p:txBody>
          <a:bodyPr wrap="square" rtlCol="0">
            <a:spAutoFit/>
          </a:bodyPr>
          <a:lstStyle/>
          <a:p>
            <a:r>
              <a:rPr lang="en-US" sz="3600" dirty="0">
                <a:solidFill>
                  <a:srgbClr val="012169"/>
                </a:solidFill>
                <a:sym typeface="Wingdings 2" panose="05020102010507070707" pitchFamily="18" charset="2"/>
              </a:rPr>
              <a:t></a:t>
            </a:r>
            <a:endParaRPr lang="en-US" sz="1800" dirty="0"/>
          </a:p>
        </p:txBody>
      </p:sp>
      <p:pic>
        <p:nvPicPr>
          <p:cNvPr id="63" name="Graphic 62" descr="Arrow Slight curve">
            <a:extLst>
              <a:ext uri="{FF2B5EF4-FFF2-40B4-BE49-F238E27FC236}">
                <a16:creationId xmlns:a16="http://schemas.microsoft.com/office/drawing/2014/main" id="{51B7B11D-AE3D-4E9A-BC7B-3421D2B3A9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997673" flipH="1" flipV="1">
            <a:off x="8461082" y="3167779"/>
            <a:ext cx="1957866" cy="851100"/>
          </a:xfrm>
          <a:prstGeom prst="rect">
            <a:avLst/>
          </a:prstGeom>
        </p:spPr>
      </p:pic>
      <p:sp>
        <p:nvSpPr>
          <p:cNvPr id="67" name="Rectangle: Rounded Corners 4">
            <a:extLst>
              <a:ext uri="{FF2B5EF4-FFF2-40B4-BE49-F238E27FC236}">
                <a16:creationId xmlns:a16="http://schemas.microsoft.com/office/drawing/2014/main" id="{3D000EAF-666E-4BD7-AF98-DB248438DC7D}"/>
              </a:ext>
            </a:extLst>
          </p:cNvPr>
          <p:cNvSpPr txBox="1"/>
          <p:nvPr/>
        </p:nvSpPr>
        <p:spPr>
          <a:xfrm>
            <a:off x="1736155" y="1152087"/>
            <a:ext cx="891201" cy="53922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i="1" kern="1200" dirty="0"/>
              <a:t>District Actions</a:t>
            </a:r>
          </a:p>
        </p:txBody>
      </p:sp>
      <p:sp>
        <p:nvSpPr>
          <p:cNvPr id="69" name="Rectangle: Rounded Corners 4">
            <a:extLst>
              <a:ext uri="{FF2B5EF4-FFF2-40B4-BE49-F238E27FC236}">
                <a16:creationId xmlns:a16="http://schemas.microsoft.com/office/drawing/2014/main" id="{37F73CFE-727D-4545-A17B-50D301372E38}"/>
              </a:ext>
            </a:extLst>
          </p:cNvPr>
          <p:cNvSpPr txBox="1"/>
          <p:nvPr/>
        </p:nvSpPr>
        <p:spPr>
          <a:xfrm>
            <a:off x="2691446" y="1153593"/>
            <a:ext cx="1138372" cy="537719"/>
          </a:xfrm>
          <a:prstGeom prst="rect">
            <a:avLst/>
          </a:prstGeom>
          <a:gradFill flip="none" rotWithShape="1">
            <a:gsLst>
              <a:gs pos="0">
                <a:srgbClr val="217145">
                  <a:shade val="30000"/>
                  <a:satMod val="115000"/>
                </a:srgbClr>
              </a:gs>
              <a:gs pos="50000">
                <a:srgbClr val="217145">
                  <a:shade val="67500"/>
                  <a:satMod val="115000"/>
                </a:srgbClr>
              </a:gs>
              <a:gs pos="100000">
                <a:srgbClr val="217145">
                  <a:shade val="100000"/>
                  <a:satMod val="115000"/>
                </a:srgbClr>
              </a:gs>
            </a:gsLst>
            <a:lin ang="8100000" scaled="1"/>
            <a:tileRect/>
          </a:gra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i="1" dirty="0"/>
              <a:t>System Calculated</a:t>
            </a:r>
            <a:endParaRPr lang="en-US" sz="1600" i="1" kern="1200" dirty="0"/>
          </a:p>
        </p:txBody>
      </p:sp>
      <p:grpSp>
        <p:nvGrpSpPr>
          <p:cNvPr id="73" name="Group 72">
            <a:extLst>
              <a:ext uri="{FF2B5EF4-FFF2-40B4-BE49-F238E27FC236}">
                <a16:creationId xmlns:a16="http://schemas.microsoft.com/office/drawing/2014/main" id="{B3AC0AF6-0246-4B1B-BE7A-A96373C7C6D3}"/>
              </a:ext>
            </a:extLst>
          </p:cNvPr>
          <p:cNvGrpSpPr/>
          <p:nvPr/>
        </p:nvGrpSpPr>
        <p:grpSpPr>
          <a:xfrm>
            <a:off x="6245078" y="3108989"/>
            <a:ext cx="1603523" cy="927478"/>
            <a:chOff x="3525656" y="1472013"/>
            <a:chExt cx="1426889" cy="927478"/>
          </a:xfrm>
          <a:gradFill flip="none" rotWithShape="1">
            <a:gsLst>
              <a:gs pos="0">
                <a:srgbClr val="217145">
                  <a:shade val="30000"/>
                  <a:satMod val="115000"/>
                </a:srgbClr>
              </a:gs>
              <a:gs pos="50000">
                <a:srgbClr val="217145">
                  <a:shade val="67500"/>
                  <a:satMod val="115000"/>
                </a:srgbClr>
              </a:gs>
              <a:gs pos="100000">
                <a:srgbClr val="217145">
                  <a:shade val="100000"/>
                  <a:satMod val="115000"/>
                </a:srgbClr>
              </a:gs>
            </a:gsLst>
            <a:path path="circle">
              <a:fillToRect t="100000" r="100000"/>
            </a:path>
            <a:tileRect l="-100000" b="-100000"/>
          </a:gradFill>
        </p:grpSpPr>
        <p:sp>
          <p:nvSpPr>
            <p:cNvPr id="74" name="Rectangle: Rounded Corners 73">
              <a:extLst>
                <a:ext uri="{FF2B5EF4-FFF2-40B4-BE49-F238E27FC236}">
                  <a16:creationId xmlns:a16="http://schemas.microsoft.com/office/drawing/2014/main" id="{D818CFD6-860B-4095-B8FF-19CCFEF9C8E7}"/>
                </a:ext>
              </a:extLst>
            </p:cNvPr>
            <p:cNvSpPr/>
            <p:nvPr/>
          </p:nvSpPr>
          <p:spPr>
            <a:xfrm>
              <a:off x="3525656" y="1472013"/>
              <a:ext cx="1426889" cy="92747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Rectangle: Rounded Corners 4">
              <a:extLst>
                <a:ext uri="{FF2B5EF4-FFF2-40B4-BE49-F238E27FC236}">
                  <a16:creationId xmlns:a16="http://schemas.microsoft.com/office/drawing/2014/main" id="{3C198076-1644-4CC6-BC92-9F45D639E40D}"/>
                </a:ext>
              </a:extLst>
            </p:cNvPr>
            <p:cNvSpPr txBox="1"/>
            <p:nvPr/>
          </p:nvSpPr>
          <p:spPr>
            <a:xfrm>
              <a:off x="3570932" y="1517289"/>
              <a:ext cx="1336337" cy="8369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kern="1200" dirty="0"/>
                <a:t>Participants/ Concentrators *</a:t>
              </a:r>
            </a:p>
          </p:txBody>
        </p:sp>
      </p:grpSp>
      <p:sp>
        <p:nvSpPr>
          <p:cNvPr id="76" name="TextBox 75">
            <a:extLst>
              <a:ext uri="{FF2B5EF4-FFF2-40B4-BE49-F238E27FC236}">
                <a16:creationId xmlns:a16="http://schemas.microsoft.com/office/drawing/2014/main" id="{37CE0FF9-444F-4228-B483-336B80A9F721}"/>
              </a:ext>
            </a:extLst>
          </p:cNvPr>
          <p:cNvSpPr txBox="1"/>
          <p:nvPr/>
        </p:nvSpPr>
        <p:spPr>
          <a:xfrm>
            <a:off x="1828800" y="6324600"/>
            <a:ext cx="8001000" cy="369332"/>
          </a:xfrm>
          <a:prstGeom prst="rect">
            <a:avLst/>
          </a:prstGeom>
          <a:noFill/>
        </p:spPr>
        <p:txBody>
          <a:bodyPr wrap="square" rtlCol="0">
            <a:spAutoFit/>
          </a:bodyPr>
          <a:lstStyle/>
          <a:p>
            <a:r>
              <a:rPr lang="en-US" sz="1800" dirty="0"/>
              <a:t>* Districts can edit credits earned in years prior to FY 2020.</a:t>
            </a:r>
          </a:p>
        </p:txBody>
      </p:sp>
      <p:pic>
        <p:nvPicPr>
          <p:cNvPr id="80" name="Graphic 79" descr="Arrow Slight curve">
            <a:extLst>
              <a:ext uri="{FF2B5EF4-FFF2-40B4-BE49-F238E27FC236}">
                <a16:creationId xmlns:a16="http://schemas.microsoft.com/office/drawing/2014/main" id="{3E476BB1-218E-4D28-9043-25CA5DD9E7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flipH="1">
            <a:off x="7164255" y="1631142"/>
            <a:ext cx="955117" cy="849967"/>
          </a:xfrm>
          <a:prstGeom prst="rect">
            <a:avLst/>
          </a:prstGeom>
        </p:spPr>
      </p:pic>
    </p:spTree>
    <p:extLst>
      <p:ext uri="{BB962C8B-B14F-4D97-AF65-F5344CB8AC3E}">
        <p14:creationId xmlns:p14="http://schemas.microsoft.com/office/powerpoint/2010/main" val="2676653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EEFCEFB-DD80-47A6-811D-4CCAE3452205}"/>
              </a:ext>
            </a:extLst>
          </p:cNvPr>
          <p:cNvPicPr>
            <a:picLocks noChangeAspect="1"/>
          </p:cNvPicPr>
          <p:nvPr/>
        </p:nvPicPr>
        <p:blipFill>
          <a:blip r:embed="rId3"/>
          <a:stretch>
            <a:fillRect/>
          </a:stretch>
        </p:blipFill>
        <p:spPr>
          <a:xfrm>
            <a:off x="1651577" y="1860781"/>
            <a:ext cx="9001457" cy="3252074"/>
          </a:xfrm>
          <a:prstGeom prst="rect">
            <a:avLst/>
          </a:prstGeom>
        </p:spPr>
      </p:pic>
      <p:sp>
        <p:nvSpPr>
          <p:cNvPr id="9" name="Oval 8">
            <a:extLst>
              <a:ext uri="{FF2B5EF4-FFF2-40B4-BE49-F238E27FC236}">
                <a16:creationId xmlns:a16="http://schemas.microsoft.com/office/drawing/2014/main" id="{E0BEE8EE-8519-4736-9D3F-08BE9EFAAAB5}"/>
              </a:ext>
            </a:extLst>
          </p:cNvPr>
          <p:cNvSpPr/>
          <p:nvPr/>
        </p:nvSpPr>
        <p:spPr>
          <a:xfrm>
            <a:off x="1908508" y="4082681"/>
            <a:ext cx="457200" cy="460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B778B34B-7612-407D-B865-D6649F1B86B1}"/>
              </a:ext>
            </a:extLst>
          </p:cNvPr>
          <p:cNvCxnSpPr>
            <a:cxnSpLocks/>
          </p:cNvCxnSpPr>
          <p:nvPr/>
        </p:nvCxnSpPr>
        <p:spPr>
          <a:xfrm flipV="1">
            <a:off x="5583027" y="4336272"/>
            <a:ext cx="1717832" cy="18359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DAC886B-9CF5-4317-A888-C68B1E689B18}"/>
              </a:ext>
            </a:extLst>
          </p:cNvPr>
          <p:cNvSpPr/>
          <p:nvPr/>
        </p:nvSpPr>
        <p:spPr>
          <a:xfrm>
            <a:off x="8713138" y="3363947"/>
            <a:ext cx="1775400" cy="646331"/>
          </a:xfrm>
          <a:prstGeom prst="rect">
            <a:avLst/>
          </a:prstGeom>
          <a:solidFill>
            <a:srgbClr val="FFFF00"/>
          </a:solidFill>
        </p:spPr>
        <p:txBody>
          <a:bodyPr wrap="square">
            <a:spAutoFit/>
          </a:bodyPr>
          <a:lstStyle/>
          <a:p>
            <a:r>
              <a:rPr lang="en-US" sz="1200" dirty="0">
                <a:latin typeface="Helvetica" panose="020B0604020202020204" pitchFamily="34" charset="0"/>
                <a:cs typeface="Helvetica" panose="020B0604020202020204" pitchFamily="34" charset="0"/>
              </a:rPr>
              <a:t>Make sure to submit the credits earned by each student</a:t>
            </a:r>
          </a:p>
        </p:txBody>
      </p:sp>
      <p:sp>
        <p:nvSpPr>
          <p:cNvPr id="27" name="TextBox 26">
            <a:extLst>
              <a:ext uri="{FF2B5EF4-FFF2-40B4-BE49-F238E27FC236}">
                <a16:creationId xmlns:a16="http://schemas.microsoft.com/office/drawing/2014/main" id="{4630629B-B093-4754-8D7F-E2E5085FBF54}"/>
              </a:ext>
            </a:extLst>
          </p:cNvPr>
          <p:cNvSpPr txBox="1"/>
          <p:nvPr/>
        </p:nvSpPr>
        <p:spPr>
          <a:xfrm>
            <a:off x="3967852" y="3920006"/>
            <a:ext cx="462653" cy="153888"/>
          </a:xfrm>
          <a:prstGeom prst="rect">
            <a:avLst/>
          </a:prstGeom>
          <a:solidFill>
            <a:schemeClr val="bg1"/>
          </a:solidFill>
          <a:ln>
            <a:noFill/>
          </a:ln>
        </p:spPr>
        <p:txBody>
          <a:bodyPr wrap="square" rtlCol="0">
            <a:spAutoFit/>
          </a:bodyPr>
          <a:lstStyle/>
          <a:p>
            <a:r>
              <a:rPr lang="en-US" sz="400" dirty="0">
                <a:solidFill>
                  <a:schemeClr val="bg1">
                    <a:lumMod val="50000"/>
                  </a:schemeClr>
                </a:solidFill>
              </a:rPr>
              <a:t>7891011</a:t>
            </a:r>
          </a:p>
        </p:txBody>
      </p:sp>
      <p:sp>
        <p:nvSpPr>
          <p:cNvPr id="28" name="TextBox 27">
            <a:extLst>
              <a:ext uri="{FF2B5EF4-FFF2-40B4-BE49-F238E27FC236}">
                <a16:creationId xmlns:a16="http://schemas.microsoft.com/office/drawing/2014/main" id="{4C0B4F02-4E4A-4B80-8FD1-0243FAA622D0}"/>
              </a:ext>
            </a:extLst>
          </p:cNvPr>
          <p:cNvSpPr txBox="1"/>
          <p:nvPr/>
        </p:nvSpPr>
        <p:spPr>
          <a:xfrm>
            <a:off x="3967852" y="4021587"/>
            <a:ext cx="847725" cy="153888"/>
          </a:xfrm>
          <a:prstGeom prst="rect">
            <a:avLst/>
          </a:prstGeom>
          <a:solidFill>
            <a:schemeClr val="bg1"/>
          </a:solidFill>
          <a:ln>
            <a:noFill/>
          </a:ln>
        </p:spPr>
        <p:txBody>
          <a:bodyPr wrap="square" rtlCol="0">
            <a:spAutoFit/>
          </a:bodyPr>
          <a:lstStyle/>
          <a:p>
            <a:r>
              <a:rPr lang="en-US" sz="400" dirty="0">
                <a:solidFill>
                  <a:schemeClr val="bg1">
                    <a:lumMod val="50000"/>
                  </a:schemeClr>
                </a:solidFill>
              </a:rPr>
              <a:t>Teacher@email.com</a:t>
            </a:r>
          </a:p>
        </p:txBody>
      </p:sp>
      <p:sp>
        <p:nvSpPr>
          <p:cNvPr id="30" name="TextBox 29">
            <a:extLst>
              <a:ext uri="{FF2B5EF4-FFF2-40B4-BE49-F238E27FC236}">
                <a16:creationId xmlns:a16="http://schemas.microsoft.com/office/drawing/2014/main" id="{9DEBF2FE-326E-4012-8349-DD8BB66F6CA8}"/>
              </a:ext>
            </a:extLst>
          </p:cNvPr>
          <p:cNvSpPr txBox="1"/>
          <p:nvPr/>
        </p:nvSpPr>
        <p:spPr>
          <a:xfrm>
            <a:off x="5970794" y="3915320"/>
            <a:ext cx="658607" cy="153888"/>
          </a:xfrm>
          <a:prstGeom prst="rect">
            <a:avLst/>
          </a:prstGeom>
          <a:solidFill>
            <a:schemeClr val="bg1"/>
          </a:solidFill>
          <a:ln>
            <a:noFill/>
          </a:ln>
        </p:spPr>
        <p:txBody>
          <a:bodyPr wrap="square" rtlCol="0">
            <a:spAutoFit/>
          </a:bodyPr>
          <a:lstStyle/>
          <a:p>
            <a:r>
              <a:rPr lang="en-US" sz="400" dirty="0">
                <a:solidFill>
                  <a:schemeClr val="bg1">
                    <a:lumMod val="50000"/>
                  </a:schemeClr>
                </a:solidFill>
              </a:rPr>
              <a:t>Teacher Name</a:t>
            </a:r>
          </a:p>
        </p:txBody>
      </p:sp>
      <p:sp>
        <p:nvSpPr>
          <p:cNvPr id="6" name="Rectangle 5">
            <a:extLst>
              <a:ext uri="{FF2B5EF4-FFF2-40B4-BE49-F238E27FC236}">
                <a16:creationId xmlns:a16="http://schemas.microsoft.com/office/drawing/2014/main" id="{69C732D3-DEBE-4775-9848-8FFC487B37C1}"/>
              </a:ext>
            </a:extLst>
          </p:cNvPr>
          <p:cNvSpPr/>
          <p:nvPr/>
        </p:nvSpPr>
        <p:spPr>
          <a:xfrm>
            <a:off x="2297717" y="2876393"/>
            <a:ext cx="1542513" cy="247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E069766F-D972-4D97-B5CD-72CFE0AED02B}"/>
              </a:ext>
            </a:extLst>
          </p:cNvPr>
          <p:cNvPicPr>
            <a:picLocks noChangeAspect="1"/>
          </p:cNvPicPr>
          <p:nvPr/>
        </p:nvPicPr>
        <p:blipFill>
          <a:blip r:embed="rId4"/>
          <a:stretch>
            <a:fillRect/>
          </a:stretch>
        </p:blipFill>
        <p:spPr>
          <a:xfrm>
            <a:off x="3068973" y="2999935"/>
            <a:ext cx="4664184" cy="3818027"/>
          </a:xfrm>
          <a:prstGeom prst="rect">
            <a:avLst/>
          </a:prstGeom>
        </p:spPr>
      </p:pic>
      <p:sp>
        <p:nvSpPr>
          <p:cNvPr id="31" name="Rectangle 30">
            <a:extLst>
              <a:ext uri="{FF2B5EF4-FFF2-40B4-BE49-F238E27FC236}">
                <a16:creationId xmlns:a16="http://schemas.microsoft.com/office/drawing/2014/main" id="{1A920738-ACDD-4E97-8B3C-BA141A2ACF85}"/>
              </a:ext>
            </a:extLst>
          </p:cNvPr>
          <p:cNvSpPr/>
          <p:nvPr/>
        </p:nvSpPr>
        <p:spPr>
          <a:xfrm flipV="1">
            <a:off x="6365554" y="4121701"/>
            <a:ext cx="9971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FFB1A76-3B84-463E-8A6A-EDE7389300F4}"/>
              </a:ext>
            </a:extLst>
          </p:cNvPr>
          <p:cNvPicPr>
            <a:picLocks noChangeAspect="1"/>
          </p:cNvPicPr>
          <p:nvPr/>
        </p:nvPicPr>
        <p:blipFill>
          <a:blip r:embed="rId5"/>
          <a:stretch>
            <a:fillRect/>
          </a:stretch>
        </p:blipFill>
        <p:spPr>
          <a:xfrm>
            <a:off x="6025574" y="4452635"/>
            <a:ext cx="4514851" cy="1603203"/>
          </a:xfrm>
          <a:prstGeom prst="rect">
            <a:avLst/>
          </a:prstGeom>
          <a:ln>
            <a:solidFill>
              <a:schemeClr val="tx1"/>
            </a:solidFill>
          </a:ln>
        </p:spPr>
      </p:pic>
      <p:sp>
        <p:nvSpPr>
          <p:cNvPr id="32" name="Rectangle 31">
            <a:extLst>
              <a:ext uri="{FF2B5EF4-FFF2-40B4-BE49-F238E27FC236}">
                <a16:creationId xmlns:a16="http://schemas.microsoft.com/office/drawing/2014/main" id="{DC77532E-2F0F-4247-B619-C44DF4F1753C}"/>
              </a:ext>
            </a:extLst>
          </p:cNvPr>
          <p:cNvSpPr/>
          <p:nvPr/>
        </p:nvSpPr>
        <p:spPr>
          <a:xfrm flipV="1">
            <a:off x="4005152" y="4121700"/>
            <a:ext cx="748348" cy="14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BC57A71-69E4-4144-8CCF-94A2E3033E21}"/>
              </a:ext>
            </a:extLst>
          </p:cNvPr>
          <p:cNvCxnSpPr>
            <a:cxnSpLocks/>
          </p:cNvCxnSpPr>
          <p:nvPr/>
        </p:nvCxnSpPr>
        <p:spPr>
          <a:xfrm flipV="1">
            <a:off x="2345400" y="3198386"/>
            <a:ext cx="919186" cy="88429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8EF5DC6-2E8A-4194-8954-2EFF289AF8EB}"/>
              </a:ext>
            </a:extLst>
          </p:cNvPr>
          <p:cNvCxnSpPr>
            <a:cxnSpLocks/>
          </p:cNvCxnSpPr>
          <p:nvPr/>
        </p:nvCxnSpPr>
        <p:spPr>
          <a:xfrm>
            <a:off x="9372600" y="4069208"/>
            <a:ext cx="0" cy="89411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2DF13E0-F507-4707-AC27-14D519594C39}"/>
              </a:ext>
            </a:extLst>
          </p:cNvPr>
          <p:cNvCxnSpPr>
            <a:cxnSpLocks/>
          </p:cNvCxnSpPr>
          <p:nvPr/>
        </p:nvCxnSpPr>
        <p:spPr>
          <a:xfrm flipH="1">
            <a:off x="9372600" y="5867400"/>
            <a:ext cx="457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4113499-F9D3-4B84-8C36-A5C331E9C140}"/>
              </a:ext>
            </a:extLst>
          </p:cNvPr>
          <p:cNvSpPr/>
          <p:nvPr/>
        </p:nvSpPr>
        <p:spPr>
          <a:xfrm>
            <a:off x="9931581" y="5688409"/>
            <a:ext cx="507062" cy="276999"/>
          </a:xfrm>
          <a:prstGeom prst="rect">
            <a:avLst/>
          </a:prstGeom>
          <a:solidFill>
            <a:srgbClr val="FFFF00"/>
          </a:solidFill>
        </p:spPr>
        <p:txBody>
          <a:bodyPr wrap="square">
            <a:spAutoFit/>
          </a:bodyPr>
          <a:lstStyle/>
          <a:p>
            <a:r>
              <a:rPr lang="en-US" sz="1200" dirty="0">
                <a:latin typeface="Helvetica" panose="020B0604020202020204" pitchFamily="34" charset="0"/>
                <a:cs typeface="Helvetica" panose="020B0604020202020204" pitchFamily="34" charset="0"/>
              </a:rPr>
              <a:t>zero</a:t>
            </a:r>
          </a:p>
        </p:txBody>
      </p:sp>
      <p:sp>
        <p:nvSpPr>
          <p:cNvPr id="5" name="Rectangle 4">
            <a:extLst>
              <a:ext uri="{FF2B5EF4-FFF2-40B4-BE49-F238E27FC236}">
                <a16:creationId xmlns:a16="http://schemas.microsoft.com/office/drawing/2014/main" id="{EA33F415-F617-4B97-9C72-79FF16CAC568}"/>
              </a:ext>
            </a:extLst>
          </p:cNvPr>
          <p:cNvSpPr/>
          <p:nvPr/>
        </p:nvSpPr>
        <p:spPr>
          <a:xfrm>
            <a:off x="1931681" y="1219201"/>
            <a:ext cx="6058486" cy="830997"/>
          </a:xfrm>
          <a:prstGeom prst="rect">
            <a:avLst/>
          </a:prstGeom>
          <a:noFill/>
        </p:spPr>
        <p:txBody>
          <a:bodyPr wrap="square">
            <a:spAutoFit/>
          </a:bodyPr>
          <a:lstStyle/>
          <a:p>
            <a:pPr marL="285750" indent="-285750">
              <a:buFont typeface="Wingdings" panose="05000000000000000000" pitchFamily="2" charset="2"/>
              <a:buChar char="§"/>
            </a:pPr>
            <a:r>
              <a:rPr lang="en-US" sz="1600" dirty="0">
                <a:latin typeface="Helvetica" panose="020B0604020202020204" pitchFamily="34" charset="0"/>
                <a:cs typeface="Helvetica" panose="020B0604020202020204" pitchFamily="34" charset="0"/>
              </a:rPr>
              <a:t>Detail link- click this link to see “Course Enrollment Record</a:t>
            </a:r>
          </a:p>
          <a:p>
            <a:pPr marL="285750" indent="-285750">
              <a:buFont typeface="Wingdings" panose="05000000000000000000" pitchFamily="2" charset="2"/>
              <a:buChar char="§"/>
            </a:pPr>
            <a:r>
              <a:rPr lang="en-US" sz="1600" dirty="0">
                <a:latin typeface="Helvetica" panose="020B0604020202020204" pitchFamily="34" charset="0"/>
                <a:cs typeface="Helvetica" panose="020B0604020202020204" pitchFamily="34" charset="0"/>
              </a:rPr>
              <a:t>Review student details for accuracy</a:t>
            </a:r>
          </a:p>
          <a:p>
            <a:pPr marL="285750" indent="-285750">
              <a:buFont typeface="Wingdings" panose="05000000000000000000" pitchFamily="2" charset="2"/>
              <a:buChar char="§"/>
            </a:pPr>
            <a:endParaRPr lang="en-US" sz="1600" dirty="0">
              <a:latin typeface="Helvetica" panose="020B0604020202020204" pitchFamily="34" charset="0"/>
              <a:cs typeface="Helvetica" panose="020B0604020202020204" pitchFamily="34" charset="0"/>
            </a:endParaRPr>
          </a:p>
        </p:txBody>
      </p:sp>
      <p:sp>
        <p:nvSpPr>
          <p:cNvPr id="38" name="Rectangle 37">
            <a:extLst>
              <a:ext uri="{FF2B5EF4-FFF2-40B4-BE49-F238E27FC236}">
                <a16:creationId xmlns:a16="http://schemas.microsoft.com/office/drawing/2014/main" id="{E2B65AD0-2D1D-433F-A79F-201F84F160EC}"/>
              </a:ext>
            </a:extLst>
          </p:cNvPr>
          <p:cNvSpPr/>
          <p:nvPr/>
        </p:nvSpPr>
        <p:spPr>
          <a:xfrm flipV="1">
            <a:off x="6152304" y="5120947"/>
            <a:ext cx="248496" cy="9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8BDF9538-B40C-4443-9DBC-9FE6F29FD0F5}"/>
              </a:ext>
            </a:extLst>
          </p:cNvPr>
          <p:cNvSpPr/>
          <p:nvPr/>
        </p:nvSpPr>
        <p:spPr>
          <a:xfrm flipV="1">
            <a:off x="7107252" y="5105731"/>
            <a:ext cx="625905" cy="950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3126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B3E906-6865-4BD1-8F2C-878F16A9823F}"/>
              </a:ext>
            </a:extLst>
          </p:cNvPr>
          <p:cNvPicPr>
            <a:picLocks noChangeAspect="1"/>
          </p:cNvPicPr>
          <p:nvPr/>
        </p:nvPicPr>
        <p:blipFill>
          <a:blip r:embed="rId2"/>
          <a:stretch>
            <a:fillRect/>
          </a:stretch>
        </p:blipFill>
        <p:spPr>
          <a:xfrm>
            <a:off x="1943100" y="2381937"/>
            <a:ext cx="8305800" cy="3679172"/>
          </a:xfrm>
          <a:prstGeom prst="rect">
            <a:avLst/>
          </a:prstGeom>
        </p:spPr>
      </p:pic>
      <p:sp>
        <p:nvSpPr>
          <p:cNvPr id="3" name="Rectangle 2">
            <a:extLst>
              <a:ext uri="{FF2B5EF4-FFF2-40B4-BE49-F238E27FC236}">
                <a16:creationId xmlns:a16="http://schemas.microsoft.com/office/drawing/2014/main" id="{6B77F22C-FE34-4AB6-B7A7-A922568B31F5}"/>
              </a:ext>
            </a:extLst>
          </p:cNvPr>
          <p:cNvSpPr/>
          <p:nvPr/>
        </p:nvSpPr>
        <p:spPr>
          <a:xfrm>
            <a:off x="2263058" y="1222647"/>
            <a:ext cx="7665884" cy="1151084"/>
          </a:xfrm>
          <a:prstGeom prst="rect">
            <a:avLst/>
          </a:prstGeom>
          <a:solidFill>
            <a:schemeClr val="bg1"/>
          </a:solidFill>
        </p:spPr>
        <p:txBody>
          <a:bodyPr wrap="square">
            <a:spAutoFit/>
          </a:bodyPr>
          <a:lstStyle/>
          <a:p>
            <a:pPr>
              <a:lnSpc>
                <a:spcPct val="115000"/>
              </a:lnSpc>
            </a:pPr>
            <a:r>
              <a:rPr lang="en-US" sz="1600" dirty="0">
                <a:latin typeface="Helvetica" panose="020B0604020202020204" pitchFamily="34" charset="0"/>
                <a:ea typeface="Calibri" panose="020F0502020204030204" pitchFamily="34" charset="0"/>
                <a:cs typeface="Helvetica" panose="020B0604020202020204" pitchFamily="34" charset="0"/>
              </a:rPr>
              <a:t> Delete one or more or all students within a single course</a:t>
            </a:r>
          </a:p>
          <a:p>
            <a:pPr marL="742950" lvl="1" indent="-285750">
              <a:lnSpc>
                <a:spcPct val="115000"/>
              </a:lnSpc>
              <a:buFont typeface="Wingdings" panose="05000000000000000000" pitchFamily="2" charset="2"/>
              <a:buChar char="§"/>
            </a:pPr>
            <a:r>
              <a:rPr lang="en-US" sz="1600" dirty="0">
                <a:latin typeface="Helvetica" panose="020B0604020202020204" pitchFamily="34" charset="0"/>
                <a:ea typeface="Calibri" panose="020F0502020204030204" pitchFamily="34" charset="0"/>
                <a:cs typeface="Helvetica" panose="020B0604020202020204" pitchFamily="34" charset="0"/>
              </a:rPr>
              <a:t>Click on Details to open the course enrollment record</a:t>
            </a:r>
          </a:p>
          <a:p>
            <a:r>
              <a:rPr lang="en-US" sz="1600" b="1" dirty="0">
                <a:latin typeface="Helvetica" panose="020B0604020202020204" pitchFamily="34" charset="0"/>
                <a:cs typeface="Helvetica" panose="020B0604020202020204" pitchFamily="34" charset="0"/>
              </a:rPr>
              <a:t>	Associated current year credential(s) of the selected student/s will 	be deleted 	</a:t>
            </a:r>
          </a:p>
        </p:txBody>
      </p:sp>
      <p:pic>
        <p:nvPicPr>
          <p:cNvPr id="4" name="Picture 6" descr="Exclamation points in advertising - BizBuzz Creative">
            <a:extLst>
              <a:ext uri="{FF2B5EF4-FFF2-40B4-BE49-F238E27FC236}">
                <a16:creationId xmlns:a16="http://schemas.microsoft.com/office/drawing/2014/main" id="{F2F5084C-E243-43E6-8F11-0C81C1DD95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1" y="1874390"/>
            <a:ext cx="636691" cy="4116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7C74E36-FDC1-4C71-A117-A7716BDA66B1}"/>
              </a:ext>
            </a:extLst>
          </p:cNvPr>
          <p:cNvSpPr/>
          <p:nvPr/>
        </p:nvSpPr>
        <p:spPr>
          <a:xfrm>
            <a:off x="3733801" y="4876801"/>
            <a:ext cx="1542513" cy="9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82EB0DA6-3A05-42BC-AAAB-A111F7456314}"/>
              </a:ext>
            </a:extLst>
          </p:cNvPr>
          <p:cNvCxnSpPr>
            <a:cxnSpLocks/>
          </p:cNvCxnSpPr>
          <p:nvPr/>
        </p:nvCxnSpPr>
        <p:spPr>
          <a:xfrm flipH="1">
            <a:off x="7924800" y="4800600"/>
            <a:ext cx="457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CD0B458-7EC1-49AF-BA91-6FCB43FE543A}"/>
              </a:ext>
            </a:extLst>
          </p:cNvPr>
          <p:cNvSpPr/>
          <p:nvPr/>
        </p:nvSpPr>
        <p:spPr>
          <a:xfrm>
            <a:off x="8518403" y="4514363"/>
            <a:ext cx="1215804" cy="461665"/>
          </a:xfrm>
          <a:prstGeom prst="rect">
            <a:avLst/>
          </a:prstGeom>
          <a:solidFill>
            <a:srgbClr val="FFFF00"/>
          </a:solidFill>
        </p:spPr>
        <p:txBody>
          <a:bodyPr wrap="square">
            <a:spAutoFit/>
          </a:bodyPr>
          <a:lstStyle/>
          <a:p>
            <a:r>
              <a:rPr lang="en-US" sz="1200" dirty="0">
                <a:latin typeface="Helvetica" panose="020B0604020202020204" pitchFamily="34" charset="0"/>
                <a:cs typeface="Helvetica" panose="020B0604020202020204" pitchFamily="34" charset="0"/>
              </a:rPr>
              <a:t>Will delete ALL students </a:t>
            </a:r>
          </a:p>
        </p:txBody>
      </p:sp>
      <p:pic>
        <p:nvPicPr>
          <p:cNvPr id="15" name="Picture 14">
            <a:extLst>
              <a:ext uri="{FF2B5EF4-FFF2-40B4-BE49-F238E27FC236}">
                <a16:creationId xmlns:a16="http://schemas.microsoft.com/office/drawing/2014/main" id="{85C5D49A-4275-4B61-ACC5-974773AD152A}"/>
              </a:ext>
            </a:extLst>
          </p:cNvPr>
          <p:cNvPicPr>
            <a:picLocks noChangeAspect="1"/>
          </p:cNvPicPr>
          <p:nvPr/>
        </p:nvPicPr>
        <p:blipFill>
          <a:blip r:embed="rId4"/>
          <a:stretch>
            <a:fillRect/>
          </a:stretch>
        </p:blipFill>
        <p:spPr>
          <a:xfrm>
            <a:off x="3673598" y="5040348"/>
            <a:ext cx="4937003" cy="234112"/>
          </a:xfrm>
          <a:prstGeom prst="rect">
            <a:avLst/>
          </a:prstGeom>
        </p:spPr>
      </p:pic>
      <p:sp>
        <p:nvSpPr>
          <p:cNvPr id="16" name="Rectangle 15">
            <a:extLst>
              <a:ext uri="{FF2B5EF4-FFF2-40B4-BE49-F238E27FC236}">
                <a16:creationId xmlns:a16="http://schemas.microsoft.com/office/drawing/2014/main" id="{0ADBAFEA-B4A3-43A8-942D-3412BBEA0E26}"/>
              </a:ext>
            </a:extLst>
          </p:cNvPr>
          <p:cNvSpPr/>
          <p:nvPr/>
        </p:nvSpPr>
        <p:spPr>
          <a:xfrm>
            <a:off x="3733801" y="5133540"/>
            <a:ext cx="1542513" cy="9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D27989F-4108-4ACA-9184-8AC2490E19D5}"/>
              </a:ext>
            </a:extLst>
          </p:cNvPr>
          <p:cNvPicPr>
            <a:picLocks noChangeAspect="1"/>
          </p:cNvPicPr>
          <p:nvPr/>
        </p:nvPicPr>
        <p:blipFill>
          <a:blip r:embed="rId5"/>
          <a:stretch>
            <a:fillRect/>
          </a:stretch>
        </p:blipFill>
        <p:spPr>
          <a:xfrm>
            <a:off x="7518849" y="5029200"/>
            <a:ext cx="2821077" cy="1563858"/>
          </a:xfrm>
          <a:prstGeom prst="rect">
            <a:avLst/>
          </a:prstGeom>
        </p:spPr>
      </p:pic>
      <p:sp>
        <p:nvSpPr>
          <p:cNvPr id="2" name="Rectangle 1">
            <a:extLst>
              <a:ext uri="{FF2B5EF4-FFF2-40B4-BE49-F238E27FC236}">
                <a16:creationId xmlns:a16="http://schemas.microsoft.com/office/drawing/2014/main" id="{6D29D058-4FE4-4599-9C86-9BD05FA5D9CF}"/>
              </a:ext>
            </a:extLst>
          </p:cNvPr>
          <p:cNvSpPr/>
          <p:nvPr/>
        </p:nvSpPr>
        <p:spPr>
          <a:xfrm>
            <a:off x="2743200" y="3505200"/>
            <a:ext cx="762000" cy="381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4688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530352-4A79-4F60-B79D-840D5542FD8A}"/>
              </a:ext>
            </a:extLst>
          </p:cNvPr>
          <p:cNvPicPr>
            <a:picLocks noChangeAspect="1"/>
          </p:cNvPicPr>
          <p:nvPr/>
        </p:nvPicPr>
        <p:blipFill>
          <a:blip r:embed="rId2"/>
          <a:stretch>
            <a:fillRect/>
          </a:stretch>
        </p:blipFill>
        <p:spPr>
          <a:xfrm>
            <a:off x="1714500" y="2722882"/>
            <a:ext cx="8763000" cy="3028492"/>
          </a:xfrm>
          <a:prstGeom prst="rect">
            <a:avLst/>
          </a:prstGeom>
        </p:spPr>
      </p:pic>
      <p:sp>
        <p:nvSpPr>
          <p:cNvPr id="6" name="Rectangle 5"/>
          <p:cNvSpPr/>
          <p:nvPr/>
        </p:nvSpPr>
        <p:spPr>
          <a:xfrm>
            <a:off x="-685800" y="1370178"/>
            <a:ext cx="8128000" cy="307777"/>
          </a:xfrm>
          <a:prstGeom prst="rect">
            <a:avLst/>
          </a:prstGeom>
        </p:spPr>
        <p:txBody>
          <a:bodyPr wrap="square">
            <a:spAutoFit/>
          </a:bodyPr>
          <a:lstStyle/>
          <a:p>
            <a:pPr algn="ctr">
              <a:buClr>
                <a:srgbClr val="FF0000"/>
              </a:buClr>
              <a:buSzPct val="150000"/>
            </a:pPr>
            <a:r>
              <a:rPr lang="en-GB" sz="1400" dirty="0">
                <a:latin typeface="Helvetica" panose="020B0604020202020204" pitchFamily="34" charset="0"/>
                <a:cs typeface="Helvetica" panose="020B0604020202020204" pitchFamily="34" charset="0"/>
              </a:rPr>
              <a:t>EXEMPTION REQUEST</a:t>
            </a:r>
          </a:p>
        </p:txBody>
      </p:sp>
      <p:sp>
        <p:nvSpPr>
          <p:cNvPr id="11" name="Oval 10"/>
          <p:cNvSpPr/>
          <p:nvPr/>
        </p:nvSpPr>
        <p:spPr>
          <a:xfrm>
            <a:off x="7924800" y="3886201"/>
            <a:ext cx="662214" cy="3139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dirty="0"/>
          </a:p>
        </p:txBody>
      </p:sp>
      <p:sp>
        <p:nvSpPr>
          <p:cNvPr id="3" name="Rectangle 2">
            <a:extLst>
              <a:ext uri="{FF2B5EF4-FFF2-40B4-BE49-F238E27FC236}">
                <a16:creationId xmlns:a16="http://schemas.microsoft.com/office/drawing/2014/main" id="{CE9D5D72-0242-42E8-9D76-3025CABF2B84}"/>
              </a:ext>
            </a:extLst>
          </p:cNvPr>
          <p:cNvSpPr/>
          <p:nvPr/>
        </p:nvSpPr>
        <p:spPr>
          <a:xfrm>
            <a:off x="2286001" y="1677954"/>
            <a:ext cx="7438571" cy="738664"/>
          </a:xfrm>
          <a:prstGeom prst="rect">
            <a:avLst/>
          </a:prstGeom>
        </p:spPr>
        <p:txBody>
          <a:bodyPr wrap="square">
            <a:spAutoFit/>
          </a:bodyPr>
          <a:lstStyle/>
          <a:p>
            <a:pPr marL="707586" lvl="1" indent="-272148">
              <a:buClr>
                <a:schemeClr val="tx1"/>
              </a:buClr>
              <a:buSzPct val="100000"/>
              <a:buFont typeface="Arial" panose="020B0604020202020204" pitchFamily="34" charset="0"/>
              <a:buChar char="•"/>
            </a:pPr>
            <a:r>
              <a:rPr lang="en-GB" sz="1400" dirty="0">
                <a:latin typeface="Helvetica" panose="020B0604020202020204" pitchFamily="34" charset="0"/>
                <a:cs typeface="Helvetica" panose="020B0604020202020204" pitchFamily="34" charset="0"/>
              </a:rPr>
              <a:t>Submit an exemption request if a requirement will not be in place by the due date</a:t>
            </a:r>
          </a:p>
          <a:p>
            <a:pPr marL="707586" lvl="1" indent="-272148">
              <a:buClr>
                <a:schemeClr val="tx1"/>
              </a:buClr>
              <a:buSzPct val="100000"/>
              <a:buFont typeface="Arial" panose="020B0604020202020204" pitchFamily="34" charset="0"/>
              <a:buChar char="•"/>
            </a:pPr>
            <a:r>
              <a:rPr lang="en-GB" sz="1400" u="sng" dirty="0">
                <a:latin typeface="Helvetica" panose="020B0604020202020204" pitchFamily="34" charset="0"/>
                <a:cs typeface="Helvetica" panose="020B0604020202020204" pitchFamily="34" charset="0"/>
              </a:rPr>
              <a:t>Deadline</a:t>
            </a:r>
            <a:r>
              <a:rPr lang="en-GB" sz="1400" dirty="0">
                <a:latin typeface="Helvetica" panose="020B0604020202020204" pitchFamily="34" charset="0"/>
                <a:cs typeface="Helvetica" panose="020B0604020202020204" pitchFamily="34" charset="0"/>
              </a:rPr>
              <a:t> of submission of exemption request is JUNE 15, 2021</a:t>
            </a:r>
          </a:p>
          <a:p>
            <a:pPr marL="707586" lvl="1" indent="-272148">
              <a:buClr>
                <a:schemeClr val="tx1"/>
              </a:buClr>
              <a:buSzPct val="100000"/>
              <a:buFont typeface="Arial" panose="020B0604020202020204" pitchFamily="34" charset="0"/>
              <a:buChar char="•"/>
            </a:pPr>
            <a:r>
              <a:rPr lang="en-GB" sz="1400" dirty="0">
                <a:latin typeface="Helvetica" panose="020B0604020202020204" pitchFamily="34" charset="0"/>
                <a:cs typeface="Helvetica" panose="020B0604020202020204" pitchFamily="34" charset="0"/>
              </a:rPr>
              <a:t>Exemption Request is submitted via CTE Data Portal</a:t>
            </a:r>
          </a:p>
        </p:txBody>
      </p:sp>
    </p:spTree>
    <p:extLst>
      <p:ext uri="{BB962C8B-B14F-4D97-AF65-F5344CB8AC3E}">
        <p14:creationId xmlns:p14="http://schemas.microsoft.com/office/powerpoint/2010/main" val="4230360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lease Don't Forget! | Lara Love &amp; Good News Ministry">
            <a:extLst>
              <a:ext uri="{FF2B5EF4-FFF2-40B4-BE49-F238E27FC236}">
                <a16:creationId xmlns:a16="http://schemas.microsoft.com/office/drawing/2014/main" id="{3C2F8D86-4516-4147-B2A7-D884364B22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711992">
            <a:off x="1950219" y="1911600"/>
            <a:ext cx="2389653" cy="11384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7CF1882-1147-40B3-ABD8-A3C22AD3FCA4}"/>
              </a:ext>
            </a:extLst>
          </p:cNvPr>
          <p:cNvSpPr/>
          <p:nvPr/>
        </p:nvSpPr>
        <p:spPr>
          <a:xfrm>
            <a:off x="3352800" y="2650392"/>
            <a:ext cx="5753100" cy="3293209"/>
          </a:xfrm>
          <a:prstGeom prst="rect">
            <a:avLst/>
          </a:prstGeom>
        </p:spPr>
        <p:txBody>
          <a:bodyPr wrap="square">
            <a:spAutoFit/>
          </a:bodyPr>
          <a:lstStyle/>
          <a:p>
            <a:endParaRPr lang="en-US" sz="16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Program/s and course/s information can only be added through bulk file upload</a:t>
            </a:r>
          </a:p>
          <a:p>
            <a:pPr marL="342900" indent="-342900">
              <a:buFont typeface="Wingdings" panose="05000000000000000000" pitchFamily="2" charset="2"/>
              <a:buChar char="ü"/>
            </a:pPr>
            <a:endParaRPr lang="en-US" sz="16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You MUST click the “Finalize” button after reviewing your data </a:t>
            </a:r>
          </a:p>
          <a:p>
            <a:r>
              <a:rPr lang="en-US" sz="1600" dirty="0">
                <a:latin typeface="Helvetica" panose="020B0604020202020204" pitchFamily="34" charset="0"/>
                <a:cs typeface="Helvetica" panose="020B0604020202020204" pitchFamily="34" charset="0"/>
              </a:rPr>
              <a:t>		</a:t>
            </a:r>
          </a:p>
          <a:p>
            <a:pPr marL="342900" indent="-342900">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All errors must be fixed/corrected and reuploaded for the records to be counted</a:t>
            </a:r>
            <a:endParaRPr lang="en-US" sz="1600" dirty="0">
              <a:latin typeface="Helvetica" panose="020B0604020202020204" pitchFamily="34" charset="0"/>
              <a:ea typeface="Times New Roman" panose="02020603050405020304" pitchFamily="18" charset="0"/>
              <a:cs typeface="Helvetica" panose="020B0604020202020204" pitchFamily="34" charset="0"/>
            </a:endParaRPr>
          </a:p>
          <a:p>
            <a:pPr marL="342900" indent="-342900">
              <a:buFont typeface="Wingdings" panose="05000000000000000000" pitchFamily="2" charset="2"/>
              <a:buChar char="ü"/>
            </a:pPr>
            <a:endParaRPr lang="en-US" sz="16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If the course in not already in the coherent sequence you will get an error for the enrollment bulk upload</a:t>
            </a:r>
          </a:p>
          <a:p>
            <a:pPr lvl="1"/>
            <a:endParaRPr lang="en-US"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64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5ACF-58A5-430D-B548-56981423FCC4}"/>
              </a:ext>
            </a:extLst>
          </p:cNvPr>
          <p:cNvSpPr>
            <a:spLocks noGrp="1"/>
          </p:cNvSpPr>
          <p:nvPr>
            <p:ph type="ctrTitle"/>
          </p:nvPr>
        </p:nvSpPr>
        <p:spPr>
          <a:xfrm>
            <a:off x="2192784" y="2396825"/>
            <a:ext cx="7789416" cy="443198"/>
          </a:xfrm>
        </p:spPr>
        <p:txBody>
          <a:bodyPr/>
          <a:lstStyle/>
          <a:p>
            <a:pPr algn="ctr"/>
            <a:r>
              <a:rPr lang="en-US" sz="3200" b="1" dirty="0">
                <a:latin typeface="Arial" panose="020B0604020202020204" pitchFamily="34" charset="0"/>
                <a:cs typeface="Arial" panose="020B0604020202020204" pitchFamily="34" charset="0"/>
              </a:rPr>
              <a:t>Accountability &amp; CTE Data Portal</a:t>
            </a:r>
          </a:p>
        </p:txBody>
      </p:sp>
      <p:sp>
        <p:nvSpPr>
          <p:cNvPr id="3" name="Subtitle 2">
            <a:extLst>
              <a:ext uri="{FF2B5EF4-FFF2-40B4-BE49-F238E27FC236}">
                <a16:creationId xmlns:a16="http://schemas.microsoft.com/office/drawing/2014/main" id="{EFA6E090-9BA7-436A-86FB-0D1015797EB8}"/>
              </a:ext>
            </a:extLst>
          </p:cNvPr>
          <p:cNvSpPr>
            <a:spLocks noGrp="1"/>
          </p:cNvSpPr>
          <p:nvPr>
            <p:ph type="subTitle" idx="4"/>
          </p:nvPr>
        </p:nvSpPr>
        <p:spPr>
          <a:xfrm>
            <a:off x="1866900" y="3276619"/>
            <a:ext cx="8458200" cy="2967992"/>
          </a:xfrm>
        </p:spPr>
        <p:txBody>
          <a:bodyPr/>
          <a:lstStyle/>
          <a:p>
            <a:pPr marL="0" indent="0" algn="ctr">
              <a:buNone/>
            </a:pPr>
            <a:r>
              <a:rPr lang="en-US" b="1" dirty="0"/>
              <a:t>March 11, 2021</a:t>
            </a:r>
          </a:p>
          <a:p>
            <a:pPr marL="0" indent="0" algn="ctr">
              <a:buNone/>
            </a:pPr>
            <a:r>
              <a:rPr lang="en-US" b="1" dirty="0"/>
              <a:t>Donna Kerwin</a:t>
            </a:r>
          </a:p>
          <a:p>
            <a:pPr marL="0" indent="0" algn="ctr">
              <a:buNone/>
            </a:pPr>
            <a:r>
              <a:rPr lang="en-US" b="1" dirty="0"/>
              <a:t>CTE Business Analyst</a:t>
            </a:r>
          </a:p>
          <a:p>
            <a:pPr marL="0" indent="0" algn="ctr">
              <a:buNone/>
            </a:pPr>
            <a:r>
              <a:rPr lang="en-US" b="1" dirty="0">
                <a:hlinkClick r:id="rId2"/>
              </a:rPr>
              <a:t>Donna.Kerwin@azed.gov</a:t>
            </a:r>
            <a:endParaRPr lang="en-US" b="1" dirty="0"/>
          </a:p>
          <a:p>
            <a:pPr marL="0" indent="0" algn="ctr">
              <a:buNone/>
            </a:pPr>
            <a:r>
              <a:rPr lang="en-US" b="1" dirty="0"/>
              <a:t>(602) 542-7881</a:t>
            </a:r>
          </a:p>
          <a:p>
            <a:pPr marL="0" indent="0" algn="ctr">
              <a:buNone/>
            </a:pPr>
            <a:endParaRPr lang="en-US" dirty="0"/>
          </a:p>
        </p:txBody>
      </p:sp>
    </p:spTree>
    <p:extLst>
      <p:ext uri="{BB962C8B-B14F-4D97-AF65-F5344CB8AC3E}">
        <p14:creationId xmlns:p14="http://schemas.microsoft.com/office/powerpoint/2010/main" val="307184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996D40-9956-4B86-B7DE-48124F3495AD}"/>
              </a:ext>
            </a:extLst>
          </p:cNvPr>
          <p:cNvPicPr>
            <a:picLocks noChangeAspect="1"/>
          </p:cNvPicPr>
          <p:nvPr/>
        </p:nvPicPr>
        <p:blipFill>
          <a:blip r:embed="rId2"/>
          <a:stretch>
            <a:fillRect/>
          </a:stretch>
        </p:blipFill>
        <p:spPr>
          <a:xfrm>
            <a:off x="1806605" y="2868232"/>
            <a:ext cx="8247356" cy="3667205"/>
          </a:xfrm>
          <a:prstGeom prst="rect">
            <a:avLst/>
          </a:prstGeom>
        </p:spPr>
      </p:pic>
      <p:sp>
        <p:nvSpPr>
          <p:cNvPr id="3" name="TextBox 2">
            <a:extLst>
              <a:ext uri="{FF2B5EF4-FFF2-40B4-BE49-F238E27FC236}">
                <a16:creationId xmlns:a16="http://schemas.microsoft.com/office/drawing/2014/main" id="{20DB4596-5962-43CD-8D08-9DE4954D177A}"/>
              </a:ext>
            </a:extLst>
          </p:cNvPr>
          <p:cNvSpPr txBox="1"/>
          <p:nvPr/>
        </p:nvSpPr>
        <p:spPr>
          <a:xfrm>
            <a:off x="1806606" y="559908"/>
            <a:ext cx="8201488" cy="2308324"/>
          </a:xfrm>
          <a:prstGeom prst="rect">
            <a:avLst/>
          </a:prstGeom>
          <a:noFill/>
          <a:ln w="19050" cmpd="sng">
            <a:solidFill>
              <a:schemeClr val="accent1">
                <a:lumMod val="50000"/>
              </a:schemeClr>
            </a:solidFill>
          </a:ln>
          <a:scene3d>
            <a:camera prst="orthographicFront"/>
            <a:lightRig rig="threePt" dir="t"/>
          </a:scene3d>
          <a:sp3d>
            <a:bevelT/>
          </a:sp3d>
        </p:spPr>
        <p:txBody>
          <a:bodyPr wrap="square" rtlCol="0">
            <a:spAutoFit/>
          </a:bodyPr>
          <a:lstStyle/>
          <a:p>
            <a:pPr marL="285750" indent="-285750">
              <a:buFont typeface="Arial" panose="020B0604020202020204" pitchFamily="34" charset="0"/>
              <a:buChar char="•"/>
            </a:pPr>
            <a:r>
              <a:rPr lang="en-US" dirty="0"/>
              <a:t>CTE Data Portal validates student enrollment in AzEDS:</a:t>
            </a:r>
          </a:p>
          <a:p>
            <a:pPr marL="742950" lvl="1" indent="-285750">
              <a:buFont typeface="Arial" panose="020B0604020202020204" pitchFamily="34" charset="0"/>
              <a:buChar char="•"/>
            </a:pPr>
            <a:r>
              <a:rPr lang="en-US" dirty="0"/>
              <a:t>Student (SUID) must be enrolled (in AzEDS) in the current year in the CTDS (School of Residence CTDS) in the 2021 Enrollment bulk upload file </a:t>
            </a:r>
          </a:p>
          <a:p>
            <a:pPr marL="742950" lvl="1" indent="-285750">
              <a:buFont typeface="Arial" panose="020B0604020202020204" pitchFamily="34" charset="0"/>
              <a:buChar char="•"/>
            </a:pPr>
            <a:r>
              <a:rPr lang="en-US" dirty="0"/>
              <a:t>AzEDS validates using School of Residence </a:t>
            </a:r>
            <a:r>
              <a:rPr lang="en-US" b="1" dirty="0"/>
              <a:t>CTDS, SUID, DOB</a:t>
            </a:r>
          </a:p>
          <a:p>
            <a:pPr marL="1200150" lvl="2" indent="-285750">
              <a:buFont typeface="Arial" panose="020B0604020202020204" pitchFamily="34" charset="0"/>
              <a:buChar char="•"/>
            </a:pPr>
            <a:r>
              <a:rPr lang="en-US" dirty="0"/>
              <a:t>If validation successful, student records will be uploaded and AzEDS student demographics pulled into CTE Data Portal student records</a:t>
            </a:r>
          </a:p>
          <a:p>
            <a:pPr marL="1200150" lvl="2" indent="-285750">
              <a:buFont typeface="Arial" panose="020B0604020202020204" pitchFamily="34" charset="0"/>
              <a:buChar char="•"/>
            </a:pPr>
            <a:r>
              <a:rPr lang="en-US" dirty="0"/>
              <a:t>If validation unsuccessful, student record rejects – will appear on upload Error Report and Records Not Added report</a:t>
            </a:r>
          </a:p>
        </p:txBody>
      </p:sp>
      <p:sp>
        <p:nvSpPr>
          <p:cNvPr id="4" name="TextBox 3">
            <a:extLst>
              <a:ext uri="{FF2B5EF4-FFF2-40B4-BE49-F238E27FC236}">
                <a16:creationId xmlns:a16="http://schemas.microsoft.com/office/drawing/2014/main" id="{D48AB0C8-3332-44F6-8045-612C83CFBDCE}"/>
              </a:ext>
            </a:extLst>
          </p:cNvPr>
          <p:cNvSpPr txBox="1"/>
          <p:nvPr/>
        </p:nvSpPr>
        <p:spPr>
          <a:xfrm>
            <a:off x="2183907" y="159798"/>
            <a:ext cx="7776839" cy="400110"/>
          </a:xfrm>
          <a:prstGeom prst="rect">
            <a:avLst/>
          </a:prstGeom>
          <a:noFill/>
        </p:spPr>
        <p:txBody>
          <a:bodyPr wrap="square" rtlCol="0">
            <a:spAutoFit/>
          </a:bodyPr>
          <a:lstStyle/>
          <a:p>
            <a:pPr algn="ctr"/>
            <a:r>
              <a:rPr lang="en-US" sz="2000" b="1" dirty="0"/>
              <a:t>CTE Data Portal – Bulk Upload</a:t>
            </a:r>
          </a:p>
        </p:txBody>
      </p:sp>
      <p:sp>
        <p:nvSpPr>
          <p:cNvPr id="5" name="Arrow: Left 4">
            <a:extLst>
              <a:ext uri="{FF2B5EF4-FFF2-40B4-BE49-F238E27FC236}">
                <a16:creationId xmlns:a16="http://schemas.microsoft.com/office/drawing/2014/main" id="{E0B22882-E9A7-45C5-B3DE-078696613657}"/>
              </a:ext>
            </a:extLst>
          </p:cNvPr>
          <p:cNvSpPr/>
          <p:nvPr/>
        </p:nvSpPr>
        <p:spPr>
          <a:xfrm>
            <a:off x="7572652" y="3852909"/>
            <a:ext cx="1837678" cy="2308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Left 5">
            <a:extLst>
              <a:ext uri="{FF2B5EF4-FFF2-40B4-BE49-F238E27FC236}">
                <a16:creationId xmlns:a16="http://schemas.microsoft.com/office/drawing/2014/main" id="{994A0DA4-A4AC-4557-82CA-DD14A1F1B75C}"/>
              </a:ext>
            </a:extLst>
          </p:cNvPr>
          <p:cNvSpPr/>
          <p:nvPr/>
        </p:nvSpPr>
        <p:spPr>
          <a:xfrm>
            <a:off x="7787196" y="5878497"/>
            <a:ext cx="1837678" cy="2308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Left 6">
            <a:extLst>
              <a:ext uri="{FF2B5EF4-FFF2-40B4-BE49-F238E27FC236}">
                <a16:creationId xmlns:a16="http://schemas.microsoft.com/office/drawing/2014/main" id="{66F8FA0B-16A4-4A0C-B37D-1B5D2DBDF9B0}"/>
              </a:ext>
            </a:extLst>
          </p:cNvPr>
          <p:cNvSpPr/>
          <p:nvPr/>
        </p:nvSpPr>
        <p:spPr>
          <a:xfrm>
            <a:off x="7787196" y="6067273"/>
            <a:ext cx="1837678" cy="2308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702039-342D-4622-A911-36FF24C97789}"/>
              </a:ext>
            </a:extLst>
          </p:cNvPr>
          <p:cNvSpPr/>
          <p:nvPr/>
        </p:nvSpPr>
        <p:spPr>
          <a:xfrm>
            <a:off x="0" y="624258"/>
            <a:ext cx="1695633" cy="830997"/>
          </a:xfrm>
          <a:prstGeom prst="rect">
            <a:avLst/>
          </a:prstGeom>
          <a:noFill/>
        </p:spPr>
        <p:txBody>
          <a:bodyPr wrap="square" lIns="91440" tIns="45720" rIns="91440" bIns="45720">
            <a:spAutoFit/>
          </a:bodyPr>
          <a:lstStyle/>
          <a:p>
            <a:pPr algn="ctr"/>
            <a:r>
              <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2021 Enrollment</a:t>
            </a:r>
          </a:p>
        </p:txBody>
      </p:sp>
      <p:sp>
        <p:nvSpPr>
          <p:cNvPr id="19" name="Arrow: Curved Right 18">
            <a:extLst>
              <a:ext uri="{FF2B5EF4-FFF2-40B4-BE49-F238E27FC236}">
                <a16:creationId xmlns:a16="http://schemas.microsoft.com/office/drawing/2014/main" id="{D02F51BE-8AAD-4E36-9946-1A51290B650D}"/>
              </a:ext>
            </a:extLst>
          </p:cNvPr>
          <p:cNvSpPr/>
          <p:nvPr/>
        </p:nvSpPr>
        <p:spPr>
          <a:xfrm>
            <a:off x="381740" y="1802167"/>
            <a:ext cx="1378998" cy="23083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C4A30887-FCF9-476A-8BF2-912381DA314E}"/>
              </a:ext>
            </a:extLst>
          </p:cNvPr>
          <p:cNvSpPr/>
          <p:nvPr/>
        </p:nvSpPr>
        <p:spPr>
          <a:xfrm>
            <a:off x="6539023" y="4083728"/>
            <a:ext cx="584791" cy="19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658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C5C6E2-5957-462B-BD1F-8788909B2E9E}"/>
              </a:ext>
            </a:extLst>
          </p:cNvPr>
          <p:cNvPicPr>
            <a:picLocks noChangeAspect="1"/>
          </p:cNvPicPr>
          <p:nvPr/>
        </p:nvPicPr>
        <p:blipFill>
          <a:blip r:embed="rId2"/>
          <a:stretch>
            <a:fillRect/>
          </a:stretch>
        </p:blipFill>
        <p:spPr>
          <a:xfrm>
            <a:off x="2445701" y="616153"/>
            <a:ext cx="7300593" cy="1577477"/>
          </a:xfrm>
          <a:prstGeom prst="rect">
            <a:avLst/>
          </a:prstGeom>
        </p:spPr>
      </p:pic>
      <p:pic>
        <p:nvPicPr>
          <p:cNvPr id="3" name="Picture 2">
            <a:extLst>
              <a:ext uri="{FF2B5EF4-FFF2-40B4-BE49-F238E27FC236}">
                <a16:creationId xmlns:a16="http://schemas.microsoft.com/office/drawing/2014/main" id="{7234A69A-840E-4CED-9F6D-7607940FBB68}"/>
              </a:ext>
            </a:extLst>
          </p:cNvPr>
          <p:cNvPicPr>
            <a:picLocks noChangeAspect="1"/>
          </p:cNvPicPr>
          <p:nvPr/>
        </p:nvPicPr>
        <p:blipFill>
          <a:blip r:embed="rId3"/>
          <a:stretch>
            <a:fillRect/>
          </a:stretch>
        </p:blipFill>
        <p:spPr>
          <a:xfrm>
            <a:off x="2445701" y="2193630"/>
            <a:ext cx="7300593" cy="2796782"/>
          </a:xfrm>
          <a:prstGeom prst="rect">
            <a:avLst/>
          </a:prstGeom>
        </p:spPr>
      </p:pic>
      <p:pic>
        <p:nvPicPr>
          <p:cNvPr id="4" name="Picture 3">
            <a:extLst>
              <a:ext uri="{FF2B5EF4-FFF2-40B4-BE49-F238E27FC236}">
                <a16:creationId xmlns:a16="http://schemas.microsoft.com/office/drawing/2014/main" id="{B16CA41F-63F1-4532-87EC-93057D95DC3E}"/>
              </a:ext>
            </a:extLst>
          </p:cNvPr>
          <p:cNvPicPr>
            <a:picLocks noChangeAspect="1"/>
          </p:cNvPicPr>
          <p:nvPr/>
        </p:nvPicPr>
        <p:blipFill>
          <a:blip r:embed="rId4"/>
          <a:stretch>
            <a:fillRect/>
          </a:stretch>
        </p:blipFill>
        <p:spPr>
          <a:xfrm>
            <a:off x="2539015" y="4990412"/>
            <a:ext cx="7111012" cy="1749288"/>
          </a:xfrm>
          <a:prstGeom prst="rect">
            <a:avLst/>
          </a:prstGeom>
        </p:spPr>
      </p:pic>
      <p:sp>
        <p:nvSpPr>
          <p:cNvPr id="5" name="Rectangle 4">
            <a:extLst>
              <a:ext uri="{FF2B5EF4-FFF2-40B4-BE49-F238E27FC236}">
                <a16:creationId xmlns:a16="http://schemas.microsoft.com/office/drawing/2014/main" id="{18678402-ECEA-4F1C-B90F-80D87D411841}"/>
              </a:ext>
            </a:extLst>
          </p:cNvPr>
          <p:cNvSpPr/>
          <p:nvPr/>
        </p:nvSpPr>
        <p:spPr>
          <a:xfrm>
            <a:off x="2539015" y="5983550"/>
            <a:ext cx="2583401" cy="87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51D2D43-1D71-4F17-BB16-63BE23CBEBEE}"/>
              </a:ext>
            </a:extLst>
          </p:cNvPr>
          <p:cNvSpPr txBox="1"/>
          <p:nvPr/>
        </p:nvSpPr>
        <p:spPr>
          <a:xfrm>
            <a:off x="319596" y="683581"/>
            <a:ext cx="1864311" cy="5632311"/>
          </a:xfrm>
          <a:prstGeom prst="rect">
            <a:avLst/>
          </a:prstGeom>
          <a:noFill/>
          <a:ln w="19050">
            <a:solidFill>
              <a:schemeClr val="accent1">
                <a:lumMod val="75000"/>
              </a:schemeClr>
            </a:solidFill>
          </a:ln>
        </p:spPr>
        <p:txBody>
          <a:bodyPr wrap="square" rtlCol="0">
            <a:spAutoFit/>
          </a:bodyPr>
          <a:lstStyle/>
          <a:p>
            <a:r>
              <a:rPr lang="en-US" sz="2000" dirty="0"/>
              <a:t>AzEDS Student demographic details will appear in Enrollment details:</a:t>
            </a:r>
          </a:p>
          <a:p>
            <a:pPr marL="285750" indent="-285750">
              <a:buFont typeface="Arial" panose="020B0604020202020204" pitchFamily="34" charset="0"/>
              <a:buChar char="•"/>
            </a:pPr>
            <a:r>
              <a:rPr lang="en-US" sz="2000" dirty="0"/>
              <a:t>Grade level</a:t>
            </a:r>
          </a:p>
          <a:p>
            <a:pPr marL="285750" indent="-285750">
              <a:buFont typeface="Arial" panose="020B0604020202020204" pitchFamily="34" charset="0"/>
              <a:buChar char="•"/>
            </a:pPr>
            <a:r>
              <a:rPr lang="en-US" sz="2000" dirty="0"/>
              <a:t>Gender totals</a:t>
            </a:r>
          </a:p>
          <a:p>
            <a:pPr marL="285750" indent="-285750">
              <a:buFont typeface="Arial" panose="020B0604020202020204" pitchFamily="34" charset="0"/>
              <a:buChar char="•"/>
            </a:pPr>
            <a:r>
              <a:rPr lang="en-US" sz="2000" dirty="0"/>
              <a:t>Special Pops totals</a:t>
            </a:r>
          </a:p>
          <a:p>
            <a:r>
              <a:rPr lang="en-US" sz="2000" dirty="0"/>
              <a:t>Only for valid student Enrollment records successfully uploaded</a:t>
            </a:r>
          </a:p>
          <a:p>
            <a:endParaRPr lang="en-US" sz="2000" dirty="0"/>
          </a:p>
        </p:txBody>
      </p:sp>
      <p:sp>
        <p:nvSpPr>
          <p:cNvPr id="7" name="TextBox 6">
            <a:extLst>
              <a:ext uri="{FF2B5EF4-FFF2-40B4-BE49-F238E27FC236}">
                <a16:creationId xmlns:a16="http://schemas.microsoft.com/office/drawing/2014/main" id="{9FBEFC44-EEB6-48C0-BE74-8AB8D2150356}"/>
              </a:ext>
            </a:extLst>
          </p:cNvPr>
          <p:cNvSpPr txBox="1"/>
          <p:nvPr/>
        </p:nvSpPr>
        <p:spPr>
          <a:xfrm>
            <a:off x="2183907" y="159798"/>
            <a:ext cx="7776839" cy="400110"/>
          </a:xfrm>
          <a:prstGeom prst="rect">
            <a:avLst/>
          </a:prstGeom>
          <a:noFill/>
        </p:spPr>
        <p:txBody>
          <a:bodyPr wrap="square" rtlCol="0">
            <a:spAutoFit/>
          </a:bodyPr>
          <a:lstStyle/>
          <a:p>
            <a:pPr algn="ctr"/>
            <a:r>
              <a:rPr lang="en-US" sz="2000" b="1" dirty="0"/>
              <a:t>CTE Data Portal – Enrollment Details</a:t>
            </a:r>
          </a:p>
        </p:txBody>
      </p:sp>
      <p:sp>
        <p:nvSpPr>
          <p:cNvPr id="10" name="Arrow: Curved Left 9">
            <a:extLst>
              <a:ext uri="{FF2B5EF4-FFF2-40B4-BE49-F238E27FC236}">
                <a16:creationId xmlns:a16="http://schemas.microsoft.com/office/drawing/2014/main" id="{7420B5E2-6781-4A79-9688-C4BEE5D05718}"/>
              </a:ext>
            </a:extLst>
          </p:cNvPr>
          <p:cNvSpPr/>
          <p:nvPr/>
        </p:nvSpPr>
        <p:spPr>
          <a:xfrm>
            <a:off x="9871969" y="2725445"/>
            <a:ext cx="1420427" cy="198859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Arrow: Curved Left 10">
            <a:extLst>
              <a:ext uri="{FF2B5EF4-FFF2-40B4-BE49-F238E27FC236}">
                <a16:creationId xmlns:a16="http://schemas.microsoft.com/office/drawing/2014/main" id="{79950A0F-9AC1-4B52-AFA7-29056E5FA720}"/>
              </a:ext>
            </a:extLst>
          </p:cNvPr>
          <p:cNvSpPr/>
          <p:nvPr/>
        </p:nvSpPr>
        <p:spPr>
          <a:xfrm>
            <a:off x="9839608" y="5113538"/>
            <a:ext cx="1420427" cy="15846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419289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8C64B6-3AA1-4D78-A7FB-719E46B30DCD}"/>
              </a:ext>
            </a:extLst>
          </p:cNvPr>
          <p:cNvPicPr>
            <a:picLocks noChangeAspect="1"/>
          </p:cNvPicPr>
          <p:nvPr/>
        </p:nvPicPr>
        <p:blipFill>
          <a:blip r:embed="rId2"/>
          <a:stretch>
            <a:fillRect/>
          </a:stretch>
        </p:blipFill>
        <p:spPr>
          <a:xfrm>
            <a:off x="1268309" y="3919689"/>
            <a:ext cx="9655377" cy="1539373"/>
          </a:xfrm>
          <a:prstGeom prst="rect">
            <a:avLst/>
          </a:prstGeom>
        </p:spPr>
      </p:pic>
      <p:pic>
        <p:nvPicPr>
          <p:cNvPr id="3" name="Picture 2">
            <a:extLst>
              <a:ext uri="{FF2B5EF4-FFF2-40B4-BE49-F238E27FC236}">
                <a16:creationId xmlns:a16="http://schemas.microsoft.com/office/drawing/2014/main" id="{FB29ECB8-9BCE-4564-BA65-83F68E72D3B5}"/>
              </a:ext>
            </a:extLst>
          </p:cNvPr>
          <p:cNvPicPr>
            <a:picLocks noChangeAspect="1"/>
          </p:cNvPicPr>
          <p:nvPr/>
        </p:nvPicPr>
        <p:blipFill rotWithShape="1">
          <a:blip r:embed="rId3"/>
          <a:srcRect t="17451"/>
          <a:stretch/>
        </p:blipFill>
        <p:spPr>
          <a:xfrm>
            <a:off x="760398" y="1837425"/>
            <a:ext cx="10493649" cy="2082264"/>
          </a:xfrm>
          <a:prstGeom prst="rect">
            <a:avLst/>
          </a:prstGeom>
        </p:spPr>
      </p:pic>
      <p:sp>
        <p:nvSpPr>
          <p:cNvPr id="4" name="TextBox 3">
            <a:extLst>
              <a:ext uri="{FF2B5EF4-FFF2-40B4-BE49-F238E27FC236}">
                <a16:creationId xmlns:a16="http://schemas.microsoft.com/office/drawing/2014/main" id="{4CF607A6-8DE6-4E45-8DC7-8B4FDD633654}"/>
              </a:ext>
            </a:extLst>
          </p:cNvPr>
          <p:cNvSpPr txBox="1"/>
          <p:nvPr/>
        </p:nvSpPr>
        <p:spPr>
          <a:xfrm>
            <a:off x="2183907" y="159798"/>
            <a:ext cx="7776839" cy="400110"/>
          </a:xfrm>
          <a:prstGeom prst="rect">
            <a:avLst/>
          </a:prstGeom>
          <a:noFill/>
        </p:spPr>
        <p:txBody>
          <a:bodyPr wrap="square" rtlCol="0">
            <a:spAutoFit/>
          </a:bodyPr>
          <a:lstStyle/>
          <a:p>
            <a:pPr algn="ctr"/>
            <a:r>
              <a:rPr lang="en-US" sz="2000" b="1" dirty="0"/>
              <a:t>CTE Data Portal – Participant-Concentrator</a:t>
            </a:r>
          </a:p>
        </p:txBody>
      </p:sp>
      <p:sp>
        <p:nvSpPr>
          <p:cNvPr id="5" name="TextBox 4">
            <a:extLst>
              <a:ext uri="{FF2B5EF4-FFF2-40B4-BE49-F238E27FC236}">
                <a16:creationId xmlns:a16="http://schemas.microsoft.com/office/drawing/2014/main" id="{2AA9CAB7-63E0-43F5-BC94-1F173912B955}"/>
              </a:ext>
            </a:extLst>
          </p:cNvPr>
          <p:cNvSpPr txBox="1"/>
          <p:nvPr/>
        </p:nvSpPr>
        <p:spPr>
          <a:xfrm>
            <a:off x="2207579" y="1129539"/>
            <a:ext cx="7776839" cy="707886"/>
          </a:xfrm>
          <a:prstGeom prst="rect">
            <a:avLst/>
          </a:prstGeom>
          <a:noFill/>
          <a:ln w="22225">
            <a:solidFill>
              <a:schemeClr val="accent1">
                <a:lumMod val="75000"/>
              </a:schemeClr>
            </a:solidFill>
          </a:ln>
        </p:spPr>
        <p:txBody>
          <a:bodyPr wrap="square" rtlCol="0">
            <a:spAutoFit/>
          </a:bodyPr>
          <a:lstStyle/>
          <a:p>
            <a:pPr algn="ctr"/>
            <a:r>
              <a:rPr lang="en-US" sz="2000" b="1" i="1" dirty="0">
                <a:solidFill>
                  <a:schemeClr val="accent1">
                    <a:lumMod val="50000"/>
                  </a:schemeClr>
                </a:solidFill>
              </a:rPr>
              <a:t>CTE IT will generate 2021 Participant-Concentrator student records after 2021 Enrollment closes for the first time</a:t>
            </a:r>
          </a:p>
        </p:txBody>
      </p:sp>
      <p:sp>
        <p:nvSpPr>
          <p:cNvPr id="6" name="Arrow: Up 5">
            <a:extLst>
              <a:ext uri="{FF2B5EF4-FFF2-40B4-BE49-F238E27FC236}">
                <a16:creationId xmlns:a16="http://schemas.microsoft.com/office/drawing/2014/main" id="{A9FD020F-52C9-44D9-8CE3-07B2A124A960}"/>
              </a:ext>
            </a:extLst>
          </p:cNvPr>
          <p:cNvSpPr/>
          <p:nvPr/>
        </p:nvSpPr>
        <p:spPr>
          <a:xfrm>
            <a:off x="4350058" y="5539666"/>
            <a:ext cx="3826276" cy="10209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Arrow Rotate left">
            <a:extLst>
              <a:ext uri="{FF2B5EF4-FFF2-40B4-BE49-F238E27FC236}">
                <a16:creationId xmlns:a16="http://schemas.microsoft.com/office/drawing/2014/main" id="{CD6EDD2C-E4AA-43DB-A153-8276C42AFE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247" y="828082"/>
            <a:ext cx="1328530" cy="1328530"/>
          </a:xfrm>
          <a:prstGeom prst="rect">
            <a:avLst/>
          </a:prstGeom>
        </p:spPr>
      </p:pic>
      <p:pic>
        <p:nvPicPr>
          <p:cNvPr id="14" name="Graphic 13" descr="Arrow Rotate left">
            <a:extLst>
              <a:ext uri="{FF2B5EF4-FFF2-40B4-BE49-F238E27FC236}">
                <a16:creationId xmlns:a16="http://schemas.microsoft.com/office/drawing/2014/main" id="{23A3A7BF-2784-4283-AB41-E7E1DCCC46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8583" y="1967196"/>
            <a:ext cx="1123630" cy="1328530"/>
          </a:xfrm>
          <a:prstGeom prst="rect">
            <a:avLst/>
          </a:prstGeom>
        </p:spPr>
      </p:pic>
      <p:pic>
        <p:nvPicPr>
          <p:cNvPr id="15" name="Graphic 14" descr="Arrow Rotate left">
            <a:extLst>
              <a:ext uri="{FF2B5EF4-FFF2-40B4-BE49-F238E27FC236}">
                <a16:creationId xmlns:a16="http://schemas.microsoft.com/office/drawing/2014/main" id="{C4DE5EE5-FA4D-4DEE-9037-6643CD9BB9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693" y="3255424"/>
            <a:ext cx="1123629" cy="1328530"/>
          </a:xfrm>
          <a:prstGeom prst="rect">
            <a:avLst/>
          </a:prstGeom>
        </p:spPr>
      </p:pic>
      <p:pic>
        <p:nvPicPr>
          <p:cNvPr id="17" name="Graphic 16" descr="Arrow Slight curve">
            <a:extLst>
              <a:ext uri="{FF2B5EF4-FFF2-40B4-BE49-F238E27FC236}">
                <a16:creationId xmlns:a16="http://schemas.microsoft.com/office/drawing/2014/main" id="{03306D75-CE9B-48D6-A4FC-D17B1E6674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6918" y="4394538"/>
            <a:ext cx="914400" cy="914400"/>
          </a:xfrm>
          <a:prstGeom prst="rect">
            <a:avLst/>
          </a:prstGeom>
        </p:spPr>
      </p:pic>
    </p:spTree>
    <p:extLst>
      <p:ext uri="{BB962C8B-B14F-4D97-AF65-F5344CB8AC3E}">
        <p14:creationId xmlns:p14="http://schemas.microsoft.com/office/powerpoint/2010/main" val="18312434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5BCE0B-2AB2-492B-9B63-9F417951EEC9}"/>
              </a:ext>
            </a:extLst>
          </p:cNvPr>
          <p:cNvPicPr>
            <a:picLocks noChangeAspect="1"/>
          </p:cNvPicPr>
          <p:nvPr/>
        </p:nvPicPr>
        <p:blipFill>
          <a:blip r:embed="rId2"/>
          <a:stretch>
            <a:fillRect/>
          </a:stretch>
        </p:blipFill>
        <p:spPr>
          <a:xfrm>
            <a:off x="1676017" y="4346042"/>
            <a:ext cx="8839966" cy="2255715"/>
          </a:xfrm>
          <a:prstGeom prst="rect">
            <a:avLst/>
          </a:prstGeom>
        </p:spPr>
      </p:pic>
      <p:sp>
        <p:nvSpPr>
          <p:cNvPr id="3" name="TextBox 2">
            <a:extLst>
              <a:ext uri="{FF2B5EF4-FFF2-40B4-BE49-F238E27FC236}">
                <a16:creationId xmlns:a16="http://schemas.microsoft.com/office/drawing/2014/main" id="{BD6895F0-AFD9-4EC9-9E36-2BBC55C36E5E}"/>
              </a:ext>
            </a:extLst>
          </p:cNvPr>
          <p:cNvSpPr txBox="1"/>
          <p:nvPr/>
        </p:nvSpPr>
        <p:spPr>
          <a:xfrm>
            <a:off x="2183907" y="159798"/>
            <a:ext cx="7776839" cy="400110"/>
          </a:xfrm>
          <a:prstGeom prst="rect">
            <a:avLst/>
          </a:prstGeom>
          <a:noFill/>
        </p:spPr>
        <p:txBody>
          <a:bodyPr wrap="square" rtlCol="0">
            <a:spAutoFit/>
          </a:bodyPr>
          <a:lstStyle/>
          <a:p>
            <a:pPr algn="ctr"/>
            <a:r>
              <a:rPr lang="en-US" sz="2000" b="1" dirty="0"/>
              <a:t>CTE Data Portal – Participant-Concentrator</a:t>
            </a:r>
          </a:p>
        </p:txBody>
      </p:sp>
      <p:pic>
        <p:nvPicPr>
          <p:cNvPr id="4" name="Picture 3">
            <a:extLst>
              <a:ext uri="{FF2B5EF4-FFF2-40B4-BE49-F238E27FC236}">
                <a16:creationId xmlns:a16="http://schemas.microsoft.com/office/drawing/2014/main" id="{311019BA-B1CC-495C-852A-2A668E732D8A}"/>
              </a:ext>
            </a:extLst>
          </p:cNvPr>
          <p:cNvPicPr>
            <a:picLocks noChangeAspect="1"/>
          </p:cNvPicPr>
          <p:nvPr/>
        </p:nvPicPr>
        <p:blipFill>
          <a:blip r:embed="rId3"/>
          <a:stretch>
            <a:fillRect/>
          </a:stretch>
        </p:blipFill>
        <p:spPr>
          <a:xfrm>
            <a:off x="302484" y="1215066"/>
            <a:ext cx="9472481" cy="967824"/>
          </a:xfrm>
          <a:prstGeom prst="rect">
            <a:avLst/>
          </a:prstGeom>
        </p:spPr>
      </p:pic>
      <p:pic>
        <p:nvPicPr>
          <p:cNvPr id="5" name="Picture 4">
            <a:extLst>
              <a:ext uri="{FF2B5EF4-FFF2-40B4-BE49-F238E27FC236}">
                <a16:creationId xmlns:a16="http://schemas.microsoft.com/office/drawing/2014/main" id="{DF7BB7BE-8FD5-4F4E-861D-00540A8F8AC4}"/>
              </a:ext>
            </a:extLst>
          </p:cNvPr>
          <p:cNvPicPr>
            <a:picLocks noChangeAspect="1"/>
          </p:cNvPicPr>
          <p:nvPr/>
        </p:nvPicPr>
        <p:blipFill>
          <a:blip r:embed="rId4"/>
          <a:stretch>
            <a:fillRect/>
          </a:stretch>
        </p:blipFill>
        <p:spPr>
          <a:xfrm>
            <a:off x="1267499" y="2672671"/>
            <a:ext cx="9609653" cy="1118756"/>
          </a:xfrm>
          <a:prstGeom prst="rect">
            <a:avLst/>
          </a:prstGeom>
        </p:spPr>
      </p:pic>
      <p:sp>
        <p:nvSpPr>
          <p:cNvPr id="6" name="TextBox 5">
            <a:extLst>
              <a:ext uri="{FF2B5EF4-FFF2-40B4-BE49-F238E27FC236}">
                <a16:creationId xmlns:a16="http://schemas.microsoft.com/office/drawing/2014/main" id="{8157C7E4-C0C8-4862-A846-E000DEE8761B}"/>
              </a:ext>
            </a:extLst>
          </p:cNvPr>
          <p:cNvSpPr txBox="1"/>
          <p:nvPr/>
        </p:nvSpPr>
        <p:spPr>
          <a:xfrm>
            <a:off x="762000" y="742950"/>
            <a:ext cx="6334125" cy="369332"/>
          </a:xfrm>
          <a:prstGeom prst="rect">
            <a:avLst/>
          </a:prstGeom>
          <a:noFill/>
          <a:ln w="22225">
            <a:solidFill>
              <a:schemeClr val="accent1">
                <a:lumMod val="75000"/>
              </a:schemeClr>
            </a:solidFill>
          </a:ln>
        </p:spPr>
        <p:txBody>
          <a:bodyPr wrap="square" rtlCol="0">
            <a:spAutoFit/>
          </a:bodyPr>
          <a:lstStyle/>
          <a:p>
            <a:r>
              <a:rPr lang="en-US" dirty="0"/>
              <a:t>Current Year Enrollment Credits Earned in a CTE program/courses:</a:t>
            </a:r>
          </a:p>
        </p:txBody>
      </p:sp>
      <p:sp>
        <p:nvSpPr>
          <p:cNvPr id="7" name="TextBox 6">
            <a:extLst>
              <a:ext uri="{FF2B5EF4-FFF2-40B4-BE49-F238E27FC236}">
                <a16:creationId xmlns:a16="http://schemas.microsoft.com/office/drawing/2014/main" id="{C12C9566-E6FA-46A6-B915-B33178C3F5FA}"/>
              </a:ext>
            </a:extLst>
          </p:cNvPr>
          <p:cNvSpPr txBox="1"/>
          <p:nvPr/>
        </p:nvSpPr>
        <p:spPr>
          <a:xfrm>
            <a:off x="1558706" y="2317784"/>
            <a:ext cx="4451570" cy="369332"/>
          </a:xfrm>
          <a:prstGeom prst="rect">
            <a:avLst/>
          </a:prstGeom>
          <a:noFill/>
          <a:ln w="22225">
            <a:solidFill>
              <a:schemeClr val="accent1">
                <a:lumMod val="75000"/>
              </a:schemeClr>
            </a:solidFill>
          </a:ln>
        </p:spPr>
        <p:txBody>
          <a:bodyPr wrap="square" rtlCol="0">
            <a:spAutoFit/>
          </a:bodyPr>
          <a:lstStyle/>
          <a:p>
            <a:r>
              <a:rPr lang="en-US" dirty="0"/>
              <a:t>    Prior Year Credits Earned in a CTE program:</a:t>
            </a:r>
          </a:p>
        </p:txBody>
      </p:sp>
      <p:sp>
        <p:nvSpPr>
          <p:cNvPr id="8" name="TextBox 7">
            <a:extLst>
              <a:ext uri="{FF2B5EF4-FFF2-40B4-BE49-F238E27FC236}">
                <a16:creationId xmlns:a16="http://schemas.microsoft.com/office/drawing/2014/main" id="{E473EDDC-BB1B-4B80-910B-7F54C10847FE}"/>
              </a:ext>
            </a:extLst>
          </p:cNvPr>
          <p:cNvSpPr txBox="1"/>
          <p:nvPr/>
        </p:nvSpPr>
        <p:spPr>
          <a:xfrm>
            <a:off x="2534325" y="3902828"/>
            <a:ext cx="5847676" cy="369332"/>
          </a:xfrm>
          <a:prstGeom prst="rect">
            <a:avLst/>
          </a:prstGeom>
          <a:noFill/>
          <a:ln w="22225">
            <a:solidFill>
              <a:schemeClr val="accent1">
                <a:lumMod val="75000"/>
              </a:schemeClr>
            </a:solidFill>
          </a:ln>
        </p:spPr>
        <p:txBody>
          <a:bodyPr wrap="square" rtlCol="0">
            <a:spAutoFit/>
          </a:bodyPr>
          <a:lstStyle/>
          <a:p>
            <a:r>
              <a:rPr lang="en-US" dirty="0"/>
              <a:t>Used to create 2021 Participant-Concentrator student record</a:t>
            </a:r>
          </a:p>
        </p:txBody>
      </p:sp>
      <p:sp>
        <p:nvSpPr>
          <p:cNvPr id="9" name="Plus Sign 8">
            <a:extLst>
              <a:ext uri="{FF2B5EF4-FFF2-40B4-BE49-F238E27FC236}">
                <a16:creationId xmlns:a16="http://schemas.microsoft.com/office/drawing/2014/main" id="{1D71F5A8-0E30-4A32-B0D6-B22CC43BDA64}"/>
              </a:ext>
            </a:extLst>
          </p:cNvPr>
          <p:cNvSpPr/>
          <p:nvPr/>
        </p:nvSpPr>
        <p:spPr>
          <a:xfrm>
            <a:off x="948431" y="2225152"/>
            <a:ext cx="505499" cy="4520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quals 9">
            <a:extLst>
              <a:ext uri="{FF2B5EF4-FFF2-40B4-BE49-F238E27FC236}">
                <a16:creationId xmlns:a16="http://schemas.microsoft.com/office/drawing/2014/main" id="{5F21F550-AB0F-434C-BA0B-CEDA82C51203}"/>
              </a:ext>
            </a:extLst>
          </p:cNvPr>
          <p:cNvSpPr/>
          <p:nvPr/>
        </p:nvSpPr>
        <p:spPr>
          <a:xfrm>
            <a:off x="1908699" y="3902828"/>
            <a:ext cx="550416" cy="3693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Arrow: Curved Left 10">
            <a:extLst>
              <a:ext uri="{FF2B5EF4-FFF2-40B4-BE49-F238E27FC236}">
                <a16:creationId xmlns:a16="http://schemas.microsoft.com/office/drawing/2014/main" id="{C61B6B2C-F30C-42E0-A93C-611701DBF4F1}"/>
              </a:ext>
            </a:extLst>
          </p:cNvPr>
          <p:cNvSpPr/>
          <p:nvPr/>
        </p:nvSpPr>
        <p:spPr>
          <a:xfrm>
            <a:off x="9823672" y="1518684"/>
            <a:ext cx="1251752" cy="138431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rrow: Curved Right 11">
            <a:extLst>
              <a:ext uri="{FF2B5EF4-FFF2-40B4-BE49-F238E27FC236}">
                <a16:creationId xmlns:a16="http://schemas.microsoft.com/office/drawing/2014/main" id="{5D6D6AD6-6A47-4C8A-B419-13D7797E7203}"/>
              </a:ext>
            </a:extLst>
          </p:cNvPr>
          <p:cNvSpPr/>
          <p:nvPr/>
        </p:nvSpPr>
        <p:spPr>
          <a:xfrm>
            <a:off x="181799" y="3547253"/>
            <a:ext cx="1048095" cy="22557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153385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309D9-D0E6-47CB-B5F6-7E6C248F7633}"/>
              </a:ext>
            </a:extLst>
          </p:cNvPr>
          <p:cNvPicPr>
            <a:picLocks noChangeAspect="1"/>
          </p:cNvPicPr>
          <p:nvPr/>
        </p:nvPicPr>
        <p:blipFill>
          <a:blip r:embed="rId2"/>
          <a:stretch>
            <a:fillRect/>
          </a:stretch>
        </p:blipFill>
        <p:spPr>
          <a:xfrm>
            <a:off x="1790317" y="684731"/>
            <a:ext cx="8941240" cy="2255715"/>
          </a:xfrm>
          <a:prstGeom prst="rect">
            <a:avLst/>
          </a:prstGeom>
        </p:spPr>
      </p:pic>
      <p:sp>
        <p:nvSpPr>
          <p:cNvPr id="4" name="TextBox 3">
            <a:extLst>
              <a:ext uri="{FF2B5EF4-FFF2-40B4-BE49-F238E27FC236}">
                <a16:creationId xmlns:a16="http://schemas.microsoft.com/office/drawing/2014/main" id="{55597002-033B-4073-99C5-EC72276E8C0A}"/>
              </a:ext>
            </a:extLst>
          </p:cNvPr>
          <p:cNvSpPr txBox="1"/>
          <p:nvPr/>
        </p:nvSpPr>
        <p:spPr>
          <a:xfrm>
            <a:off x="1891591" y="3065270"/>
            <a:ext cx="8839966" cy="3693319"/>
          </a:xfrm>
          <a:prstGeom prst="rect">
            <a:avLst/>
          </a:prstGeom>
          <a:noFill/>
          <a:ln w="19050">
            <a:solidFill>
              <a:schemeClr val="accent1">
                <a:lumMod val="75000"/>
              </a:schemeClr>
            </a:solidFill>
          </a:ln>
        </p:spPr>
        <p:txBody>
          <a:bodyPr wrap="square" rtlCol="0">
            <a:spAutoFit/>
          </a:bodyPr>
          <a:lstStyle/>
          <a:p>
            <a:r>
              <a:rPr lang="en-US" b="1" i="1" dirty="0"/>
              <a:t>CTE IT will create the 2021 Participant-Concentrator records for CTE Districts</a:t>
            </a:r>
          </a:p>
          <a:p>
            <a:r>
              <a:rPr lang="en-US" dirty="0"/>
              <a:t>AzEDS Student demographic details will appear in Participant-Concentrator student details:</a:t>
            </a:r>
          </a:p>
          <a:p>
            <a:pPr marL="285750" indent="-285750">
              <a:buFont typeface="Arial" panose="020B0604020202020204" pitchFamily="34" charset="0"/>
              <a:buChar char="•"/>
            </a:pPr>
            <a:r>
              <a:rPr lang="en-US" dirty="0"/>
              <a:t>Student SUID</a:t>
            </a:r>
          </a:p>
          <a:p>
            <a:pPr marL="285750" indent="-285750">
              <a:buFont typeface="Arial" panose="020B0604020202020204" pitchFamily="34" charset="0"/>
              <a:buChar char="•"/>
            </a:pPr>
            <a:r>
              <a:rPr lang="en-US" dirty="0"/>
              <a:t>Student Name</a:t>
            </a:r>
          </a:p>
          <a:p>
            <a:pPr marL="285750" indent="-285750">
              <a:buFont typeface="Arial" panose="020B0604020202020204" pitchFamily="34" charset="0"/>
              <a:buChar char="•"/>
            </a:pPr>
            <a:r>
              <a:rPr lang="en-US" dirty="0"/>
              <a:t>Student Birth Date</a:t>
            </a:r>
          </a:p>
          <a:p>
            <a:pPr marL="285750" indent="-285750">
              <a:buFont typeface="Arial" panose="020B0604020202020204" pitchFamily="34" charset="0"/>
              <a:buChar char="•"/>
            </a:pPr>
            <a:r>
              <a:rPr lang="en-US" dirty="0"/>
              <a:t>Student Gender</a:t>
            </a:r>
          </a:p>
          <a:p>
            <a:pPr marL="285750" indent="-285750">
              <a:buFont typeface="Arial" panose="020B0604020202020204" pitchFamily="34" charset="0"/>
              <a:buChar char="•"/>
            </a:pPr>
            <a:r>
              <a:rPr lang="en-US" dirty="0"/>
              <a:t>Student Grade Level</a:t>
            </a:r>
          </a:p>
          <a:p>
            <a:pPr marL="285750" indent="-285750">
              <a:buFont typeface="Arial" panose="020B0604020202020204" pitchFamily="34" charset="0"/>
              <a:buChar char="•"/>
            </a:pPr>
            <a:r>
              <a:rPr lang="en-US" dirty="0"/>
              <a:t>Student Cohort Year</a:t>
            </a:r>
          </a:p>
          <a:p>
            <a:pPr marL="285750" indent="-285750">
              <a:buFont typeface="Arial" panose="020B0604020202020204" pitchFamily="34" charset="0"/>
              <a:buChar char="•"/>
            </a:pPr>
            <a:r>
              <a:rPr lang="en-US" dirty="0"/>
              <a:t>Student Race and Ethnicity</a:t>
            </a:r>
          </a:p>
          <a:p>
            <a:pPr marL="285750" indent="-285750">
              <a:buFont typeface="Arial" panose="020B0604020202020204" pitchFamily="34" charset="0"/>
              <a:buChar char="•"/>
            </a:pPr>
            <a:r>
              <a:rPr lang="en-US" dirty="0"/>
              <a:t>Student Enrollment Status (current leave code/exit code)</a:t>
            </a:r>
          </a:p>
          <a:p>
            <a:pPr marL="285750" indent="-285750">
              <a:buFont typeface="Arial" panose="020B0604020202020204" pitchFamily="34" charset="0"/>
              <a:buChar char="•"/>
            </a:pPr>
            <a:r>
              <a:rPr lang="en-US" dirty="0"/>
              <a:t>Student Special Populations status including Single Parent status</a:t>
            </a:r>
          </a:p>
          <a:p>
            <a:pPr marL="285750" indent="-285750">
              <a:buFont typeface="Arial" panose="020B0604020202020204" pitchFamily="34" charset="0"/>
              <a:buChar char="•"/>
            </a:pPr>
            <a:r>
              <a:rPr lang="en-US" dirty="0"/>
              <a:t>Student School of Residence (current school of student)</a:t>
            </a:r>
          </a:p>
          <a:p>
            <a:endParaRPr lang="en-US" dirty="0"/>
          </a:p>
        </p:txBody>
      </p:sp>
      <p:sp>
        <p:nvSpPr>
          <p:cNvPr id="5" name="TextBox 4">
            <a:extLst>
              <a:ext uri="{FF2B5EF4-FFF2-40B4-BE49-F238E27FC236}">
                <a16:creationId xmlns:a16="http://schemas.microsoft.com/office/drawing/2014/main" id="{EE844D0C-631F-4717-B5D6-87F7751F4772}"/>
              </a:ext>
            </a:extLst>
          </p:cNvPr>
          <p:cNvSpPr txBox="1"/>
          <p:nvPr/>
        </p:nvSpPr>
        <p:spPr>
          <a:xfrm>
            <a:off x="2183907" y="159798"/>
            <a:ext cx="7776839" cy="400110"/>
          </a:xfrm>
          <a:prstGeom prst="rect">
            <a:avLst/>
          </a:prstGeom>
          <a:noFill/>
        </p:spPr>
        <p:txBody>
          <a:bodyPr wrap="square" rtlCol="0">
            <a:spAutoFit/>
          </a:bodyPr>
          <a:lstStyle/>
          <a:p>
            <a:pPr algn="ctr"/>
            <a:r>
              <a:rPr lang="en-US" sz="2000" b="1" dirty="0"/>
              <a:t>CTE Data Portal – Participant-Concentrator</a:t>
            </a:r>
          </a:p>
        </p:txBody>
      </p:sp>
      <p:sp>
        <p:nvSpPr>
          <p:cNvPr id="7" name="Arrow: Curved Right 6">
            <a:extLst>
              <a:ext uri="{FF2B5EF4-FFF2-40B4-BE49-F238E27FC236}">
                <a16:creationId xmlns:a16="http://schemas.microsoft.com/office/drawing/2014/main" id="{71A0A13B-2E39-435F-80E7-3858C4CA76CD}"/>
              </a:ext>
            </a:extLst>
          </p:cNvPr>
          <p:cNvSpPr/>
          <p:nvPr/>
        </p:nvSpPr>
        <p:spPr>
          <a:xfrm>
            <a:off x="524153" y="1812588"/>
            <a:ext cx="1154098" cy="26810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3551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a:xfrm>
            <a:off x="490502" y="263212"/>
            <a:ext cx="11782179" cy="984885"/>
          </a:xfrm>
        </p:spPr>
        <p:txBody>
          <a:bodyPr/>
          <a:lstStyle/>
          <a:p>
            <a:r>
              <a:rPr lang="en-US" dirty="0"/>
              <a:t>Two-Step process for Enrollment &amp; Participants/Concentrators</a:t>
            </a:r>
          </a:p>
        </p:txBody>
      </p:sp>
      <p:sp>
        <p:nvSpPr>
          <p:cNvPr id="3" name="Content Placeholder 2">
            <a:extLst>
              <a:ext uri="{FF2B5EF4-FFF2-40B4-BE49-F238E27FC236}">
                <a16:creationId xmlns:a16="http://schemas.microsoft.com/office/drawing/2014/main" id="{67487781-2C96-42F9-AEAC-9C272C170D73}"/>
              </a:ext>
            </a:extLst>
          </p:cNvPr>
          <p:cNvSpPr>
            <a:spLocks noGrp="1"/>
          </p:cNvSpPr>
          <p:nvPr>
            <p:ph sz="half" idx="2"/>
          </p:nvPr>
        </p:nvSpPr>
        <p:spPr>
          <a:xfrm>
            <a:off x="1981200" y="1577341"/>
            <a:ext cx="8458201" cy="1169551"/>
          </a:xfrm>
        </p:spPr>
        <p:txBody>
          <a:bodyPr/>
          <a:lstStyle/>
          <a:p>
            <a:endParaRPr lang="en-US" sz="2000" dirty="0"/>
          </a:p>
          <a:p>
            <a:endParaRPr lang="en-US" dirty="0"/>
          </a:p>
          <a:p>
            <a:endParaRPr lang="en-US" dirty="0"/>
          </a:p>
        </p:txBody>
      </p:sp>
      <p:grpSp>
        <p:nvGrpSpPr>
          <p:cNvPr id="4" name="Group 3">
            <a:extLst>
              <a:ext uri="{FF2B5EF4-FFF2-40B4-BE49-F238E27FC236}">
                <a16:creationId xmlns:a16="http://schemas.microsoft.com/office/drawing/2014/main" id="{28E83360-E9EC-4CE9-81DD-7A36A87F77CF}"/>
              </a:ext>
            </a:extLst>
          </p:cNvPr>
          <p:cNvGrpSpPr/>
          <p:nvPr/>
        </p:nvGrpSpPr>
        <p:grpSpPr>
          <a:xfrm>
            <a:off x="1776218" y="1899352"/>
            <a:ext cx="1600200" cy="1145849"/>
            <a:chOff x="3525656" y="1472013"/>
            <a:chExt cx="1426889" cy="92747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grpSpPr>
        <p:sp>
          <p:nvSpPr>
            <p:cNvPr id="5" name="Rectangle: Rounded Corners 4">
              <a:extLst>
                <a:ext uri="{FF2B5EF4-FFF2-40B4-BE49-F238E27FC236}">
                  <a16:creationId xmlns:a16="http://schemas.microsoft.com/office/drawing/2014/main" id="{9596F208-D8BB-4930-87F5-3B56152B1CF5}"/>
                </a:ext>
              </a:extLst>
            </p:cNvPr>
            <p:cNvSpPr/>
            <p:nvPr/>
          </p:nvSpPr>
          <p:spPr>
            <a:xfrm>
              <a:off x="3525656" y="1472013"/>
              <a:ext cx="1426889" cy="92747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539A099C-4F50-48B4-BED4-0B90C98A3627}"/>
                </a:ext>
              </a:extLst>
            </p:cNvPr>
            <p:cNvSpPr txBox="1"/>
            <p:nvPr/>
          </p:nvSpPr>
          <p:spPr>
            <a:xfrm>
              <a:off x="3584766" y="1517289"/>
              <a:ext cx="1309479" cy="8263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kern="1200" dirty="0"/>
                <a:t>Enter Enrollment data </a:t>
              </a:r>
            </a:p>
          </p:txBody>
        </p:sp>
      </p:grpSp>
      <p:grpSp>
        <p:nvGrpSpPr>
          <p:cNvPr id="7" name="Group 6">
            <a:extLst>
              <a:ext uri="{FF2B5EF4-FFF2-40B4-BE49-F238E27FC236}">
                <a16:creationId xmlns:a16="http://schemas.microsoft.com/office/drawing/2014/main" id="{223076BA-5BB2-4399-B3EE-0C618069FB8F}"/>
              </a:ext>
            </a:extLst>
          </p:cNvPr>
          <p:cNvGrpSpPr/>
          <p:nvPr/>
        </p:nvGrpSpPr>
        <p:grpSpPr>
          <a:xfrm>
            <a:off x="4029198" y="1899352"/>
            <a:ext cx="1600200" cy="1145849"/>
            <a:chOff x="3525656" y="1472013"/>
            <a:chExt cx="1426889" cy="92747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grpSpPr>
        <p:sp>
          <p:nvSpPr>
            <p:cNvPr id="8" name="Rectangle: Rounded Corners 7">
              <a:extLst>
                <a:ext uri="{FF2B5EF4-FFF2-40B4-BE49-F238E27FC236}">
                  <a16:creationId xmlns:a16="http://schemas.microsoft.com/office/drawing/2014/main" id="{7D5C45AD-2C47-4839-8DCA-B3EB7095B87F}"/>
                </a:ext>
              </a:extLst>
            </p:cNvPr>
            <p:cNvSpPr/>
            <p:nvPr/>
          </p:nvSpPr>
          <p:spPr>
            <a:xfrm>
              <a:off x="3525656" y="1472013"/>
              <a:ext cx="1426889" cy="92747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424EBE66-ED69-47E4-9E95-BEBFBE13E9ED}"/>
                </a:ext>
              </a:extLst>
            </p:cNvPr>
            <p:cNvSpPr txBox="1"/>
            <p:nvPr/>
          </p:nvSpPr>
          <p:spPr>
            <a:xfrm>
              <a:off x="3584766" y="1517289"/>
              <a:ext cx="1309479" cy="8263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kern="1200" dirty="0"/>
                <a:t>Participant Concentrator Records are created</a:t>
              </a:r>
            </a:p>
          </p:txBody>
        </p:sp>
      </p:grpSp>
      <p:grpSp>
        <p:nvGrpSpPr>
          <p:cNvPr id="10" name="Group 9">
            <a:extLst>
              <a:ext uri="{FF2B5EF4-FFF2-40B4-BE49-F238E27FC236}">
                <a16:creationId xmlns:a16="http://schemas.microsoft.com/office/drawing/2014/main" id="{113FF162-1D07-4A78-8BA9-197E1DC2E46A}"/>
              </a:ext>
            </a:extLst>
          </p:cNvPr>
          <p:cNvGrpSpPr/>
          <p:nvPr/>
        </p:nvGrpSpPr>
        <p:grpSpPr>
          <a:xfrm>
            <a:off x="4066913" y="3538186"/>
            <a:ext cx="1600200" cy="1145849"/>
            <a:chOff x="3525656" y="1472013"/>
            <a:chExt cx="1426889" cy="927478"/>
          </a:xfrm>
          <a:gradFill flip="none" rotWithShape="1">
            <a:gsLst>
              <a:gs pos="0">
                <a:srgbClr val="217145">
                  <a:shade val="30000"/>
                  <a:satMod val="115000"/>
                </a:srgbClr>
              </a:gs>
              <a:gs pos="50000">
                <a:srgbClr val="217145">
                  <a:shade val="67500"/>
                  <a:satMod val="115000"/>
                </a:srgbClr>
              </a:gs>
              <a:gs pos="100000">
                <a:srgbClr val="217145">
                  <a:shade val="100000"/>
                  <a:satMod val="115000"/>
                </a:srgbClr>
              </a:gs>
            </a:gsLst>
            <a:path path="circle">
              <a:fillToRect t="100000" r="100000"/>
            </a:path>
            <a:tileRect l="-100000" b="-100000"/>
          </a:gradFill>
        </p:grpSpPr>
        <p:sp>
          <p:nvSpPr>
            <p:cNvPr id="11" name="Rectangle: Rounded Corners 10">
              <a:extLst>
                <a:ext uri="{FF2B5EF4-FFF2-40B4-BE49-F238E27FC236}">
                  <a16:creationId xmlns:a16="http://schemas.microsoft.com/office/drawing/2014/main" id="{FE4393D0-C4A7-443A-9C8D-5DF5FAAF7041}"/>
                </a:ext>
              </a:extLst>
            </p:cNvPr>
            <p:cNvSpPr/>
            <p:nvPr/>
          </p:nvSpPr>
          <p:spPr>
            <a:xfrm>
              <a:off x="3525656" y="1472013"/>
              <a:ext cx="1426889" cy="92747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E4F12AEC-19C9-449A-8BFF-8333C4A3C877}"/>
                </a:ext>
              </a:extLst>
            </p:cNvPr>
            <p:cNvSpPr txBox="1"/>
            <p:nvPr/>
          </p:nvSpPr>
          <p:spPr>
            <a:xfrm>
              <a:off x="3584766" y="1517289"/>
              <a:ext cx="1309479" cy="8263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dirty="0"/>
                <a:t>Funding is calculated using current data</a:t>
              </a:r>
              <a:endParaRPr lang="en-US" sz="1600" kern="1200" dirty="0"/>
            </a:p>
          </p:txBody>
        </p:sp>
      </p:grpSp>
      <p:grpSp>
        <p:nvGrpSpPr>
          <p:cNvPr id="13" name="Group 12">
            <a:extLst>
              <a:ext uri="{FF2B5EF4-FFF2-40B4-BE49-F238E27FC236}">
                <a16:creationId xmlns:a16="http://schemas.microsoft.com/office/drawing/2014/main" id="{1E97EBFD-246C-40E5-8543-0E9B1E1BCD3A}"/>
              </a:ext>
            </a:extLst>
          </p:cNvPr>
          <p:cNvGrpSpPr/>
          <p:nvPr/>
        </p:nvGrpSpPr>
        <p:grpSpPr>
          <a:xfrm>
            <a:off x="6319893" y="3538186"/>
            <a:ext cx="1600200" cy="1145849"/>
            <a:chOff x="3525656" y="1472013"/>
            <a:chExt cx="1426889" cy="92747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grpSpPr>
        <p:sp>
          <p:nvSpPr>
            <p:cNvPr id="14" name="Rectangle: Rounded Corners 13">
              <a:extLst>
                <a:ext uri="{FF2B5EF4-FFF2-40B4-BE49-F238E27FC236}">
                  <a16:creationId xmlns:a16="http://schemas.microsoft.com/office/drawing/2014/main" id="{EBFB6B20-3772-45AB-A037-0A41476C1C76}"/>
                </a:ext>
              </a:extLst>
            </p:cNvPr>
            <p:cNvSpPr/>
            <p:nvPr/>
          </p:nvSpPr>
          <p:spPr>
            <a:xfrm>
              <a:off x="3525656" y="1472013"/>
              <a:ext cx="1426889" cy="92747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F2C186C0-8A4E-46FA-BE3A-C5F42A55D859}"/>
                </a:ext>
              </a:extLst>
            </p:cNvPr>
            <p:cNvSpPr txBox="1"/>
            <p:nvPr/>
          </p:nvSpPr>
          <p:spPr>
            <a:xfrm>
              <a:off x="3584766" y="1517289"/>
              <a:ext cx="1309479" cy="8263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kern="1200" dirty="0"/>
                <a:t>Adjust your Enrollment records</a:t>
              </a:r>
            </a:p>
          </p:txBody>
        </p:sp>
      </p:grpSp>
      <p:grpSp>
        <p:nvGrpSpPr>
          <p:cNvPr id="16" name="Group 15">
            <a:extLst>
              <a:ext uri="{FF2B5EF4-FFF2-40B4-BE49-F238E27FC236}">
                <a16:creationId xmlns:a16="http://schemas.microsoft.com/office/drawing/2014/main" id="{5C9396B6-1410-40C9-8E34-7B6C30938DC9}"/>
              </a:ext>
            </a:extLst>
          </p:cNvPr>
          <p:cNvGrpSpPr/>
          <p:nvPr/>
        </p:nvGrpSpPr>
        <p:grpSpPr>
          <a:xfrm>
            <a:off x="8572873" y="3538185"/>
            <a:ext cx="1600200" cy="1145849"/>
            <a:chOff x="3525656" y="1472013"/>
            <a:chExt cx="1426889" cy="92747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grpSpPr>
        <p:sp>
          <p:nvSpPr>
            <p:cNvPr id="17" name="Rectangle: Rounded Corners 16">
              <a:extLst>
                <a:ext uri="{FF2B5EF4-FFF2-40B4-BE49-F238E27FC236}">
                  <a16:creationId xmlns:a16="http://schemas.microsoft.com/office/drawing/2014/main" id="{64EDAEA9-D4A2-4D18-B873-C37EBB26C84E}"/>
                </a:ext>
              </a:extLst>
            </p:cNvPr>
            <p:cNvSpPr/>
            <p:nvPr/>
          </p:nvSpPr>
          <p:spPr>
            <a:xfrm>
              <a:off x="3525656" y="1472013"/>
              <a:ext cx="1426889" cy="92747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8E57A93E-E294-4EC2-90C9-B5BC51788C40}"/>
                </a:ext>
              </a:extLst>
            </p:cNvPr>
            <p:cNvSpPr txBox="1"/>
            <p:nvPr/>
          </p:nvSpPr>
          <p:spPr>
            <a:xfrm>
              <a:off x="3584766" y="1517289"/>
              <a:ext cx="1309479" cy="8263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kern="1200" dirty="0"/>
                <a:t>Participant Concentrator records are updated</a:t>
              </a:r>
            </a:p>
          </p:txBody>
        </p:sp>
      </p:grpSp>
      <p:grpSp>
        <p:nvGrpSpPr>
          <p:cNvPr id="19" name="Group 18">
            <a:extLst>
              <a:ext uri="{FF2B5EF4-FFF2-40B4-BE49-F238E27FC236}">
                <a16:creationId xmlns:a16="http://schemas.microsoft.com/office/drawing/2014/main" id="{41DE9B06-727D-47EE-83ED-424283F63215}"/>
              </a:ext>
            </a:extLst>
          </p:cNvPr>
          <p:cNvGrpSpPr/>
          <p:nvPr/>
        </p:nvGrpSpPr>
        <p:grpSpPr>
          <a:xfrm>
            <a:off x="8572873" y="5181601"/>
            <a:ext cx="1600200" cy="1145849"/>
            <a:chOff x="3525656" y="1472013"/>
            <a:chExt cx="1426889" cy="927478"/>
          </a:xfrm>
          <a:gradFill flip="none" rotWithShape="1">
            <a:gsLst>
              <a:gs pos="0">
                <a:srgbClr val="217145">
                  <a:shade val="30000"/>
                  <a:satMod val="115000"/>
                </a:srgbClr>
              </a:gs>
              <a:gs pos="50000">
                <a:srgbClr val="217145">
                  <a:shade val="67500"/>
                  <a:satMod val="115000"/>
                </a:srgbClr>
              </a:gs>
              <a:gs pos="100000">
                <a:srgbClr val="217145">
                  <a:shade val="100000"/>
                  <a:satMod val="115000"/>
                </a:srgbClr>
              </a:gs>
            </a:gsLst>
            <a:path path="circle">
              <a:fillToRect t="100000" r="100000"/>
            </a:path>
            <a:tileRect l="-100000" b="-100000"/>
          </a:gradFill>
        </p:grpSpPr>
        <p:sp>
          <p:nvSpPr>
            <p:cNvPr id="20" name="Rectangle: Rounded Corners 19">
              <a:extLst>
                <a:ext uri="{FF2B5EF4-FFF2-40B4-BE49-F238E27FC236}">
                  <a16:creationId xmlns:a16="http://schemas.microsoft.com/office/drawing/2014/main" id="{CEEFBAB3-94CF-4578-9B96-598D171A2A57}"/>
                </a:ext>
              </a:extLst>
            </p:cNvPr>
            <p:cNvSpPr/>
            <p:nvPr/>
          </p:nvSpPr>
          <p:spPr>
            <a:xfrm>
              <a:off x="3525656" y="1472013"/>
              <a:ext cx="1426889" cy="92747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5F26B5AE-5C60-41DA-AA75-D48DF64AA345}"/>
                </a:ext>
              </a:extLst>
            </p:cNvPr>
            <p:cNvSpPr txBox="1"/>
            <p:nvPr/>
          </p:nvSpPr>
          <p:spPr>
            <a:xfrm>
              <a:off x="3584766" y="1517289"/>
              <a:ext cx="1309479" cy="8263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kern="1200" dirty="0"/>
                <a:t>Final Funding is calculated using adjusted data</a:t>
              </a:r>
            </a:p>
          </p:txBody>
        </p:sp>
      </p:grpSp>
      <p:grpSp>
        <p:nvGrpSpPr>
          <p:cNvPr id="22" name="Group 21">
            <a:extLst>
              <a:ext uri="{FF2B5EF4-FFF2-40B4-BE49-F238E27FC236}">
                <a16:creationId xmlns:a16="http://schemas.microsoft.com/office/drawing/2014/main" id="{EB47081C-A244-4687-937F-65F087AA422A}"/>
              </a:ext>
            </a:extLst>
          </p:cNvPr>
          <p:cNvGrpSpPr/>
          <p:nvPr/>
        </p:nvGrpSpPr>
        <p:grpSpPr>
          <a:xfrm>
            <a:off x="8897282" y="1676468"/>
            <a:ext cx="1600200" cy="1145849"/>
            <a:chOff x="3525656" y="1472013"/>
            <a:chExt cx="1426889" cy="92747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grpSpPr>
        <p:sp>
          <p:nvSpPr>
            <p:cNvPr id="23" name="Rectangle: Rounded Corners 22">
              <a:extLst>
                <a:ext uri="{FF2B5EF4-FFF2-40B4-BE49-F238E27FC236}">
                  <a16:creationId xmlns:a16="http://schemas.microsoft.com/office/drawing/2014/main" id="{AC365674-93B8-48E1-9350-4D3BDDBF7D38}"/>
                </a:ext>
              </a:extLst>
            </p:cNvPr>
            <p:cNvSpPr/>
            <p:nvPr/>
          </p:nvSpPr>
          <p:spPr>
            <a:xfrm>
              <a:off x="3525656" y="1472013"/>
              <a:ext cx="1426889" cy="92747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AFFBE0B6-675D-4408-8A98-DE6097CA7715}"/>
                </a:ext>
              </a:extLst>
            </p:cNvPr>
            <p:cNvSpPr txBox="1"/>
            <p:nvPr/>
          </p:nvSpPr>
          <p:spPr>
            <a:xfrm>
              <a:off x="3584766" y="1517289"/>
              <a:ext cx="1309479" cy="8263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kern="1200" dirty="0"/>
                <a:t>Exiting Concentrators eligible for Placement</a:t>
              </a:r>
            </a:p>
          </p:txBody>
        </p:sp>
      </p:grpSp>
      <p:sp>
        <p:nvSpPr>
          <p:cNvPr id="25" name="Arrow: Right 24">
            <a:extLst>
              <a:ext uri="{FF2B5EF4-FFF2-40B4-BE49-F238E27FC236}">
                <a16:creationId xmlns:a16="http://schemas.microsoft.com/office/drawing/2014/main" id="{C30E2AE1-242D-469F-A051-0FA864C3299F}"/>
              </a:ext>
            </a:extLst>
          </p:cNvPr>
          <p:cNvSpPr/>
          <p:nvPr/>
        </p:nvSpPr>
        <p:spPr>
          <a:xfrm>
            <a:off x="3492582" y="2392088"/>
            <a:ext cx="420452" cy="298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Arrow: Right 25">
            <a:extLst>
              <a:ext uri="{FF2B5EF4-FFF2-40B4-BE49-F238E27FC236}">
                <a16:creationId xmlns:a16="http://schemas.microsoft.com/office/drawing/2014/main" id="{C0043681-525F-4DCE-BC9B-B7A529E0E8BF}"/>
              </a:ext>
            </a:extLst>
          </p:cNvPr>
          <p:cNvSpPr/>
          <p:nvPr/>
        </p:nvSpPr>
        <p:spPr>
          <a:xfrm>
            <a:off x="5781727" y="3955476"/>
            <a:ext cx="420452" cy="298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Arrow: Right 26">
            <a:extLst>
              <a:ext uri="{FF2B5EF4-FFF2-40B4-BE49-F238E27FC236}">
                <a16:creationId xmlns:a16="http://schemas.microsoft.com/office/drawing/2014/main" id="{4B3480E5-4834-4BF9-A33D-13E385F6CDAF}"/>
              </a:ext>
            </a:extLst>
          </p:cNvPr>
          <p:cNvSpPr/>
          <p:nvPr/>
        </p:nvSpPr>
        <p:spPr>
          <a:xfrm>
            <a:off x="8036257" y="3955476"/>
            <a:ext cx="420452" cy="298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Arrow: Right 27">
            <a:extLst>
              <a:ext uri="{FF2B5EF4-FFF2-40B4-BE49-F238E27FC236}">
                <a16:creationId xmlns:a16="http://schemas.microsoft.com/office/drawing/2014/main" id="{78BE4B5A-BF11-453E-9EBA-F2454394FE5D}"/>
              </a:ext>
            </a:extLst>
          </p:cNvPr>
          <p:cNvSpPr/>
          <p:nvPr/>
        </p:nvSpPr>
        <p:spPr>
          <a:xfrm rot="5400000">
            <a:off x="4619071" y="3150862"/>
            <a:ext cx="420452" cy="298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Arrow: Right 28">
            <a:extLst>
              <a:ext uri="{FF2B5EF4-FFF2-40B4-BE49-F238E27FC236}">
                <a16:creationId xmlns:a16="http://schemas.microsoft.com/office/drawing/2014/main" id="{29B77C05-D958-434B-85B1-64CA759DDE70}"/>
              </a:ext>
            </a:extLst>
          </p:cNvPr>
          <p:cNvSpPr/>
          <p:nvPr/>
        </p:nvSpPr>
        <p:spPr>
          <a:xfrm rot="5400000">
            <a:off x="9162747" y="4801066"/>
            <a:ext cx="420452" cy="298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0" name="Graphic 29" descr="Arrow Slight curve">
            <a:extLst>
              <a:ext uri="{FF2B5EF4-FFF2-40B4-BE49-F238E27FC236}">
                <a16:creationId xmlns:a16="http://schemas.microsoft.com/office/drawing/2014/main" id="{4505829F-7EED-455C-B682-A0E6F661B4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090942" flipH="1" flipV="1">
            <a:off x="9232394" y="2899241"/>
            <a:ext cx="724162" cy="545776"/>
          </a:xfrm>
          <a:prstGeom prst="rect">
            <a:avLst/>
          </a:prstGeom>
        </p:spPr>
      </p:pic>
      <p:pic>
        <p:nvPicPr>
          <p:cNvPr id="33" name="Graphic 32" descr="Dollar">
            <a:extLst>
              <a:ext uri="{FF2B5EF4-FFF2-40B4-BE49-F238E27FC236}">
                <a16:creationId xmlns:a16="http://schemas.microsoft.com/office/drawing/2014/main" id="{18989792-7DFF-478F-9625-A52C6F343C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41409" y="5549943"/>
            <a:ext cx="396157" cy="396157"/>
          </a:xfrm>
          <a:prstGeom prst="rect">
            <a:avLst/>
          </a:prstGeom>
        </p:spPr>
      </p:pic>
      <p:pic>
        <p:nvPicPr>
          <p:cNvPr id="35" name="Graphic 34" descr="Dollar">
            <a:extLst>
              <a:ext uri="{FF2B5EF4-FFF2-40B4-BE49-F238E27FC236}">
                <a16:creationId xmlns:a16="http://schemas.microsoft.com/office/drawing/2014/main" id="{480DD77D-5652-49BB-8FBB-60F15983A2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3359" y="6117932"/>
            <a:ext cx="396157" cy="396157"/>
          </a:xfrm>
          <a:prstGeom prst="rect">
            <a:avLst/>
          </a:prstGeom>
        </p:spPr>
      </p:pic>
      <p:sp>
        <p:nvSpPr>
          <p:cNvPr id="36" name="TextBox 35">
            <a:extLst>
              <a:ext uri="{FF2B5EF4-FFF2-40B4-BE49-F238E27FC236}">
                <a16:creationId xmlns:a16="http://schemas.microsoft.com/office/drawing/2014/main" id="{FF425610-AA66-41F6-8A63-EB2ACD73191D}"/>
              </a:ext>
            </a:extLst>
          </p:cNvPr>
          <p:cNvSpPr txBox="1"/>
          <p:nvPr/>
        </p:nvSpPr>
        <p:spPr>
          <a:xfrm>
            <a:off x="2362201" y="6129370"/>
            <a:ext cx="4326267" cy="369332"/>
          </a:xfrm>
          <a:prstGeom prst="rect">
            <a:avLst/>
          </a:prstGeom>
          <a:noFill/>
        </p:spPr>
        <p:txBody>
          <a:bodyPr wrap="square" rtlCol="0">
            <a:spAutoFit/>
          </a:bodyPr>
          <a:lstStyle/>
          <a:p>
            <a:r>
              <a:rPr lang="en-US" sz="1800" dirty="0"/>
              <a:t>= Dollar amount used in Grant Allocation</a:t>
            </a:r>
          </a:p>
        </p:txBody>
      </p:sp>
    </p:spTree>
    <p:extLst>
      <p:ext uri="{BB962C8B-B14F-4D97-AF65-F5344CB8AC3E}">
        <p14:creationId xmlns:p14="http://schemas.microsoft.com/office/powerpoint/2010/main" val="35459485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4FA93-8A96-4B26-B394-315D61ACC5BE}"/>
              </a:ext>
            </a:extLst>
          </p:cNvPr>
          <p:cNvSpPr txBox="1"/>
          <p:nvPr/>
        </p:nvSpPr>
        <p:spPr>
          <a:xfrm>
            <a:off x="2183907" y="159798"/>
            <a:ext cx="7776839" cy="1015663"/>
          </a:xfrm>
          <a:prstGeom prst="rect">
            <a:avLst/>
          </a:prstGeom>
          <a:noFill/>
        </p:spPr>
        <p:txBody>
          <a:bodyPr wrap="square" rtlCol="0">
            <a:spAutoFit/>
          </a:bodyPr>
          <a:lstStyle/>
          <a:p>
            <a:pPr algn="ctr"/>
            <a:r>
              <a:rPr lang="en-US" sz="2000" b="1" dirty="0"/>
              <a:t>CTE Data Portal – Placement Survey</a:t>
            </a:r>
          </a:p>
          <a:p>
            <a:pPr algn="ctr"/>
            <a:r>
              <a:rPr lang="en-US" sz="2000" b="1" dirty="0"/>
              <a:t>Placement Survey records are </a:t>
            </a:r>
            <a:r>
              <a:rPr lang="en-US" sz="2000" b="1" u="sng" dirty="0"/>
              <a:t>Perkins V Concentrators</a:t>
            </a:r>
            <a:r>
              <a:rPr lang="en-US" sz="2000" b="1" dirty="0"/>
              <a:t> with specific leave codes/exit codes</a:t>
            </a:r>
          </a:p>
        </p:txBody>
      </p:sp>
      <p:pic>
        <p:nvPicPr>
          <p:cNvPr id="4" name="Picture 3">
            <a:extLst>
              <a:ext uri="{FF2B5EF4-FFF2-40B4-BE49-F238E27FC236}">
                <a16:creationId xmlns:a16="http://schemas.microsoft.com/office/drawing/2014/main" id="{8AE7981D-3D3B-4244-8CD0-B9DC142CDC7E}"/>
              </a:ext>
            </a:extLst>
          </p:cNvPr>
          <p:cNvPicPr>
            <a:picLocks noChangeAspect="1"/>
          </p:cNvPicPr>
          <p:nvPr/>
        </p:nvPicPr>
        <p:blipFill rotWithShape="1">
          <a:blip r:embed="rId2"/>
          <a:srcRect t="1786" b="6436"/>
          <a:stretch/>
        </p:blipFill>
        <p:spPr>
          <a:xfrm>
            <a:off x="1774305" y="2162356"/>
            <a:ext cx="9228620" cy="2846622"/>
          </a:xfrm>
          <a:prstGeom prst="rect">
            <a:avLst/>
          </a:prstGeom>
          <a:ln w="28575">
            <a:solidFill>
              <a:schemeClr val="accent1">
                <a:lumMod val="75000"/>
              </a:schemeClr>
            </a:solidFill>
          </a:ln>
        </p:spPr>
      </p:pic>
      <p:sp>
        <p:nvSpPr>
          <p:cNvPr id="5" name="TextBox 4">
            <a:extLst>
              <a:ext uri="{FF2B5EF4-FFF2-40B4-BE49-F238E27FC236}">
                <a16:creationId xmlns:a16="http://schemas.microsoft.com/office/drawing/2014/main" id="{EB1053A4-0204-49C2-828A-54FC93EF430C}"/>
              </a:ext>
            </a:extLst>
          </p:cNvPr>
          <p:cNvSpPr txBox="1"/>
          <p:nvPr/>
        </p:nvSpPr>
        <p:spPr>
          <a:xfrm>
            <a:off x="2285997" y="5136908"/>
            <a:ext cx="8205235" cy="1477328"/>
          </a:xfrm>
          <a:prstGeom prst="rect">
            <a:avLst/>
          </a:prstGeom>
          <a:noFill/>
        </p:spPr>
        <p:txBody>
          <a:bodyPr wrap="square" rtlCol="0">
            <a:spAutoFit/>
          </a:bodyPr>
          <a:lstStyle/>
          <a:p>
            <a:r>
              <a:rPr lang="en-US" dirty="0"/>
              <a:t>AzEDS Student demographic details will appear in Placement Survey student details:</a:t>
            </a:r>
          </a:p>
          <a:p>
            <a:pPr marL="285750" indent="-285750">
              <a:buFont typeface="Arial" panose="020B0604020202020204" pitchFamily="34" charset="0"/>
              <a:buChar char="•"/>
            </a:pPr>
            <a:r>
              <a:rPr lang="en-US" dirty="0"/>
              <a:t>Student SUID</a:t>
            </a:r>
          </a:p>
          <a:p>
            <a:pPr marL="285750" indent="-285750">
              <a:buFont typeface="Arial" panose="020B0604020202020204" pitchFamily="34" charset="0"/>
              <a:buChar char="•"/>
            </a:pPr>
            <a:r>
              <a:rPr lang="en-US" dirty="0"/>
              <a:t>Student Name</a:t>
            </a:r>
          </a:p>
          <a:p>
            <a:pPr marL="285750" indent="-285750">
              <a:buFont typeface="Arial" panose="020B0604020202020204" pitchFamily="34" charset="0"/>
              <a:buChar char="•"/>
            </a:pPr>
            <a:r>
              <a:rPr lang="en-US" dirty="0"/>
              <a:t>Student Gender</a:t>
            </a:r>
          </a:p>
          <a:p>
            <a:pPr marL="285750" indent="-285750">
              <a:buFont typeface="Arial" panose="020B0604020202020204" pitchFamily="34" charset="0"/>
              <a:buChar char="•"/>
            </a:pPr>
            <a:r>
              <a:rPr lang="en-US" dirty="0"/>
              <a:t>Student Enrollment Status (current leave code/exit code)</a:t>
            </a:r>
          </a:p>
        </p:txBody>
      </p:sp>
      <p:sp>
        <p:nvSpPr>
          <p:cNvPr id="6" name="TextBox 5">
            <a:extLst>
              <a:ext uri="{FF2B5EF4-FFF2-40B4-BE49-F238E27FC236}">
                <a16:creationId xmlns:a16="http://schemas.microsoft.com/office/drawing/2014/main" id="{913068D4-E410-4EFA-817E-D2A15B75F943}"/>
              </a:ext>
            </a:extLst>
          </p:cNvPr>
          <p:cNvSpPr txBox="1"/>
          <p:nvPr/>
        </p:nvSpPr>
        <p:spPr>
          <a:xfrm>
            <a:off x="495300" y="1352550"/>
            <a:ext cx="11372850" cy="738664"/>
          </a:xfrm>
          <a:prstGeom prst="rect">
            <a:avLst/>
          </a:prstGeom>
          <a:noFill/>
        </p:spPr>
        <p:txBody>
          <a:bodyPr wrap="square" rtlCol="0">
            <a:spAutoFit/>
          </a:bodyPr>
          <a:lstStyle/>
          <a:p>
            <a:r>
              <a:rPr lang="en-US" sz="1400" b="1" dirty="0"/>
              <a:t>Perkins V CTE Concentrator definition:</a:t>
            </a:r>
          </a:p>
          <a:p>
            <a:r>
              <a:rPr lang="en-US" sz="1400" b="1" dirty="0"/>
              <a:t>A student who has completed and passed at least 2 courses worth 1 credit each in a single career and technical education program. Internship, cooperative education, and diversified cooperative education courses are not included in defining a CTE Concentrator.</a:t>
            </a:r>
          </a:p>
        </p:txBody>
      </p:sp>
      <p:sp>
        <p:nvSpPr>
          <p:cNvPr id="7" name="TextBox 6">
            <a:extLst>
              <a:ext uri="{FF2B5EF4-FFF2-40B4-BE49-F238E27FC236}">
                <a16:creationId xmlns:a16="http://schemas.microsoft.com/office/drawing/2014/main" id="{A81BD520-A18A-467D-B6B7-D96876F803EC}"/>
              </a:ext>
            </a:extLst>
          </p:cNvPr>
          <p:cNvSpPr txBox="1"/>
          <p:nvPr/>
        </p:nvSpPr>
        <p:spPr>
          <a:xfrm>
            <a:off x="5636396" y="3108613"/>
            <a:ext cx="4324350" cy="1384995"/>
          </a:xfrm>
          <a:prstGeom prst="rect">
            <a:avLst/>
          </a:prstGeom>
          <a:noFill/>
          <a:ln w="25400">
            <a:solidFill>
              <a:srgbClr val="FF0000"/>
            </a:solidFill>
          </a:ln>
        </p:spPr>
        <p:txBody>
          <a:bodyPr wrap="square" rtlCol="0">
            <a:spAutoFit/>
          </a:bodyPr>
          <a:lstStyle/>
          <a:p>
            <a:pPr algn="ctr"/>
            <a:r>
              <a:rPr lang="en-US" sz="2800" dirty="0"/>
              <a:t>AzEDS </a:t>
            </a:r>
          </a:p>
          <a:p>
            <a:pPr algn="ctr"/>
            <a:r>
              <a:rPr lang="en-US" sz="2800" dirty="0"/>
              <a:t>Leave Codes/Exit Codes</a:t>
            </a:r>
          </a:p>
          <a:p>
            <a:pPr algn="ctr"/>
            <a:r>
              <a:rPr lang="en-US" sz="2800" dirty="0"/>
              <a:t>Used in Placement Surveys</a:t>
            </a:r>
          </a:p>
        </p:txBody>
      </p:sp>
      <p:sp>
        <p:nvSpPr>
          <p:cNvPr id="10" name="Arrow: Curved Right 9">
            <a:extLst>
              <a:ext uri="{FF2B5EF4-FFF2-40B4-BE49-F238E27FC236}">
                <a16:creationId xmlns:a16="http://schemas.microsoft.com/office/drawing/2014/main" id="{76C5FD79-BFC2-4BF8-BD1F-5C796390DFDA}"/>
              </a:ext>
            </a:extLst>
          </p:cNvPr>
          <p:cNvSpPr/>
          <p:nvPr/>
        </p:nvSpPr>
        <p:spPr>
          <a:xfrm>
            <a:off x="587115" y="4337761"/>
            <a:ext cx="1187190" cy="22764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2" name="Graphic 11" descr="Arrow Clockwise curve">
            <a:extLst>
              <a:ext uri="{FF2B5EF4-FFF2-40B4-BE49-F238E27FC236}">
                <a16:creationId xmlns:a16="http://schemas.microsoft.com/office/drawing/2014/main" id="{9035BED5-DCCB-48B2-B005-17C875FAC2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115" y="2063039"/>
            <a:ext cx="914400" cy="914400"/>
          </a:xfrm>
          <a:prstGeom prst="rect">
            <a:avLst/>
          </a:prstGeom>
        </p:spPr>
      </p:pic>
      <p:sp>
        <p:nvSpPr>
          <p:cNvPr id="15" name="Arrow: Left 14">
            <a:extLst>
              <a:ext uri="{FF2B5EF4-FFF2-40B4-BE49-F238E27FC236}">
                <a16:creationId xmlns:a16="http://schemas.microsoft.com/office/drawing/2014/main" id="{74642718-32EB-4C4A-9B79-AC9520F86200}"/>
              </a:ext>
            </a:extLst>
          </p:cNvPr>
          <p:cNvSpPr/>
          <p:nvPr/>
        </p:nvSpPr>
        <p:spPr>
          <a:xfrm>
            <a:off x="4610100" y="3028950"/>
            <a:ext cx="831912" cy="1143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37239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10869F-EA44-4DEE-90C4-E324B008C08A}"/>
              </a:ext>
            </a:extLst>
          </p:cNvPr>
          <p:cNvSpPr txBox="1"/>
          <p:nvPr/>
        </p:nvSpPr>
        <p:spPr>
          <a:xfrm>
            <a:off x="2183907" y="159798"/>
            <a:ext cx="7776839" cy="400110"/>
          </a:xfrm>
          <a:prstGeom prst="rect">
            <a:avLst/>
          </a:prstGeom>
          <a:noFill/>
        </p:spPr>
        <p:txBody>
          <a:bodyPr wrap="square" rtlCol="0">
            <a:spAutoFit/>
          </a:bodyPr>
          <a:lstStyle/>
          <a:p>
            <a:pPr algn="ctr"/>
            <a:r>
              <a:rPr lang="en-US" sz="2000" b="1" dirty="0"/>
              <a:t>CTE Data Portal – Credentials</a:t>
            </a:r>
          </a:p>
        </p:txBody>
      </p:sp>
      <p:sp>
        <p:nvSpPr>
          <p:cNvPr id="3" name="TextBox 2">
            <a:extLst>
              <a:ext uri="{FF2B5EF4-FFF2-40B4-BE49-F238E27FC236}">
                <a16:creationId xmlns:a16="http://schemas.microsoft.com/office/drawing/2014/main" id="{335F0A11-214D-4FC7-B55C-A01C0999F566}"/>
              </a:ext>
            </a:extLst>
          </p:cNvPr>
          <p:cNvSpPr txBox="1"/>
          <p:nvPr/>
        </p:nvSpPr>
        <p:spPr>
          <a:xfrm>
            <a:off x="1364380" y="3171955"/>
            <a:ext cx="9463240" cy="3416320"/>
          </a:xfrm>
          <a:prstGeom prst="rect">
            <a:avLst/>
          </a:prstGeom>
          <a:noFill/>
          <a:ln w="19050">
            <a:solidFill>
              <a:schemeClr val="accent1">
                <a:lumMod val="50000"/>
              </a:schemeClr>
            </a:solidFill>
          </a:ln>
        </p:spPr>
        <p:txBody>
          <a:bodyPr wrap="square" rtlCol="0">
            <a:spAutoFit/>
          </a:bodyPr>
          <a:lstStyle/>
          <a:p>
            <a:pPr marL="285750" indent="-285750">
              <a:buFont typeface="Arial" panose="020B0604020202020204" pitchFamily="34" charset="0"/>
              <a:buChar char="•"/>
            </a:pPr>
            <a:r>
              <a:rPr lang="en-US" b="1" dirty="0"/>
              <a:t>Click on the Credentials tab to view or add to your district’s student credentials. </a:t>
            </a:r>
          </a:p>
          <a:p>
            <a:pPr marL="742950" lvl="1" indent="-285750">
              <a:buFont typeface="Arial" panose="020B0604020202020204" pitchFamily="34" charset="0"/>
              <a:buChar char="•"/>
            </a:pPr>
            <a:r>
              <a:rPr lang="en-US" b="1" u="sng" dirty="0"/>
              <a:t>If no student credentials exist yet, credentials may only be added for existing Current Year Enrollment student records. </a:t>
            </a:r>
          </a:p>
          <a:p>
            <a:pPr marL="742950" lvl="1" indent="-285750">
              <a:buFont typeface="Arial" panose="020B0604020202020204" pitchFamily="34" charset="0"/>
              <a:buChar char="•"/>
            </a:pPr>
            <a:r>
              <a:rPr lang="en-US" b="1" dirty="0"/>
              <a:t>A student credential cannot be created by itself; it must be added (associated with) an existing Current Year Enrollment student record.</a:t>
            </a:r>
          </a:p>
          <a:p>
            <a:pPr marL="285750" indent="-285750">
              <a:buFont typeface="Arial" panose="020B0604020202020204" pitchFamily="34" charset="0"/>
              <a:buChar char="•"/>
            </a:pPr>
            <a:r>
              <a:rPr lang="en-US" b="1" dirty="0"/>
              <a:t>Credentials cannot be entered twice for the same student, even if a Credentials can apply to multiple CTE programs. </a:t>
            </a:r>
          </a:p>
          <a:p>
            <a:pPr marL="742950" lvl="1" indent="-285750">
              <a:buFont typeface="Arial" panose="020B0604020202020204" pitchFamily="34" charset="0"/>
              <a:buChar char="•"/>
            </a:pPr>
            <a:r>
              <a:rPr lang="en-US" b="1" dirty="0"/>
              <a:t>Credentials are associated with a course in a CTE program. </a:t>
            </a:r>
          </a:p>
          <a:p>
            <a:pPr marL="742950" lvl="1" indent="-285750">
              <a:buFont typeface="Arial" panose="020B0604020202020204" pitchFamily="34" charset="0"/>
              <a:buChar char="•"/>
            </a:pPr>
            <a:r>
              <a:rPr lang="en-US" b="1" dirty="0"/>
              <a:t>Both the Course Associated with Credential and Course Taught By must be entered.</a:t>
            </a:r>
          </a:p>
          <a:p>
            <a:pPr marL="742950" lvl="1" indent="-285750">
              <a:buFont typeface="Arial" panose="020B0604020202020204" pitchFamily="34" charset="0"/>
              <a:buChar char="•"/>
            </a:pPr>
            <a:r>
              <a:rPr lang="en-US" b="1" dirty="0"/>
              <a:t>Course Taught By is who (LEA) was teaching the course when the student took the Credential.</a:t>
            </a:r>
          </a:p>
          <a:p>
            <a:endParaRPr lang="en-US" dirty="0"/>
          </a:p>
        </p:txBody>
      </p:sp>
      <p:pic>
        <p:nvPicPr>
          <p:cNvPr id="4" name="Picture 3">
            <a:extLst>
              <a:ext uri="{FF2B5EF4-FFF2-40B4-BE49-F238E27FC236}">
                <a16:creationId xmlns:a16="http://schemas.microsoft.com/office/drawing/2014/main" id="{0619C687-4DB1-4A6B-92AD-C7D522829719}"/>
              </a:ext>
            </a:extLst>
          </p:cNvPr>
          <p:cNvPicPr/>
          <p:nvPr/>
        </p:nvPicPr>
        <p:blipFill rotWithShape="1">
          <a:blip r:embed="rId2"/>
          <a:srcRect t="11999" b="60168"/>
          <a:stretch/>
        </p:blipFill>
        <p:spPr bwMode="auto">
          <a:xfrm>
            <a:off x="1364380" y="1500524"/>
            <a:ext cx="9463240" cy="1671431"/>
          </a:xfrm>
          <a:prstGeom prst="rect">
            <a:avLst/>
          </a:prstGeom>
          <a:ln>
            <a:noFill/>
          </a:ln>
          <a:extLst>
            <a:ext uri="{53640926-AAD7-44D8-BBD7-CCE9431645EC}">
              <a14:shadowObscured xmlns:a14="http://schemas.microsoft.com/office/drawing/2010/main"/>
            </a:ext>
          </a:extLst>
        </p:spPr>
      </p:pic>
      <p:sp>
        <p:nvSpPr>
          <p:cNvPr id="6" name="Arrow: Right 5">
            <a:extLst>
              <a:ext uri="{FF2B5EF4-FFF2-40B4-BE49-F238E27FC236}">
                <a16:creationId xmlns:a16="http://schemas.microsoft.com/office/drawing/2014/main" id="{3265CE64-E9BE-4BD5-A317-8084353BC924}"/>
              </a:ext>
            </a:extLst>
          </p:cNvPr>
          <p:cNvSpPr/>
          <p:nvPr/>
        </p:nvSpPr>
        <p:spPr>
          <a:xfrm>
            <a:off x="391588" y="3835855"/>
            <a:ext cx="824976" cy="1811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3BDE748-B342-4B4B-B9CB-57460B12952F}"/>
              </a:ext>
            </a:extLst>
          </p:cNvPr>
          <p:cNvPicPr>
            <a:picLocks noChangeAspect="1"/>
          </p:cNvPicPr>
          <p:nvPr/>
        </p:nvPicPr>
        <p:blipFill rotWithShape="1">
          <a:blip r:embed="rId3"/>
          <a:srcRect b="38775"/>
          <a:stretch/>
        </p:blipFill>
        <p:spPr>
          <a:xfrm>
            <a:off x="1355139" y="907973"/>
            <a:ext cx="9472481" cy="592551"/>
          </a:xfrm>
          <a:prstGeom prst="rect">
            <a:avLst/>
          </a:prstGeom>
        </p:spPr>
      </p:pic>
      <p:sp>
        <p:nvSpPr>
          <p:cNvPr id="8" name="TextBox 7">
            <a:extLst>
              <a:ext uri="{FF2B5EF4-FFF2-40B4-BE49-F238E27FC236}">
                <a16:creationId xmlns:a16="http://schemas.microsoft.com/office/drawing/2014/main" id="{E129E5A5-C96C-4694-9495-58B669FEA2CD}"/>
              </a:ext>
            </a:extLst>
          </p:cNvPr>
          <p:cNvSpPr txBox="1"/>
          <p:nvPr/>
        </p:nvSpPr>
        <p:spPr>
          <a:xfrm>
            <a:off x="2131011" y="509046"/>
            <a:ext cx="7708962" cy="369332"/>
          </a:xfrm>
          <a:prstGeom prst="rect">
            <a:avLst/>
          </a:prstGeom>
          <a:noFill/>
          <a:ln w="22225">
            <a:solidFill>
              <a:schemeClr val="accent1">
                <a:lumMod val="75000"/>
              </a:schemeClr>
            </a:solidFill>
          </a:ln>
        </p:spPr>
        <p:txBody>
          <a:bodyPr wrap="square" rtlCol="0">
            <a:spAutoFit/>
          </a:bodyPr>
          <a:lstStyle/>
          <a:p>
            <a:pPr algn="ctr"/>
            <a:r>
              <a:rPr lang="en-US" dirty="0"/>
              <a:t>Credentials can only be created for a student with Current Year Enrollment</a:t>
            </a:r>
          </a:p>
        </p:txBody>
      </p:sp>
      <p:sp>
        <p:nvSpPr>
          <p:cNvPr id="10" name="Arrow: Curved Right 9">
            <a:extLst>
              <a:ext uri="{FF2B5EF4-FFF2-40B4-BE49-F238E27FC236}">
                <a16:creationId xmlns:a16="http://schemas.microsoft.com/office/drawing/2014/main" id="{0BED0740-9954-4257-8665-E163C9A7B499}"/>
              </a:ext>
            </a:extLst>
          </p:cNvPr>
          <p:cNvSpPr/>
          <p:nvPr/>
        </p:nvSpPr>
        <p:spPr>
          <a:xfrm>
            <a:off x="325006" y="1122032"/>
            <a:ext cx="958141" cy="16714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6095976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E81FF8-8F15-4F90-A353-C36F1F0C977C}"/>
              </a:ext>
            </a:extLst>
          </p:cNvPr>
          <p:cNvPicPr/>
          <p:nvPr/>
        </p:nvPicPr>
        <p:blipFill rotWithShape="1">
          <a:blip r:embed="rId2"/>
          <a:srcRect t="11872" b="59877"/>
          <a:stretch/>
        </p:blipFill>
        <p:spPr bwMode="auto">
          <a:xfrm>
            <a:off x="1128851" y="568321"/>
            <a:ext cx="9886949" cy="1282605"/>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786E6A90-C020-41C0-993B-18EEFBC6BE27}"/>
              </a:ext>
            </a:extLst>
          </p:cNvPr>
          <p:cNvSpPr txBox="1"/>
          <p:nvPr/>
        </p:nvSpPr>
        <p:spPr>
          <a:xfrm>
            <a:off x="2183907" y="159798"/>
            <a:ext cx="7776839" cy="400110"/>
          </a:xfrm>
          <a:prstGeom prst="rect">
            <a:avLst/>
          </a:prstGeom>
          <a:noFill/>
        </p:spPr>
        <p:txBody>
          <a:bodyPr wrap="square" rtlCol="0">
            <a:spAutoFit/>
          </a:bodyPr>
          <a:lstStyle/>
          <a:p>
            <a:pPr algn="ctr"/>
            <a:r>
              <a:rPr lang="en-US" sz="2000" b="1" dirty="0"/>
              <a:t>CTE Data Portal – Reports – Enrollment Reports</a:t>
            </a:r>
          </a:p>
        </p:txBody>
      </p:sp>
      <p:sp>
        <p:nvSpPr>
          <p:cNvPr id="4" name="TextBox 3">
            <a:extLst>
              <a:ext uri="{FF2B5EF4-FFF2-40B4-BE49-F238E27FC236}">
                <a16:creationId xmlns:a16="http://schemas.microsoft.com/office/drawing/2014/main" id="{2AFE468C-943C-495E-AF7E-C54D48A087C5}"/>
              </a:ext>
            </a:extLst>
          </p:cNvPr>
          <p:cNvSpPr txBox="1"/>
          <p:nvPr/>
        </p:nvSpPr>
        <p:spPr>
          <a:xfrm>
            <a:off x="795406" y="1850926"/>
            <a:ext cx="10601188" cy="1569660"/>
          </a:xfrm>
          <a:prstGeom prst="rect">
            <a:avLst/>
          </a:prstGeom>
          <a:noFill/>
          <a:ln w="19050">
            <a:solidFill>
              <a:schemeClr val="accent1">
                <a:lumMod val="50000"/>
              </a:schemeClr>
            </a:solidFill>
          </a:ln>
        </p:spPr>
        <p:txBody>
          <a:bodyPr wrap="square" rtlCol="0">
            <a:spAutoFit/>
          </a:bodyPr>
          <a:lstStyle/>
          <a:p>
            <a:r>
              <a:rPr lang="en-US" sz="1600" b="1" dirty="0"/>
              <a:t>2021 Enrollment reports available now in the CTE Data Portal/Reports after 2021 Enrollment data successfully uploaded:</a:t>
            </a:r>
          </a:p>
          <a:p>
            <a:pPr marL="285750" indent="-285750">
              <a:buFont typeface="Arial" panose="020B0604020202020204" pitchFamily="34" charset="0"/>
              <a:buChar char="•"/>
            </a:pPr>
            <a:r>
              <a:rPr lang="en-US" sz="1600" b="1" dirty="0"/>
              <a:t>Enrollment Summary report  - all valid Enrollment records by District/School/Program</a:t>
            </a:r>
          </a:p>
          <a:p>
            <a:pPr marL="285750" indent="-285750">
              <a:buFont typeface="Arial" panose="020B0604020202020204" pitchFamily="34" charset="0"/>
              <a:buChar char="•"/>
            </a:pPr>
            <a:r>
              <a:rPr lang="en-US" sz="1600" b="1" dirty="0"/>
              <a:t>Records Not Added report (errors report)</a:t>
            </a:r>
          </a:p>
          <a:p>
            <a:pPr marL="285750" indent="-285750">
              <a:buFont typeface="Arial" panose="020B0604020202020204" pitchFamily="34" charset="0"/>
              <a:buChar char="•"/>
            </a:pPr>
            <a:r>
              <a:rPr lang="en-US" sz="1600" b="1" dirty="0"/>
              <a:t>Improper Teacher Certification report (updated nightly)</a:t>
            </a:r>
          </a:p>
          <a:p>
            <a:pPr marL="285750" indent="-285750">
              <a:buFont typeface="Arial" panose="020B0604020202020204" pitchFamily="34" charset="0"/>
              <a:buChar char="•"/>
            </a:pPr>
            <a:r>
              <a:rPr lang="en-US" sz="1600" b="1" dirty="0"/>
              <a:t>Student Enrollment Summary report – disaggregated student enrollment details by District/School/Program/Course</a:t>
            </a:r>
          </a:p>
          <a:p>
            <a:pPr marL="742950" lvl="1" indent="-285750">
              <a:buFont typeface="Arial" panose="020B0604020202020204" pitchFamily="34" charset="0"/>
              <a:buChar char="•"/>
            </a:pPr>
            <a:r>
              <a:rPr lang="en-US" sz="1600" b="1" i="1" dirty="0"/>
              <a:t>All Funding reports for 2021 will be available after 2021 Preliminary State Priority Funding has been run</a:t>
            </a:r>
          </a:p>
        </p:txBody>
      </p:sp>
      <p:pic>
        <p:nvPicPr>
          <p:cNvPr id="5" name="Picture 4">
            <a:extLst>
              <a:ext uri="{FF2B5EF4-FFF2-40B4-BE49-F238E27FC236}">
                <a16:creationId xmlns:a16="http://schemas.microsoft.com/office/drawing/2014/main" id="{3B57F22A-68D4-4969-ADEA-23F3B6705E5E}"/>
              </a:ext>
            </a:extLst>
          </p:cNvPr>
          <p:cNvPicPr>
            <a:picLocks noChangeAspect="1"/>
          </p:cNvPicPr>
          <p:nvPr/>
        </p:nvPicPr>
        <p:blipFill>
          <a:blip r:embed="rId3"/>
          <a:stretch>
            <a:fillRect/>
          </a:stretch>
        </p:blipFill>
        <p:spPr>
          <a:xfrm>
            <a:off x="2769834" y="3437415"/>
            <a:ext cx="6021741" cy="2520204"/>
          </a:xfrm>
          <a:prstGeom prst="rect">
            <a:avLst/>
          </a:prstGeom>
          <a:ln w="19050">
            <a:solidFill>
              <a:schemeClr val="accent1">
                <a:lumMod val="75000"/>
              </a:schemeClr>
            </a:solidFill>
          </a:ln>
        </p:spPr>
      </p:pic>
      <p:pic>
        <p:nvPicPr>
          <p:cNvPr id="6" name="Picture 5">
            <a:extLst>
              <a:ext uri="{FF2B5EF4-FFF2-40B4-BE49-F238E27FC236}">
                <a16:creationId xmlns:a16="http://schemas.microsoft.com/office/drawing/2014/main" id="{F0C4E7F1-1847-4AF0-9D25-4BE650DC34B6}"/>
              </a:ext>
            </a:extLst>
          </p:cNvPr>
          <p:cNvPicPr>
            <a:picLocks noChangeAspect="1"/>
          </p:cNvPicPr>
          <p:nvPr/>
        </p:nvPicPr>
        <p:blipFill>
          <a:blip r:embed="rId4"/>
          <a:stretch>
            <a:fillRect/>
          </a:stretch>
        </p:blipFill>
        <p:spPr>
          <a:xfrm>
            <a:off x="2769834" y="5957619"/>
            <a:ext cx="6021741" cy="740583"/>
          </a:xfrm>
          <a:prstGeom prst="rect">
            <a:avLst/>
          </a:prstGeom>
          <a:ln w="19050">
            <a:solidFill>
              <a:schemeClr val="accent1">
                <a:lumMod val="75000"/>
              </a:schemeClr>
            </a:solidFill>
          </a:ln>
        </p:spPr>
      </p:pic>
      <p:sp>
        <p:nvSpPr>
          <p:cNvPr id="7" name="Arrow: Up 6">
            <a:extLst>
              <a:ext uri="{FF2B5EF4-FFF2-40B4-BE49-F238E27FC236}">
                <a16:creationId xmlns:a16="http://schemas.microsoft.com/office/drawing/2014/main" id="{D6121A28-3E17-4F81-A81A-B6BE50F83F3C}"/>
              </a:ext>
            </a:extLst>
          </p:cNvPr>
          <p:cNvSpPr/>
          <p:nvPr/>
        </p:nvSpPr>
        <p:spPr>
          <a:xfrm>
            <a:off x="1128851" y="3437415"/>
            <a:ext cx="1055056" cy="10869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Curved Left 8">
            <a:extLst>
              <a:ext uri="{FF2B5EF4-FFF2-40B4-BE49-F238E27FC236}">
                <a16:creationId xmlns:a16="http://schemas.microsoft.com/office/drawing/2014/main" id="{9D68D4C2-7616-4E7B-9591-287EC09D3CA4}"/>
              </a:ext>
            </a:extLst>
          </p:cNvPr>
          <p:cNvSpPr/>
          <p:nvPr/>
        </p:nvSpPr>
        <p:spPr>
          <a:xfrm>
            <a:off x="9174922" y="3572985"/>
            <a:ext cx="1840878" cy="260873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450368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0C69-7124-42EE-89E8-D1D92BF4A1DF}"/>
              </a:ext>
            </a:extLst>
          </p:cNvPr>
          <p:cNvSpPr>
            <a:spLocks noGrp="1"/>
          </p:cNvSpPr>
          <p:nvPr>
            <p:ph type="title"/>
          </p:nvPr>
        </p:nvSpPr>
        <p:spPr>
          <a:xfrm>
            <a:off x="2173631" y="2661350"/>
            <a:ext cx="7082739" cy="3709776"/>
          </a:xfrm>
        </p:spPr>
        <p:txBody>
          <a:bodyPr>
            <a:normAutofit/>
          </a:bodyPr>
          <a:lstStyle/>
          <a:p>
            <a:pPr algn="ctr"/>
            <a:r>
              <a:rPr lang="en-US" dirty="0">
                <a:ln>
                  <a:solidFill>
                    <a:srgbClr val="C00000"/>
                  </a:solidFill>
                </a:ln>
              </a:rPr>
              <a:t>Questions?</a:t>
            </a:r>
            <a:br>
              <a:rPr lang="en-US" dirty="0">
                <a:ln>
                  <a:solidFill>
                    <a:srgbClr val="C00000"/>
                  </a:solidFill>
                </a:ln>
              </a:rPr>
            </a:br>
            <a:r>
              <a:rPr lang="en-US" dirty="0">
                <a:ln>
                  <a:solidFill>
                    <a:srgbClr val="C00000"/>
                  </a:solidFill>
                </a:ln>
              </a:rPr>
              <a:t>Thank you!</a:t>
            </a:r>
            <a:br>
              <a:rPr lang="en-US" dirty="0">
                <a:ln>
                  <a:solidFill>
                    <a:srgbClr val="C00000"/>
                  </a:solidFill>
                </a:ln>
              </a:rPr>
            </a:br>
            <a:r>
              <a:rPr lang="en-US" b="1" dirty="0"/>
              <a:t>Donna Kerwin</a:t>
            </a:r>
            <a:br>
              <a:rPr lang="en-US" b="1" dirty="0"/>
            </a:br>
            <a:r>
              <a:rPr lang="en-US" b="1" dirty="0"/>
              <a:t>CTE Business Analyst</a:t>
            </a:r>
            <a:br>
              <a:rPr lang="en-US" b="1" dirty="0"/>
            </a:br>
            <a:r>
              <a:rPr lang="en-US" b="1" dirty="0">
                <a:hlinkClick r:id="rId2"/>
              </a:rPr>
              <a:t>Donna.Kerwin@azed.gov</a:t>
            </a:r>
            <a:br>
              <a:rPr lang="en-US" b="1" dirty="0"/>
            </a:br>
            <a:r>
              <a:rPr lang="en-US" b="1" dirty="0"/>
              <a:t>(602) 542-7881</a:t>
            </a:r>
            <a:br>
              <a:rPr lang="en-US" b="1" dirty="0"/>
            </a:br>
            <a:endParaRPr lang="en-US" dirty="0">
              <a:ln>
                <a:solidFill>
                  <a:srgbClr val="C00000"/>
                </a:solidFill>
              </a:ln>
            </a:endParaRPr>
          </a:p>
        </p:txBody>
      </p:sp>
      <p:pic>
        <p:nvPicPr>
          <p:cNvPr id="5" name="Picture 4" descr="http://www.azed.gov/cte/files/2017/07/CTE_Arizona_RGB.jpg">
            <a:extLst>
              <a:ext uri="{FF2B5EF4-FFF2-40B4-BE49-F238E27FC236}">
                <a16:creationId xmlns:a16="http://schemas.microsoft.com/office/drawing/2014/main" id="{E2C75AAD-9C4F-41B7-A301-C16995D0E3B3}"/>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2405" y="6299845"/>
            <a:ext cx="914401" cy="323192"/>
          </a:xfrm>
          <a:prstGeom prst="rect">
            <a:avLst/>
          </a:prstGeom>
          <a:noFill/>
          <a:ln>
            <a:noFill/>
          </a:ln>
        </p:spPr>
      </p:pic>
      <p:pic>
        <p:nvPicPr>
          <p:cNvPr id="6" name="Picture 5" descr="A close up of a sign&#10;&#10;Description automatically generated">
            <a:extLst>
              <a:ext uri="{FF2B5EF4-FFF2-40B4-BE49-F238E27FC236}">
                <a16:creationId xmlns:a16="http://schemas.microsoft.com/office/drawing/2014/main" id="{4BCB6256-57F7-455B-8AEF-FFD193241A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6285131"/>
            <a:ext cx="382378" cy="323192"/>
          </a:xfrm>
          <a:prstGeom prst="rect">
            <a:avLst/>
          </a:prstGeom>
        </p:spPr>
      </p:pic>
      <p:pic>
        <p:nvPicPr>
          <p:cNvPr id="9" name="Content Placeholder 8" descr="Logo, company name&#10;&#10;Description automatically generated">
            <a:extLst>
              <a:ext uri="{FF2B5EF4-FFF2-40B4-BE49-F238E27FC236}">
                <a16:creationId xmlns:a16="http://schemas.microsoft.com/office/drawing/2014/main" id="{66DF5D9C-055B-4F6D-A42E-889B977629FF}"/>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698682" y="349389"/>
            <a:ext cx="2032636" cy="2074764"/>
          </a:xfrm>
        </p:spPr>
      </p:pic>
    </p:spTree>
    <p:extLst>
      <p:ext uri="{BB962C8B-B14F-4D97-AF65-F5344CB8AC3E}">
        <p14:creationId xmlns:p14="http://schemas.microsoft.com/office/powerpoint/2010/main" val="3351278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Participant/Concentrators</a:t>
            </a:r>
          </a:p>
        </p:txBody>
      </p:sp>
      <p:sp>
        <p:nvSpPr>
          <p:cNvPr id="5" name="TextBox 4">
            <a:extLst>
              <a:ext uri="{FF2B5EF4-FFF2-40B4-BE49-F238E27FC236}">
                <a16:creationId xmlns:a16="http://schemas.microsoft.com/office/drawing/2014/main" id="{FF0649B9-91FE-4253-A901-57B6F8C5C9CD}"/>
              </a:ext>
            </a:extLst>
          </p:cNvPr>
          <p:cNvSpPr txBox="1"/>
          <p:nvPr/>
        </p:nvSpPr>
        <p:spPr>
          <a:xfrm>
            <a:off x="1905000" y="1295400"/>
            <a:ext cx="8382000" cy="5355312"/>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Franklin Gothic Medium" panose="020B0603020102020204" pitchFamily="34" charset="0"/>
              </a:rPr>
              <a:t>A </a:t>
            </a:r>
            <a:r>
              <a:rPr lang="en-US" sz="1800" b="1" dirty="0">
                <a:latin typeface="Franklin Gothic Medium" panose="020B0603020102020204" pitchFamily="34" charset="0"/>
              </a:rPr>
              <a:t>CTE Concentrator</a:t>
            </a:r>
            <a:r>
              <a:rPr lang="en-US" sz="1800" dirty="0">
                <a:latin typeface="Franklin Gothic Medium" panose="020B0603020102020204" pitchFamily="34" charset="0"/>
              </a:rPr>
              <a:t> is a student who has completed at least 2 courses worth at least 1 credit each in an approved CTE program. Internships, Cooperative Education, and Diversified Cooperative Education courses cannot be used to define a concentrator.</a:t>
            </a:r>
          </a:p>
          <a:p>
            <a:pPr marL="285750" indent="-285750">
              <a:buFont typeface="Arial" panose="020B0604020202020204" pitchFamily="34" charset="0"/>
              <a:buChar char="•"/>
            </a:pPr>
            <a:endParaRPr lang="en-US" sz="1800" dirty="0">
              <a:latin typeface="Franklin Gothic Medium" panose="020B0603020102020204" pitchFamily="34" charset="0"/>
            </a:endParaRPr>
          </a:p>
          <a:p>
            <a:pPr marL="285750" indent="-285750">
              <a:buFont typeface="Arial" panose="020B0604020202020204" pitchFamily="34" charset="0"/>
              <a:buChar char="•"/>
            </a:pPr>
            <a:r>
              <a:rPr lang="en-US" sz="1800" dirty="0">
                <a:latin typeface="Franklin Gothic Medium" panose="020B0603020102020204" pitchFamily="34" charset="0"/>
              </a:rPr>
              <a:t>A </a:t>
            </a:r>
            <a:r>
              <a:rPr lang="en-US" sz="1800" b="1" dirty="0">
                <a:latin typeface="Franklin Gothic Medium" panose="020B0603020102020204" pitchFamily="34" charset="0"/>
              </a:rPr>
              <a:t>CTE Participant</a:t>
            </a:r>
            <a:r>
              <a:rPr lang="en-US" sz="1800" dirty="0">
                <a:latin typeface="Franklin Gothic Medium" panose="020B0603020102020204" pitchFamily="34" charset="0"/>
              </a:rPr>
              <a:t> is a student who has completed at least 1 course worth at least 1 credit in an approved CTE program in the reporting year.</a:t>
            </a:r>
          </a:p>
          <a:p>
            <a:pPr marL="285750" indent="-285750">
              <a:buFont typeface="Arial" panose="020B0604020202020204" pitchFamily="34" charset="0"/>
              <a:buChar char="•"/>
            </a:pPr>
            <a:endParaRPr lang="en-US" sz="1800" dirty="0">
              <a:latin typeface="Franklin Gothic Medium" panose="020B0603020102020204" pitchFamily="34" charset="0"/>
            </a:endParaRPr>
          </a:p>
          <a:p>
            <a:pPr marL="285750" indent="-285750">
              <a:buFont typeface="Arial" panose="020B0604020202020204" pitchFamily="34" charset="0"/>
              <a:buChar char="•"/>
            </a:pPr>
            <a:r>
              <a:rPr lang="en-US" sz="1800" dirty="0">
                <a:latin typeface="Franklin Gothic Medium" panose="020B0603020102020204" pitchFamily="34" charset="0"/>
              </a:rPr>
              <a:t>Participant/Concentrator records are kept on file until a student graduates or otherwise leaves the school and are updated annually with any new credits the student earns.</a:t>
            </a:r>
          </a:p>
          <a:p>
            <a:pPr marL="285750" indent="-285750">
              <a:buFont typeface="Arial" panose="020B0604020202020204" pitchFamily="34" charset="0"/>
              <a:buChar char="•"/>
            </a:pPr>
            <a:endParaRPr lang="en-US" sz="1800" dirty="0">
              <a:latin typeface="Franklin Gothic Medium" panose="020B0603020102020204" pitchFamily="34" charset="0"/>
            </a:endParaRPr>
          </a:p>
          <a:p>
            <a:pPr marL="285750" indent="-285750">
              <a:buFont typeface="Arial" panose="020B0604020202020204" pitchFamily="34" charset="0"/>
              <a:buChar char="•"/>
            </a:pPr>
            <a:r>
              <a:rPr lang="en-US" sz="1800" dirty="0">
                <a:latin typeface="Franklin Gothic Medium" panose="020B0603020102020204" pitchFamily="34" charset="0"/>
              </a:rPr>
              <a:t>A Participant/Concentrator record is the record of the credits a student has earned in a single CTE program, meaning a student can have more than one PC record.</a:t>
            </a:r>
          </a:p>
          <a:p>
            <a:pPr marL="285750" indent="-285750">
              <a:buFont typeface="Arial" panose="020B0604020202020204" pitchFamily="34" charset="0"/>
              <a:buChar char="•"/>
            </a:pPr>
            <a:endParaRPr lang="en-US" sz="1800" dirty="0">
              <a:latin typeface="Franklin Gothic Medium" panose="020B0603020102020204" pitchFamily="34" charset="0"/>
            </a:endParaRPr>
          </a:p>
          <a:p>
            <a:pPr marL="285750" indent="-285750">
              <a:buFont typeface="Arial" panose="020B0604020202020204" pitchFamily="34" charset="0"/>
              <a:buChar char="•"/>
            </a:pPr>
            <a:r>
              <a:rPr lang="en-US" sz="1800" dirty="0">
                <a:latin typeface="Franklin Gothic Medium" panose="020B0603020102020204" pitchFamily="34" charset="0"/>
              </a:rPr>
              <a:t>Concentrators are used to determined which students are eligible for post-high school Placements and are used in calculating Performance Measures required by the Perkins Act.</a:t>
            </a:r>
          </a:p>
        </p:txBody>
      </p:sp>
    </p:spTree>
    <p:extLst>
      <p:ext uri="{BB962C8B-B14F-4D97-AF65-F5344CB8AC3E}">
        <p14:creationId xmlns:p14="http://schemas.microsoft.com/office/powerpoint/2010/main" val="26479754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Credentials</a:t>
            </a:r>
          </a:p>
        </p:txBody>
      </p:sp>
      <p:sp>
        <p:nvSpPr>
          <p:cNvPr id="5" name="TextBox 4">
            <a:extLst>
              <a:ext uri="{FF2B5EF4-FFF2-40B4-BE49-F238E27FC236}">
                <a16:creationId xmlns:a16="http://schemas.microsoft.com/office/drawing/2014/main" id="{FF0649B9-91FE-4253-A901-57B6F8C5C9CD}"/>
              </a:ext>
            </a:extLst>
          </p:cNvPr>
          <p:cNvSpPr txBox="1"/>
          <p:nvPr/>
        </p:nvSpPr>
        <p:spPr>
          <a:xfrm>
            <a:off x="1905000" y="1295401"/>
            <a:ext cx="8382000"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Franklin Gothic Medium" panose="020B0603020102020204" pitchFamily="34" charset="0"/>
              </a:rPr>
              <a:t>When students attain </a:t>
            </a:r>
            <a:r>
              <a:rPr lang="en-US" sz="1800" i="1" dirty="0">
                <a:latin typeface="Franklin Gothic Medium" panose="020B0603020102020204" pitchFamily="34" charset="0"/>
              </a:rPr>
              <a:t>or attempt to attain</a:t>
            </a:r>
            <a:r>
              <a:rPr lang="en-US" sz="1800" dirty="0">
                <a:latin typeface="Franklin Gothic Medium" panose="020B0603020102020204" pitchFamily="34" charset="0"/>
              </a:rPr>
              <a:t> an industry recognized credential for their CTE program, enter the attempt and the results of the attempt into the CTE Data Portal.</a:t>
            </a:r>
          </a:p>
          <a:p>
            <a:pPr marL="285750" indent="-285750">
              <a:buFont typeface="Arial" panose="020B0604020202020204" pitchFamily="34" charset="0"/>
              <a:buChar char="•"/>
            </a:pPr>
            <a:endParaRPr lang="en-US" sz="1800" dirty="0">
              <a:latin typeface="Franklin Gothic Medium" panose="020B0603020102020204" pitchFamily="34" charset="0"/>
            </a:endParaRPr>
          </a:p>
          <a:p>
            <a:pPr marL="285750" indent="-285750">
              <a:buFont typeface="Arial" panose="020B0604020202020204" pitchFamily="34" charset="0"/>
              <a:buChar char="•"/>
            </a:pPr>
            <a:r>
              <a:rPr lang="en-US" sz="1800" dirty="0">
                <a:latin typeface="Franklin Gothic Medium" panose="020B0603020102020204" pitchFamily="34" charset="0"/>
              </a:rPr>
              <a:t>Credential data is used in Performance Measures reporting (5S1)</a:t>
            </a:r>
          </a:p>
          <a:p>
            <a:pPr marL="285750" indent="-285750">
              <a:buFont typeface="Arial" panose="020B0604020202020204" pitchFamily="34" charset="0"/>
              <a:buChar char="•"/>
            </a:pPr>
            <a:endParaRPr lang="en-US" sz="1800" dirty="0">
              <a:latin typeface="Franklin Gothic Medium" panose="020B0603020102020204" pitchFamily="34" charset="0"/>
            </a:endParaRPr>
          </a:p>
          <a:p>
            <a:pPr marL="285750" indent="-285750">
              <a:buFont typeface="Arial" panose="020B0604020202020204" pitchFamily="34" charset="0"/>
              <a:buChar char="•"/>
            </a:pPr>
            <a:endParaRPr lang="en-US" sz="1800" dirty="0">
              <a:latin typeface="Franklin Gothic Medium" panose="020B0603020102020204" pitchFamily="34" charset="0"/>
            </a:endParaRPr>
          </a:p>
        </p:txBody>
      </p:sp>
      <p:pic>
        <p:nvPicPr>
          <p:cNvPr id="3" name="Picture 2">
            <a:extLst>
              <a:ext uri="{FF2B5EF4-FFF2-40B4-BE49-F238E27FC236}">
                <a16:creationId xmlns:a16="http://schemas.microsoft.com/office/drawing/2014/main" id="{7CBE14F1-14D2-454F-BC00-C8C9C79C336B}"/>
              </a:ext>
            </a:extLst>
          </p:cNvPr>
          <p:cNvPicPr>
            <a:picLocks noChangeAspect="1"/>
          </p:cNvPicPr>
          <p:nvPr/>
        </p:nvPicPr>
        <p:blipFill>
          <a:blip r:embed="rId3"/>
          <a:stretch>
            <a:fillRect/>
          </a:stretch>
        </p:blipFill>
        <p:spPr>
          <a:xfrm>
            <a:off x="1828796" y="3334382"/>
            <a:ext cx="8534403" cy="259418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5CB8112C-459D-40C6-86EB-B04A137837B1}"/>
              </a:ext>
            </a:extLst>
          </p:cNvPr>
          <p:cNvSpPr txBox="1"/>
          <p:nvPr/>
        </p:nvSpPr>
        <p:spPr>
          <a:xfrm>
            <a:off x="1905001" y="3719766"/>
            <a:ext cx="2396247" cy="169277"/>
          </a:xfrm>
          <a:prstGeom prst="rect">
            <a:avLst/>
          </a:prstGeom>
          <a:solidFill>
            <a:srgbClr val="FFFFFF"/>
          </a:solidFill>
        </p:spPr>
        <p:txBody>
          <a:bodyPr wrap="square" lIns="0" tIns="0" rIns="0" bIns="0" rtlCol="0">
            <a:spAutoFit/>
          </a:bodyPr>
          <a:lstStyle/>
          <a:p>
            <a:r>
              <a:rPr lang="en-US" sz="1100" b="1" dirty="0">
                <a:solidFill>
                  <a:schemeClr val="bg1">
                    <a:lumMod val="50000"/>
                  </a:schemeClr>
                </a:solidFill>
                <a:latin typeface="Trebuchet MS" panose="020B0603020202020204" pitchFamily="34" charset="0"/>
              </a:rPr>
              <a:t>2021 Credentials</a:t>
            </a:r>
            <a:endParaRPr lang="en-US" sz="2800" b="1" dirty="0">
              <a:solidFill>
                <a:schemeClr val="bg1">
                  <a:lumMod val="50000"/>
                </a:schemeClr>
              </a:solidFill>
              <a:latin typeface="Trebuchet MS" panose="020B0603020202020204" pitchFamily="34" charset="0"/>
            </a:endParaRPr>
          </a:p>
        </p:txBody>
      </p:sp>
      <p:sp>
        <p:nvSpPr>
          <p:cNvPr id="7" name="Rectangle 6">
            <a:extLst>
              <a:ext uri="{FF2B5EF4-FFF2-40B4-BE49-F238E27FC236}">
                <a16:creationId xmlns:a16="http://schemas.microsoft.com/office/drawing/2014/main" id="{28BDDF9D-521B-4EEB-9734-A58720B53124}"/>
              </a:ext>
            </a:extLst>
          </p:cNvPr>
          <p:cNvSpPr/>
          <p:nvPr/>
        </p:nvSpPr>
        <p:spPr>
          <a:xfrm>
            <a:off x="2514600" y="3995590"/>
            <a:ext cx="1981200" cy="27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D912F4D-2DEC-4E17-9418-4099F474133B}"/>
              </a:ext>
            </a:extLst>
          </p:cNvPr>
          <p:cNvSpPr/>
          <p:nvPr/>
        </p:nvSpPr>
        <p:spPr>
          <a:xfrm>
            <a:off x="9067800" y="3719765"/>
            <a:ext cx="2286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ysClr val="windowText" lastClr="000000"/>
                </a:solidFill>
              </a:rPr>
              <a:t>2021</a:t>
            </a:r>
          </a:p>
        </p:txBody>
      </p:sp>
      <p:sp>
        <p:nvSpPr>
          <p:cNvPr id="4" name="TextBox 3">
            <a:extLst>
              <a:ext uri="{FF2B5EF4-FFF2-40B4-BE49-F238E27FC236}">
                <a16:creationId xmlns:a16="http://schemas.microsoft.com/office/drawing/2014/main" id="{5A109D8D-5BCA-49F0-9C87-3A2CD522902D}"/>
              </a:ext>
            </a:extLst>
          </p:cNvPr>
          <p:cNvSpPr txBox="1"/>
          <p:nvPr/>
        </p:nvSpPr>
        <p:spPr>
          <a:xfrm>
            <a:off x="2783681" y="5573032"/>
            <a:ext cx="533400" cy="215444"/>
          </a:xfrm>
          <a:prstGeom prst="rect">
            <a:avLst/>
          </a:prstGeom>
          <a:solidFill>
            <a:srgbClr val="FFFFE0"/>
          </a:solidFill>
        </p:spPr>
        <p:txBody>
          <a:bodyPr wrap="square" lIns="0" tIns="0" rIns="0" bIns="0" rtlCol="0">
            <a:spAutoFit/>
          </a:bodyPr>
          <a:lstStyle/>
          <a:p>
            <a:r>
              <a:rPr lang="en-US" sz="700" dirty="0">
                <a:solidFill>
                  <a:schemeClr val="tx1">
                    <a:lumMod val="75000"/>
                    <a:lumOff val="25000"/>
                  </a:schemeClr>
                </a:solidFill>
                <a:latin typeface="Trebuchet MS" panose="020B0603020202020204" pitchFamily="34" charset="0"/>
              </a:rPr>
              <a:t>Jane </a:t>
            </a:r>
          </a:p>
          <a:p>
            <a:r>
              <a:rPr lang="en-US" sz="700" dirty="0">
                <a:solidFill>
                  <a:schemeClr val="tx1">
                    <a:lumMod val="75000"/>
                    <a:lumOff val="25000"/>
                  </a:schemeClr>
                </a:solidFill>
                <a:latin typeface="Trebuchet MS" panose="020B0603020202020204" pitchFamily="34" charset="0"/>
              </a:rPr>
              <a:t>Doe</a:t>
            </a:r>
          </a:p>
        </p:txBody>
      </p:sp>
      <p:sp>
        <p:nvSpPr>
          <p:cNvPr id="9" name="TextBox 8">
            <a:extLst>
              <a:ext uri="{FF2B5EF4-FFF2-40B4-BE49-F238E27FC236}">
                <a16:creationId xmlns:a16="http://schemas.microsoft.com/office/drawing/2014/main" id="{7CA60EAF-AA37-4D7B-9224-22EBE776B10B}"/>
              </a:ext>
            </a:extLst>
          </p:cNvPr>
          <p:cNvSpPr txBox="1"/>
          <p:nvPr/>
        </p:nvSpPr>
        <p:spPr>
          <a:xfrm>
            <a:off x="2783681" y="5195888"/>
            <a:ext cx="533400" cy="215444"/>
          </a:xfrm>
          <a:prstGeom prst="rect">
            <a:avLst/>
          </a:prstGeom>
          <a:solidFill>
            <a:srgbClr val="FFFFFF"/>
          </a:solidFill>
        </p:spPr>
        <p:txBody>
          <a:bodyPr wrap="square" lIns="0" tIns="0" rIns="0" bIns="0" rtlCol="0">
            <a:spAutoFit/>
          </a:bodyPr>
          <a:lstStyle/>
          <a:p>
            <a:r>
              <a:rPr lang="en-US" sz="700" dirty="0">
                <a:solidFill>
                  <a:schemeClr val="tx1">
                    <a:lumMod val="75000"/>
                    <a:lumOff val="25000"/>
                  </a:schemeClr>
                </a:solidFill>
                <a:latin typeface="Trebuchet MS" panose="020B0603020202020204" pitchFamily="34" charset="0"/>
              </a:rPr>
              <a:t>John </a:t>
            </a:r>
          </a:p>
          <a:p>
            <a:r>
              <a:rPr lang="en-US" sz="700" dirty="0">
                <a:solidFill>
                  <a:schemeClr val="tx1">
                    <a:lumMod val="75000"/>
                    <a:lumOff val="25000"/>
                  </a:schemeClr>
                </a:solidFill>
                <a:latin typeface="Trebuchet MS" panose="020B0603020202020204" pitchFamily="34" charset="0"/>
              </a:rPr>
              <a:t>Doe</a:t>
            </a:r>
          </a:p>
        </p:txBody>
      </p:sp>
      <p:sp>
        <p:nvSpPr>
          <p:cNvPr id="10" name="TextBox 9">
            <a:extLst>
              <a:ext uri="{FF2B5EF4-FFF2-40B4-BE49-F238E27FC236}">
                <a16:creationId xmlns:a16="http://schemas.microsoft.com/office/drawing/2014/main" id="{ADD5549F-7C0B-473D-B969-B4269A69E2AE}"/>
              </a:ext>
            </a:extLst>
          </p:cNvPr>
          <p:cNvSpPr txBox="1"/>
          <p:nvPr/>
        </p:nvSpPr>
        <p:spPr>
          <a:xfrm>
            <a:off x="2381988" y="5268799"/>
            <a:ext cx="361213" cy="76944"/>
          </a:xfrm>
          <a:prstGeom prst="rect">
            <a:avLst/>
          </a:prstGeom>
          <a:solidFill>
            <a:srgbClr val="FFFFFF"/>
          </a:solidFill>
        </p:spPr>
        <p:txBody>
          <a:bodyPr wrap="square" lIns="0" tIns="0" rIns="0" bIns="0" rtlCol="0">
            <a:spAutoFit/>
          </a:bodyPr>
          <a:lstStyle/>
          <a:p>
            <a:r>
              <a:rPr lang="en-US" sz="500" dirty="0">
                <a:solidFill>
                  <a:schemeClr val="tx1">
                    <a:lumMod val="75000"/>
                    <a:lumOff val="25000"/>
                  </a:schemeClr>
                </a:solidFill>
              </a:rPr>
              <a:t>123456789</a:t>
            </a:r>
          </a:p>
        </p:txBody>
      </p:sp>
      <p:sp>
        <p:nvSpPr>
          <p:cNvPr id="11" name="TextBox 10">
            <a:extLst>
              <a:ext uri="{FF2B5EF4-FFF2-40B4-BE49-F238E27FC236}">
                <a16:creationId xmlns:a16="http://schemas.microsoft.com/office/drawing/2014/main" id="{C98B2863-D8D0-4FE6-85F4-101E0F019CF4}"/>
              </a:ext>
            </a:extLst>
          </p:cNvPr>
          <p:cNvSpPr txBox="1"/>
          <p:nvPr/>
        </p:nvSpPr>
        <p:spPr>
          <a:xfrm>
            <a:off x="2381988" y="5657669"/>
            <a:ext cx="361213" cy="76944"/>
          </a:xfrm>
          <a:prstGeom prst="rect">
            <a:avLst/>
          </a:prstGeom>
          <a:solidFill>
            <a:srgbClr val="FFFFE0"/>
          </a:solidFill>
        </p:spPr>
        <p:txBody>
          <a:bodyPr wrap="square" lIns="0" tIns="0" rIns="0" bIns="0" rtlCol="0">
            <a:spAutoFit/>
          </a:bodyPr>
          <a:lstStyle/>
          <a:p>
            <a:r>
              <a:rPr lang="en-US" sz="500" dirty="0">
                <a:solidFill>
                  <a:schemeClr val="tx1">
                    <a:lumMod val="75000"/>
                    <a:lumOff val="25000"/>
                  </a:schemeClr>
                </a:solidFill>
              </a:rPr>
              <a:t>987654321</a:t>
            </a:r>
          </a:p>
        </p:txBody>
      </p:sp>
      <p:sp>
        <p:nvSpPr>
          <p:cNvPr id="12" name="TextBox 11">
            <a:extLst>
              <a:ext uri="{FF2B5EF4-FFF2-40B4-BE49-F238E27FC236}">
                <a16:creationId xmlns:a16="http://schemas.microsoft.com/office/drawing/2014/main" id="{2CADA437-F781-41CA-90D2-B069B0395C52}"/>
              </a:ext>
            </a:extLst>
          </p:cNvPr>
          <p:cNvSpPr txBox="1"/>
          <p:nvPr/>
        </p:nvSpPr>
        <p:spPr>
          <a:xfrm>
            <a:off x="5724526" y="5191126"/>
            <a:ext cx="423863" cy="261610"/>
          </a:xfrm>
          <a:prstGeom prst="rect">
            <a:avLst/>
          </a:prstGeom>
          <a:solidFill>
            <a:srgbClr val="FFFFFF"/>
          </a:solidFill>
        </p:spPr>
        <p:txBody>
          <a:bodyPr wrap="square" lIns="0" tIns="0" rIns="0" bIns="0" rtlCol="0">
            <a:spAutoFit/>
          </a:bodyPr>
          <a:lstStyle/>
          <a:p>
            <a:r>
              <a:rPr lang="en-US" sz="600" dirty="0">
                <a:solidFill>
                  <a:schemeClr val="tx1">
                    <a:lumMod val="75000"/>
                    <a:lumOff val="25000"/>
                  </a:schemeClr>
                </a:solidFill>
                <a:latin typeface="Trebuchet MS" panose="020B0603020202020204" pitchFamily="34" charset="0"/>
              </a:rPr>
              <a:t>Sample High School</a:t>
            </a:r>
          </a:p>
          <a:p>
            <a:endParaRPr lang="en-US" sz="500" dirty="0">
              <a:solidFill>
                <a:schemeClr val="tx1">
                  <a:lumMod val="75000"/>
                  <a:lumOff val="25000"/>
                </a:schemeClr>
              </a:solidFill>
              <a:latin typeface="Trebuchet MS" panose="020B0603020202020204" pitchFamily="34" charset="0"/>
            </a:endParaRPr>
          </a:p>
        </p:txBody>
      </p:sp>
      <p:sp>
        <p:nvSpPr>
          <p:cNvPr id="13" name="TextBox 12">
            <a:extLst>
              <a:ext uri="{FF2B5EF4-FFF2-40B4-BE49-F238E27FC236}">
                <a16:creationId xmlns:a16="http://schemas.microsoft.com/office/drawing/2014/main" id="{2E43A7EE-12F0-4B78-88EE-22E48E72E414}"/>
              </a:ext>
            </a:extLst>
          </p:cNvPr>
          <p:cNvSpPr txBox="1"/>
          <p:nvPr/>
        </p:nvSpPr>
        <p:spPr>
          <a:xfrm>
            <a:off x="5726907" y="5588420"/>
            <a:ext cx="423863" cy="261610"/>
          </a:xfrm>
          <a:prstGeom prst="rect">
            <a:avLst/>
          </a:prstGeom>
          <a:solidFill>
            <a:srgbClr val="FFFFE0"/>
          </a:solidFill>
        </p:spPr>
        <p:txBody>
          <a:bodyPr wrap="square" lIns="0" tIns="0" rIns="0" bIns="0" rtlCol="0">
            <a:spAutoFit/>
          </a:bodyPr>
          <a:lstStyle/>
          <a:p>
            <a:r>
              <a:rPr lang="en-US" sz="600" dirty="0">
                <a:solidFill>
                  <a:schemeClr val="tx1">
                    <a:lumMod val="75000"/>
                    <a:lumOff val="25000"/>
                  </a:schemeClr>
                </a:solidFill>
                <a:latin typeface="Trebuchet MS" panose="020B0603020202020204" pitchFamily="34" charset="0"/>
              </a:rPr>
              <a:t>Sample High School</a:t>
            </a:r>
          </a:p>
          <a:p>
            <a:endParaRPr lang="en-US" sz="500" dirty="0">
              <a:latin typeface="Trebuchet MS" panose="020B0603020202020204" pitchFamily="34" charset="0"/>
            </a:endParaRPr>
          </a:p>
        </p:txBody>
      </p:sp>
      <p:sp>
        <p:nvSpPr>
          <p:cNvPr id="15" name="TextBox 14">
            <a:extLst>
              <a:ext uri="{FF2B5EF4-FFF2-40B4-BE49-F238E27FC236}">
                <a16:creationId xmlns:a16="http://schemas.microsoft.com/office/drawing/2014/main" id="{7A0749BF-20C2-4EF9-A289-F7A3C835BDCE}"/>
              </a:ext>
            </a:extLst>
          </p:cNvPr>
          <p:cNvSpPr txBox="1"/>
          <p:nvPr/>
        </p:nvSpPr>
        <p:spPr>
          <a:xfrm>
            <a:off x="9196388" y="5242056"/>
            <a:ext cx="423863" cy="169277"/>
          </a:xfrm>
          <a:prstGeom prst="rect">
            <a:avLst/>
          </a:prstGeom>
          <a:solidFill>
            <a:srgbClr val="FFFFFF"/>
          </a:solidFill>
        </p:spPr>
        <p:txBody>
          <a:bodyPr wrap="square" lIns="0" tIns="0" rIns="0" bIns="0" rtlCol="0">
            <a:spAutoFit/>
          </a:bodyPr>
          <a:lstStyle/>
          <a:p>
            <a:r>
              <a:rPr lang="en-US" sz="600" dirty="0">
                <a:solidFill>
                  <a:schemeClr val="tx1">
                    <a:lumMod val="75000"/>
                    <a:lumOff val="25000"/>
                  </a:schemeClr>
                </a:solidFill>
                <a:latin typeface="Trebuchet MS" panose="020B0603020202020204" pitchFamily="34" charset="0"/>
              </a:rPr>
              <a:t>2021</a:t>
            </a:r>
          </a:p>
          <a:p>
            <a:endParaRPr lang="en-US" sz="500" dirty="0">
              <a:solidFill>
                <a:schemeClr val="tx1">
                  <a:lumMod val="75000"/>
                  <a:lumOff val="25000"/>
                </a:schemeClr>
              </a:solidFill>
              <a:latin typeface="Trebuchet MS" panose="020B0603020202020204" pitchFamily="34" charset="0"/>
            </a:endParaRPr>
          </a:p>
        </p:txBody>
      </p:sp>
      <p:sp>
        <p:nvSpPr>
          <p:cNvPr id="16" name="TextBox 15">
            <a:extLst>
              <a:ext uri="{FF2B5EF4-FFF2-40B4-BE49-F238E27FC236}">
                <a16:creationId xmlns:a16="http://schemas.microsoft.com/office/drawing/2014/main" id="{E302850A-C495-4D9B-B77F-462FC0238469}"/>
              </a:ext>
            </a:extLst>
          </p:cNvPr>
          <p:cNvSpPr txBox="1"/>
          <p:nvPr/>
        </p:nvSpPr>
        <p:spPr>
          <a:xfrm>
            <a:off x="9196388" y="5649975"/>
            <a:ext cx="423863" cy="169277"/>
          </a:xfrm>
          <a:prstGeom prst="rect">
            <a:avLst/>
          </a:prstGeom>
          <a:solidFill>
            <a:srgbClr val="FFFFE0"/>
          </a:solidFill>
        </p:spPr>
        <p:txBody>
          <a:bodyPr wrap="square" lIns="0" tIns="0" rIns="0" bIns="0" rtlCol="0">
            <a:spAutoFit/>
          </a:bodyPr>
          <a:lstStyle/>
          <a:p>
            <a:r>
              <a:rPr lang="en-US" sz="600" dirty="0">
                <a:solidFill>
                  <a:schemeClr val="tx1">
                    <a:lumMod val="75000"/>
                    <a:lumOff val="25000"/>
                  </a:schemeClr>
                </a:solidFill>
                <a:latin typeface="Trebuchet MS" panose="020B0603020202020204" pitchFamily="34" charset="0"/>
              </a:rPr>
              <a:t>2021</a:t>
            </a:r>
          </a:p>
          <a:p>
            <a:endParaRPr lang="en-US" sz="500" dirty="0">
              <a:solidFill>
                <a:schemeClr val="tx1">
                  <a:lumMod val="75000"/>
                  <a:lumOff val="25000"/>
                </a:schemeClr>
              </a:solidFill>
              <a:latin typeface="Trebuchet MS" panose="020B0603020202020204" pitchFamily="34" charset="0"/>
            </a:endParaRPr>
          </a:p>
        </p:txBody>
      </p:sp>
      <p:sp>
        <p:nvSpPr>
          <p:cNvPr id="17" name="Rectangle 16">
            <a:extLst>
              <a:ext uri="{FF2B5EF4-FFF2-40B4-BE49-F238E27FC236}">
                <a16:creationId xmlns:a16="http://schemas.microsoft.com/office/drawing/2014/main" id="{458EAA1C-FBF4-4366-8D36-6B81F9A50DD9}"/>
              </a:ext>
            </a:extLst>
          </p:cNvPr>
          <p:cNvSpPr/>
          <p:nvPr/>
        </p:nvSpPr>
        <p:spPr>
          <a:xfrm>
            <a:off x="7010400" y="3352800"/>
            <a:ext cx="762000" cy="304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612605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D8885C6-3AAF-4B83-9375-DBEFF219CCEA}"/>
              </a:ext>
            </a:extLst>
          </p:cNvPr>
          <p:cNvPicPr>
            <a:picLocks noChangeAspect="1"/>
          </p:cNvPicPr>
          <p:nvPr/>
        </p:nvPicPr>
        <p:blipFill>
          <a:blip r:embed="rId3"/>
          <a:stretch>
            <a:fillRect/>
          </a:stretch>
        </p:blipFill>
        <p:spPr>
          <a:xfrm>
            <a:off x="1826296" y="3352800"/>
            <a:ext cx="8539402" cy="256639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Credentials</a:t>
            </a:r>
          </a:p>
        </p:txBody>
      </p:sp>
      <p:sp>
        <p:nvSpPr>
          <p:cNvPr id="5" name="TextBox 4">
            <a:extLst>
              <a:ext uri="{FF2B5EF4-FFF2-40B4-BE49-F238E27FC236}">
                <a16:creationId xmlns:a16="http://schemas.microsoft.com/office/drawing/2014/main" id="{FF0649B9-91FE-4253-A901-57B6F8C5C9CD}"/>
              </a:ext>
            </a:extLst>
          </p:cNvPr>
          <p:cNvSpPr txBox="1"/>
          <p:nvPr/>
        </p:nvSpPr>
        <p:spPr>
          <a:xfrm>
            <a:off x="1905000" y="1295401"/>
            <a:ext cx="8382000"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Franklin Gothic Medium" panose="020B0603020102020204" pitchFamily="34" charset="0"/>
              </a:rPr>
              <a:t>When students attain </a:t>
            </a:r>
            <a:r>
              <a:rPr lang="en-US" sz="1800" i="1" dirty="0">
                <a:latin typeface="Franklin Gothic Medium" panose="020B0603020102020204" pitchFamily="34" charset="0"/>
              </a:rPr>
              <a:t>or attempt to attain</a:t>
            </a:r>
            <a:r>
              <a:rPr lang="en-US" sz="1800" dirty="0">
                <a:latin typeface="Franklin Gothic Medium" panose="020B0603020102020204" pitchFamily="34" charset="0"/>
              </a:rPr>
              <a:t> an industry recognized credential for their CTE program, enter the attempt and the results of the attempt into the CTE Data Portal.</a:t>
            </a:r>
          </a:p>
          <a:p>
            <a:pPr marL="285750" indent="-285750">
              <a:buFont typeface="Arial" panose="020B0604020202020204" pitchFamily="34" charset="0"/>
              <a:buChar char="•"/>
            </a:pPr>
            <a:endParaRPr lang="en-US" sz="1800" dirty="0">
              <a:latin typeface="Franklin Gothic Medium" panose="020B0603020102020204" pitchFamily="34" charset="0"/>
            </a:endParaRPr>
          </a:p>
          <a:p>
            <a:pPr marL="285750" indent="-285750">
              <a:buFont typeface="Arial" panose="020B0604020202020204" pitchFamily="34" charset="0"/>
              <a:buChar char="•"/>
            </a:pPr>
            <a:r>
              <a:rPr lang="en-US" sz="1800" dirty="0">
                <a:latin typeface="Franklin Gothic Medium" panose="020B0603020102020204" pitchFamily="34" charset="0"/>
              </a:rPr>
              <a:t>Credential data is used in Performance Measures reporting (5S1)</a:t>
            </a:r>
          </a:p>
          <a:p>
            <a:pPr marL="285750" indent="-285750">
              <a:buFont typeface="Arial" panose="020B0604020202020204" pitchFamily="34" charset="0"/>
              <a:buChar char="•"/>
            </a:pPr>
            <a:endParaRPr lang="en-US" sz="1800" dirty="0">
              <a:latin typeface="Franklin Gothic Medium" panose="020B0603020102020204" pitchFamily="34" charset="0"/>
            </a:endParaRPr>
          </a:p>
          <a:p>
            <a:pPr marL="285750" indent="-285750">
              <a:buFont typeface="Arial" panose="020B0604020202020204" pitchFamily="34" charset="0"/>
              <a:buChar char="•"/>
            </a:pPr>
            <a:endParaRPr lang="en-US" sz="1800" dirty="0">
              <a:latin typeface="Franklin Gothic Medium" panose="020B0603020102020204" pitchFamily="34" charset="0"/>
            </a:endParaRPr>
          </a:p>
        </p:txBody>
      </p:sp>
      <p:sp>
        <p:nvSpPr>
          <p:cNvPr id="6" name="TextBox 5">
            <a:extLst>
              <a:ext uri="{FF2B5EF4-FFF2-40B4-BE49-F238E27FC236}">
                <a16:creationId xmlns:a16="http://schemas.microsoft.com/office/drawing/2014/main" id="{5CB8112C-459D-40C6-86EB-B04A137837B1}"/>
              </a:ext>
            </a:extLst>
          </p:cNvPr>
          <p:cNvSpPr txBox="1"/>
          <p:nvPr/>
        </p:nvSpPr>
        <p:spPr>
          <a:xfrm>
            <a:off x="1905001" y="3719766"/>
            <a:ext cx="2396247" cy="169277"/>
          </a:xfrm>
          <a:prstGeom prst="rect">
            <a:avLst/>
          </a:prstGeom>
          <a:solidFill>
            <a:srgbClr val="FFFFFF"/>
          </a:solidFill>
        </p:spPr>
        <p:txBody>
          <a:bodyPr wrap="square" lIns="0" tIns="0" rIns="0" bIns="0" rtlCol="0">
            <a:spAutoFit/>
          </a:bodyPr>
          <a:lstStyle/>
          <a:p>
            <a:r>
              <a:rPr lang="en-US" sz="1100" b="1" dirty="0">
                <a:solidFill>
                  <a:schemeClr val="bg1">
                    <a:lumMod val="50000"/>
                  </a:schemeClr>
                </a:solidFill>
                <a:latin typeface="Trebuchet MS" panose="020B0603020202020204" pitchFamily="34" charset="0"/>
              </a:rPr>
              <a:t>2021 Credentials</a:t>
            </a:r>
            <a:endParaRPr lang="en-US" sz="2800" b="1" dirty="0">
              <a:solidFill>
                <a:schemeClr val="bg1">
                  <a:lumMod val="50000"/>
                </a:schemeClr>
              </a:solidFill>
              <a:latin typeface="Trebuchet MS" panose="020B0603020202020204" pitchFamily="34" charset="0"/>
            </a:endParaRPr>
          </a:p>
        </p:txBody>
      </p:sp>
      <p:sp>
        <p:nvSpPr>
          <p:cNvPr id="7" name="Rectangle 6">
            <a:extLst>
              <a:ext uri="{FF2B5EF4-FFF2-40B4-BE49-F238E27FC236}">
                <a16:creationId xmlns:a16="http://schemas.microsoft.com/office/drawing/2014/main" id="{28BDDF9D-521B-4EEB-9734-A58720B53124}"/>
              </a:ext>
            </a:extLst>
          </p:cNvPr>
          <p:cNvSpPr/>
          <p:nvPr/>
        </p:nvSpPr>
        <p:spPr>
          <a:xfrm>
            <a:off x="2514600" y="3995590"/>
            <a:ext cx="1981200" cy="27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D912F4D-2DEC-4E17-9418-4099F474133B}"/>
              </a:ext>
            </a:extLst>
          </p:cNvPr>
          <p:cNvSpPr/>
          <p:nvPr/>
        </p:nvSpPr>
        <p:spPr>
          <a:xfrm>
            <a:off x="9067800" y="3719765"/>
            <a:ext cx="2286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ysClr val="windowText" lastClr="000000"/>
                </a:solidFill>
              </a:rPr>
              <a:t>2021</a:t>
            </a:r>
          </a:p>
        </p:txBody>
      </p:sp>
      <p:sp>
        <p:nvSpPr>
          <p:cNvPr id="4" name="TextBox 3">
            <a:extLst>
              <a:ext uri="{FF2B5EF4-FFF2-40B4-BE49-F238E27FC236}">
                <a16:creationId xmlns:a16="http://schemas.microsoft.com/office/drawing/2014/main" id="{5A109D8D-5BCA-49F0-9C87-3A2CD522902D}"/>
              </a:ext>
            </a:extLst>
          </p:cNvPr>
          <p:cNvSpPr txBox="1"/>
          <p:nvPr/>
        </p:nvSpPr>
        <p:spPr>
          <a:xfrm>
            <a:off x="2812256" y="5586037"/>
            <a:ext cx="533400" cy="215444"/>
          </a:xfrm>
          <a:prstGeom prst="rect">
            <a:avLst/>
          </a:prstGeom>
          <a:solidFill>
            <a:srgbClr val="FFFFE0"/>
          </a:solidFill>
        </p:spPr>
        <p:txBody>
          <a:bodyPr wrap="square" lIns="0" tIns="0" rIns="0" bIns="0" rtlCol="0">
            <a:spAutoFit/>
          </a:bodyPr>
          <a:lstStyle/>
          <a:p>
            <a:r>
              <a:rPr lang="en-US" sz="700" dirty="0">
                <a:solidFill>
                  <a:schemeClr val="tx1">
                    <a:lumMod val="75000"/>
                    <a:lumOff val="25000"/>
                  </a:schemeClr>
                </a:solidFill>
                <a:latin typeface="Trebuchet MS" panose="020B0603020202020204" pitchFamily="34" charset="0"/>
              </a:rPr>
              <a:t>Jane </a:t>
            </a:r>
          </a:p>
          <a:p>
            <a:r>
              <a:rPr lang="en-US" sz="700" dirty="0">
                <a:solidFill>
                  <a:schemeClr val="tx1">
                    <a:lumMod val="75000"/>
                    <a:lumOff val="25000"/>
                  </a:schemeClr>
                </a:solidFill>
                <a:latin typeface="Trebuchet MS" panose="020B0603020202020204" pitchFamily="34" charset="0"/>
              </a:rPr>
              <a:t>Doe</a:t>
            </a:r>
          </a:p>
        </p:txBody>
      </p:sp>
      <p:sp>
        <p:nvSpPr>
          <p:cNvPr id="9" name="TextBox 8">
            <a:extLst>
              <a:ext uri="{FF2B5EF4-FFF2-40B4-BE49-F238E27FC236}">
                <a16:creationId xmlns:a16="http://schemas.microsoft.com/office/drawing/2014/main" id="{7CA60EAF-AA37-4D7B-9224-22EBE776B10B}"/>
              </a:ext>
            </a:extLst>
          </p:cNvPr>
          <p:cNvSpPr txBox="1"/>
          <p:nvPr/>
        </p:nvSpPr>
        <p:spPr>
          <a:xfrm>
            <a:off x="2812256" y="5195888"/>
            <a:ext cx="533400" cy="215444"/>
          </a:xfrm>
          <a:prstGeom prst="rect">
            <a:avLst/>
          </a:prstGeom>
          <a:solidFill>
            <a:srgbClr val="FFFFFF"/>
          </a:solidFill>
        </p:spPr>
        <p:txBody>
          <a:bodyPr wrap="square" lIns="0" tIns="0" rIns="0" bIns="0" rtlCol="0">
            <a:spAutoFit/>
          </a:bodyPr>
          <a:lstStyle/>
          <a:p>
            <a:r>
              <a:rPr lang="en-US" sz="700" dirty="0">
                <a:solidFill>
                  <a:schemeClr val="tx1">
                    <a:lumMod val="75000"/>
                    <a:lumOff val="25000"/>
                  </a:schemeClr>
                </a:solidFill>
                <a:latin typeface="Trebuchet MS" panose="020B0603020202020204" pitchFamily="34" charset="0"/>
              </a:rPr>
              <a:t>John </a:t>
            </a:r>
          </a:p>
          <a:p>
            <a:r>
              <a:rPr lang="en-US" sz="700" dirty="0">
                <a:solidFill>
                  <a:schemeClr val="tx1">
                    <a:lumMod val="75000"/>
                    <a:lumOff val="25000"/>
                  </a:schemeClr>
                </a:solidFill>
                <a:latin typeface="Trebuchet MS" panose="020B0603020202020204" pitchFamily="34" charset="0"/>
              </a:rPr>
              <a:t>Doe</a:t>
            </a:r>
          </a:p>
        </p:txBody>
      </p:sp>
      <p:sp>
        <p:nvSpPr>
          <p:cNvPr id="10" name="TextBox 9">
            <a:extLst>
              <a:ext uri="{FF2B5EF4-FFF2-40B4-BE49-F238E27FC236}">
                <a16:creationId xmlns:a16="http://schemas.microsoft.com/office/drawing/2014/main" id="{ADD5549F-7C0B-473D-B969-B4269A69E2AE}"/>
              </a:ext>
            </a:extLst>
          </p:cNvPr>
          <p:cNvSpPr txBox="1"/>
          <p:nvPr/>
        </p:nvSpPr>
        <p:spPr>
          <a:xfrm>
            <a:off x="2417707" y="5254511"/>
            <a:ext cx="361213" cy="76944"/>
          </a:xfrm>
          <a:prstGeom prst="rect">
            <a:avLst/>
          </a:prstGeom>
          <a:solidFill>
            <a:srgbClr val="FFFFFF"/>
          </a:solidFill>
        </p:spPr>
        <p:txBody>
          <a:bodyPr wrap="square" lIns="0" tIns="0" rIns="0" bIns="0" rtlCol="0">
            <a:spAutoFit/>
          </a:bodyPr>
          <a:lstStyle/>
          <a:p>
            <a:r>
              <a:rPr lang="en-US" sz="500" dirty="0">
                <a:solidFill>
                  <a:schemeClr val="tx1">
                    <a:lumMod val="75000"/>
                    <a:lumOff val="25000"/>
                  </a:schemeClr>
                </a:solidFill>
              </a:rPr>
              <a:t>123456789</a:t>
            </a:r>
          </a:p>
        </p:txBody>
      </p:sp>
      <p:sp>
        <p:nvSpPr>
          <p:cNvPr id="11" name="TextBox 10">
            <a:extLst>
              <a:ext uri="{FF2B5EF4-FFF2-40B4-BE49-F238E27FC236}">
                <a16:creationId xmlns:a16="http://schemas.microsoft.com/office/drawing/2014/main" id="{C98B2863-D8D0-4FE6-85F4-101E0F019CF4}"/>
              </a:ext>
            </a:extLst>
          </p:cNvPr>
          <p:cNvSpPr txBox="1"/>
          <p:nvPr/>
        </p:nvSpPr>
        <p:spPr>
          <a:xfrm>
            <a:off x="2427232" y="5655287"/>
            <a:ext cx="361213" cy="76944"/>
          </a:xfrm>
          <a:prstGeom prst="rect">
            <a:avLst/>
          </a:prstGeom>
          <a:solidFill>
            <a:srgbClr val="FFFFE0"/>
          </a:solidFill>
        </p:spPr>
        <p:txBody>
          <a:bodyPr wrap="square" lIns="0" tIns="0" rIns="0" bIns="0" rtlCol="0">
            <a:spAutoFit/>
          </a:bodyPr>
          <a:lstStyle/>
          <a:p>
            <a:r>
              <a:rPr lang="en-US" sz="500" dirty="0">
                <a:solidFill>
                  <a:schemeClr val="tx1">
                    <a:lumMod val="75000"/>
                    <a:lumOff val="25000"/>
                  </a:schemeClr>
                </a:solidFill>
              </a:rPr>
              <a:t>987654321</a:t>
            </a:r>
          </a:p>
        </p:txBody>
      </p:sp>
      <p:sp>
        <p:nvSpPr>
          <p:cNvPr id="12" name="TextBox 11">
            <a:extLst>
              <a:ext uri="{FF2B5EF4-FFF2-40B4-BE49-F238E27FC236}">
                <a16:creationId xmlns:a16="http://schemas.microsoft.com/office/drawing/2014/main" id="{2CADA437-F781-41CA-90D2-B069B0395C52}"/>
              </a:ext>
            </a:extLst>
          </p:cNvPr>
          <p:cNvSpPr txBox="1"/>
          <p:nvPr/>
        </p:nvSpPr>
        <p:spPr>
          <a:xfrm>
            <a:off x="5724526" y="5191126"/>
            <a:ext cx="423863" cy="261610"/>
          </a:xfrm>
          <a:prstGeom prst="rect">
            <a:avLst/>
          </a:prstGeom>
          <a:solidFill>
            <a:srgbClr val="FFFFFF"/>
          </a:solidFill>
        </p:spPr>
        <p:txBody>
          <a:bodyPr wrap="square" lIns="0" tIns="0" rIns="0" bIns="0" rtlCol="0">
            <a:spAutoFit/>
          </a:bodyPr>
          <a:lstStyle/>
          <a:p>
            <a:r>
              <a:rPr lang="en-US" sz="600" dirty="0">
                <a:solidFill>
                  <a:schemeClr val="tx1">
                    <a:lumMod val="75000"/>
                    <a:lumOff val="25000"/>
                  </a:schemeClr>
                </a:solidFill>
                <a:latin typeface="Trebuchet MS" panose="020B0603020202020204" pitchFamily="34" charset="0"/>
              </a:rPr>
              <a:t>Sample High School</a:t>
            </a:r>
          </a:p>
          <a:p>
            <a:endParaRPr lang="en-US" sz="500" dirty="0">
              <a:solidFill>
                <a:schemeClr val="tx1">
                  <a:lumMod val="75000"/>
                  <a:lumOff val="25000"/>
                </a:schemeClr>
              </a:solidFill>
              <a:latin typeface="Trebuchet MS" panose="020B0603020202020204" pitchFamily="34" charset="0"/>
            </a:endParaRPr>
          </a:p>
        </p:txBody>
      </p:sp>
      <p:sp>
        <p:nvSpPr>
          <p:cNvPr id="13" name="TextBox 12">
            <a:extLst>
              <a:ext uri="{FF2B5EF4-FFF2-40B4-BE49-F238E27FC236}">
                <a16:creationId xmlns:a16="http://schemas.microsoft.com/office/drawing/2014/main" id="{2E43A7EE-12F0-4B78-88EE-22E48E72E414}"/>
              </a:ext>
            </a:extLst>
          </p:cNvPr>
          <p:cNvSpPr txBox="1"/>
          <p:nvPr/>
        </p:nvSpPr>
        <p:spPr>
          <a:xfrm>
            <a:off x="5726907" y="5588420"/>
            <a:ext cx="423863" cy="261610"/>
          </a:xfrm>
          <a:prstGeom prst="rect">
            <a:avLst/>
          </a:prstGeom>
          <a:solidFill>
            <a:srgbClr val="FFFFE0"/>
          </a:solidFill>
        </p:spPr>
        <p:txBody>
          <a:bodyPr wrap="square" lIns="0" tIns="0" rIns="0" bIns="0" rtlCol="0">
            <a:spAutoFit/>
          </a:bodyPr>
          <a:lstStyle/>
          <a:p>
            <a:r>
              <a:rPr lang="en-US" sz="600" dirty="0">
                <a:solidFill>
                  <a:schemeClr val="tx1">
                    <a:lumMod val="75000"/>
                    <a:lumOff val="25000"/>
                  </a:schemeClr>
                </a:solidFill>
                <a:latin typeface="Trebuchet MS" panose="020B0603020202020204" pitchFamily="34" charset="0"/>
              </a:rPr>
              <a:t>Sample High School</a:t>
            </a:r>
          </a:p>
          <a:p>
            <a:endParaRPr lang="en-US" sz="500" dirty="0">
              <a:latin typeface="Trebuchet MS" panose="020B0603020202020204" pitchFamily="34" charset="0"/>
            </a:endParaRPr>
          </a:p>
        </p:txBody>
      </p:sp>
      <p:sp>
        <p:nvSpPr>
          <p:cNvPr id="15" name="TextBox 14">
            <a:extLst>
              <a:ext uri="{FF2B5EF4-FFF2-40B4-BE49-F238E27FC236}">
                <a16:creationId xmlns:a16="http://schemas.microsoft.com/office/drawing/2014/main" id="{7A0749BF-20C2-4EF9-A289-F7A3C835BDCE}"/>
              </a:ext>
            </a:extLst>
          </p:cNvPr>
          <p:cNvSpPr txBox="1"/>
          <p:nvPr/>
        </p:nvSpPr>
        <p:spPr>
          <a:xfrm>
            <a:off x="9196388" y="5242056"/>
            <a:ext cx="423863" cy="169277"/>
          </a:xfrm>
          <a:prstGeom prst="rect">
            <a:avLst/>
          </a:prstGeom>
          <a:solidFill>
            <a:srgbClr val="FFFFFF"/>
          </a:solidFill>
        </p:spPr>
        <p:txBody>
          <a:bodyPr wrap="square" lIns="0" tIns="0" rIns="0" bIns="0" rtlCol="0">
            <a:spAutoFit/>
          </a:bodyPr>
          <a:lstStyle/>
          <a:p>
            <a:r>
              <a:rPr lang="en-US" sz="600" dirty="0">
                <a:solidFill>
                  <a:schemeClr val="tx1">
                    <a:lumMod val="75000"/>
                    <a:lumOff val="25000"/>
                  </a:schemeClr>
                </a:solidFill>
                <a:latin typeface="Trebuchet MS" panose="020B0603020202020204" pitchFamily="34" charset="0"/>
              </a:rPr>
              <a:t>2021</a:t>
            </a:r>
          </a:p>
          <a:p>
            <a:endParaRPr lang="en-US" sz="500" dirty="0">
              <a:solidFill>
                <a:schemeClr val="tx1">
                  <a:lumMod val="75000"/>
                  <a:lumOff val="25000"/>
                </a:schemeClr>
              </a:solidFill>
              <a:latin typeface="Trebuchet MS" panose="020B0603020202020204" pitchFamily="34" charset="0"/>
            </a:endParaRPr>
          </a:p>
        </p:txBody>
      </p:sp>
      <p:sp>
        <p:nvSpPr>
          <p:cNvPr id="16" name="TextBox 15">
            <a:extLst>
              <a:ext uri="{FF2B5EF4-FFF2-40B4-BE49-F238E27FC236}">
                <a16:creationId xmlns:a16="http://schemas.microsoft.com/office/drawing/2014/main" id="{E302850A-C495-4D9B-B77F-462FC0238469}"/>
              </a:ext>
            </a:extLst>
          </p:cNvPr>
          <p:cNvSpPr txBox="1"/>
          <p:nvPr/>
        </p:nvSpPr>
        <p:spPr>
          <a:xfrm>
            <a:off x="9196388" y="5649975"/>
            <a:ext cx="423863" cy="169277"/>
          </a:xfrm>
          <a:prstGeom prst="rect">
            <a:avLst/>
          </a:prstGeom>
          <a:solidFill>
            <a:srgbClr val="FFFFE0"/>
          </a:solidFill>
        </p:spPr>
        <p:txBody>
          <a:bodyPr wrap="square" lIns="0" tIns="0" rIns="0" bIns="0" rtlCol="0">
            <a:spAutoFit/>
          </a:bodyPr>
          <a:lstStyle/>
          <a:p>
            <a:r>
              <a:rPr lang="en-US" sz="600" dirty="0">
                <a:solidFill>
                  <a:schemeClr val="tx1">
                    <a:lumMod val="75000"/>
                    <a:lumOff val="25000"/>
                  </a:schemeClr>
                </a:solidFill>
                <a:latin typeface="Trebuchet MS" panose="020B0603020202020204" pitchFamily="34" charset="0"/>
              </a:rPr>
              <a:t>2021</a:t>
            </a:r>
          </a:p>
          <a:p>
            <a:endParaRPr lang="en-US" sz="500" dirty="0">
              <a:solidFill>
                <a:schemeClr val="tx1">
                  <a:lumMod val="75000"/>
                  <a:lumOff val="25000"/>
                </a:schemeClr>
              </a:solidFill>
              <a:latin typeface="Trebuchet MS" panose="020B0603020202020204" pitchFamily="34" charset="0"/>
            </a:endParaRPr>
          </a:p>
        </p:txBody>
      </p:sp>
      <p:sp>
        <p:nvSpPr>
          <p:cNvPr id="17" name="Rectangle 16">
            <a:extLst>
              <a:ext uri="{FF2B5EF4-FFF2-40B4-BE49-F238E27FC236}">
                <a16:creationId xmlns:a16="http://schemas.microsoft.com/office/drawing/2014/main" id="{458EAA1C-FBF4-4366-8D36-6B81F9A50DD9}"/>
              </a:ext>
            </a:extLst>
          </p:cNvPr>
          <p:cNvSpPr/>
          <p:nvPr/>
        </p:nvSpPr>
        <p:spPr>
          <a:xfrm>
            <a:off x="7086601" y="3400425"/>
            <a:ext cx="657223" cy="228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Graphic 18" descr="Back RTL">
            <a:extLst>
              <a:ext uri="{FF2B5EF4-FFF2-40B4-BE49-F238E27FC236}">
                <a16:creationId xmlns:a16="http://schemas.microsoft.com/office/drawing/2014/main" id="{C72A5C5C-3CAB-49D8-B752-C473765720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2797191" y="3814767"/>
            <a:ext cx="1012809" cy="1012809"/>
          </a:xfrm>
          <a:prstGeom prst="rect">
            <a:avLst/>
          </a:prstGeom>
        </p:spPr>
      </p:pic>
      <p:pic>
        <p:nvPicPr>
          <p:cNvPr id="21" name="Graphic 20" descr="Back">
            <a:extLst>
              <a:ext uri="{FF2B5EF4-FFF2-40B4-BE49-F238E27FC236}">
                <a16:creationId xmlns:a16="http://schemas.microsoft.com/office/drawing/2014/main" id="{CBCF3C84-E8BA-47AF-92A3-ABA9106E76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6705602" y="3621357"/>
            <a:ext cx="1012809" cy="1012809"/>
          </a:xfrm>
          <a:prstGeom prst="rect">
            <a:avLst/>
          </a:prstGeom>
        </p:spPr>
      </p:pic>
      <p:sp>
        <p:nvSpPr>
          <p:cNvPr id="22" name="Rectangle 21">
            <a:extLst>
              <a:ext uri="{FF2B5EF4-FFF2-40B4-BE49-F238E27FC236}">
                <a16:creationId xmlns:a16="http://schemas.microsoft.com/office/drawing/2014/main" id="{27784EE3-DF63-4BEC-9C8B-D5300FFCA29C}"/>
              </a:ext>
            </a:extLst>
          </p:cNvPr>
          <p:cNvSpPr/>
          <p:nvPr/>
        </p:nvSpPr>
        <p:spPr>
          <a:xfrm>
            <a:off x="7743825" y="4114801"/>
            <a:ext cx="1095375" cy="228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2A02127B-4B4C-4534-8AC0-2593D355D33E}"/>
              </a:ext>
            </a:extLst>
          </p:cNvPr>
          <p:cNvSpPr/>
          <p:nvPr/>
        </p:nvSpPr>
        <p:spPr>
          <a:xfrm>
            <a:off x="7743824" y="3400425"/>
            <a:ext cx="485777" cy="228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231510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D8885C6-3AAF-4B83-9375-DBEFF219CCEA}"/>
              </a:ext>
            </a:extLst>
          </p:cNvPr>
          <p:cNvPicPr>
            <a:picLocks noChangeAspect="1"/>
          </p:cNvPicPr>
          <p:nvPr/>
        </p:nvPicPr>
        <p:blipFill>
          <a:blip r:embed="rId3"/>
          <a:stretch>
            <a:fillRect/>
          </a:stretch>
        </p:blipFill>
        <p:spPr>
          <a:xfrm>
            <a:off x="1826296" y="3352800"/>
            <a:ext cx="8539402" cy="256639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Credentials</a:t>
            </a:r>
          </a:p>
        </p:txBody>
      </p:sp>
      <p:sp>
        <p:nvSpPr>
          <p:cNvPr id="5" name="TextBox 4">
            <a:extLst>
              <a:ext uri="{FF2B5EF4-FFF2-40B4-BE49-F238E27FC236}">
                <a16:creationId xmlns:a16="http://schemas.microsoft.com/office/drawing/2014/main" id="{FF0649B9-91FE-4253-A901-57B6F8C5C9CD}"/>
              </a:ext>
            </a:extLst>
          </p:cNvPr>
          <p:cNvSpPr txBox="1"/>
          <p:nvPr/>
        </p:nvSpPr>
        <p:spPr>
          <a:xfrm>
            <a:off x="1905000" y="1295401"/>
            <a:ext cx="8382000"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Franklin Gothic Medium" panose="020B0603020102020204" pitchFamily="34" charset="0"/>
              </a:rPr>
              <a:t>When students attain </a:t>
            </a:r>
            <a:r>
              <a:rPr lang="en-US" sz="1800" i="1" dirty="0">
                <a:latin typeface="Franklin Gothic Medium" panose="020B0603020102020204" pitchFamily="34" charset="0"/>
              </a:rPr>
              <a:t>or attempt to attain</a:t>
            </a:r>
            <a:r>
              <a:rPr lang="en-US" sz="1800" dirty="0">
                <a:latin typeface="Franklin Gothic Medium" panose="020B0603020102020204" pitchFamily="34" charset="0"/>
              </a:rPr>
              <a:t> an industry recognized credential for their CTE program, enter the attempt and the results of the attempt into the CTE Data Portal.</a:t>
            </a:r>
          </a:p>
          <a:p>
            <a:pPr marL="285750" indent="-285750">
              <a:buFont typeface="Arial" panose="020B0604020202020204" pitchFamily="34" charset="0"/>
              <a:buChar char="•"/>
            </a:pPr>
            <a:endParaRPr lang="en-US" sz="1800" dirty="0">
              <a:latin typeface="Franklin Gothic Medium" panose="020B0603020102020204" pitchFamily="34" charset="0"/>
            </a:endParaRPr>
          </a:p>
          <a:p>
            <a:pPr marL="285750" indent="-285750">
              <a:buFont typeface="Arial" panose="020B0604020202020204" pitchFamily="34" charset="0"/>
              <a:buChar char="•"/>
            </a:pPr>
            <a:r>
              <a:rPr lang="en-US" sz="1800" dirty="0">
                <a:latin typeface="Franklin Gothic Medium" panose="020B0603020102020204" pitchFamily="34" charset="0"/>
              </a:rPr>
              <a:t>Credential data is used in Performance Measures reporting (5S1)</a:t>
            </a:r>
          </a:p>
          <a:p>
            <a:pPr marL="285750" indent="-285750">
              <a:buFont typeface="Arial" panose="020B0604020202020204" pitchFamily="34" charset="0"/>
              <a:buChar char="•"/>
            </a:pPr>
            <a:endParaRPr lang="en-US" sz="1800" dirty="0">
              <a:latin typeface="Franklin Gothic Medium" panose="020B0603020102020204" pitchFamily="34" charset="0"/>
            </a:endParaRPr>
          </a:p>
          <a:p>
            <a:pPr marL="285750" indent="-285750">
              <a:buFont typeface="Arial" panose="020B0604020202020204" pitchFamily="34" charset="0"/>
              <a:buChar char="•"/>
            </a:pPr>
            <a:endParaRPr lang="en-US" sz="1800" dirty="0">
              <a:latin typeface="Franklin Gothic Medium" panose="020B0603020102020204" pitchFamily="34" charset="0"/>
            </a:endParaRPr>
          </a:p>
        </p:txBody>
      </p:sp>
      <p:sp>
        <p:nvSpPr>
          <p:cNvPr id="6" name="TextBox 5">
            <a:extLst>
              <a:ext uri="{FF2B5EF4-FFF2-40B4-BE49-F238E27FC236}">
                <a16:creationId xmlns:a16="http://schemas.microsoft.com/office/drawing/2014/main" id="{5CB8112C-459D-40C6-86EB-B04A137837B1}"/>
              </a:ext>
            </a:extLst>
          </p:cNvPr>
          <p:cNvSpPr txBox="1"/>
          <p:nvPr/>
        </p:nvSpPr>
        <p:spPr>
          <a:xfrm>
            <a:off x="1905001" y="3719766"/>
            <a:ext cx="2396247" cy="169277"/>
          </a:xfrm>
          <a:prstGeom prst="rect">
            <a:avLst/>
          </a:prstGeom>
          <a:solidFill>
            <a:srgbClr val="FFFFFF"/>
          </a:solidFill>
        </p:spPr>
        <p:txBody>
          <a:bodyPr wrap="square" lIns="0" tIns="0" rIns="0" bIns="0" rtlCol="0">
            <a:spAutoFit/>
          </a:bodyPr>
          <a:lstStyle/>
          <a:p>
            <a:r>
              <a:rPr lang="en-US" sz="1100" b="1" dirty="0">
                <a:solidFill>
                  <a:schemeClr val="bg1">
                    <a:lumMod val="50000"/>
                  </a:schemeClr>
                </a:solidFill>
                <a:latin typeface="Trebuchet MS" panose="020B0603020202020204" pitchFamily="34" charset="0"/>
              </a:rPr>
              <a:t>2021 Credentials</a:t>
            </a:r>
            <a:endParaRPr lang="en-US" sz="2800" b="1" dirty="0">
              <a:solidFill>
                <a:schemeClr val="bg1">
                  <a:lumMod val="50000"/>
                </a:schemeClr>
              </a:solidFill>
              <a:latin typeface="Trebuchet MS" panose="020B0603020202020204" pitchFamily="34" charset="0"/>
            </a:endParaRPr>
          </a:p>
        </p:txBody>
      </p:sp>
      <p:sp>
        <p:nvSpPr>
          <p:cNvPr id="7" name="Rectangle 6">
            <a:extLst>
              <a:ext uri="{FF2B5EF4-FFF2-40B4-BE49-F238E27FC236}">
                <a16:creationId xmlns:a16="http://schemas.microsoft.com/office/drawing/2014/main" id="{28BDDF9D-521B-4EEB-9734-A58720B53124}"/>
              </a:ext>
            </a:extLst>
          </p:cNvPr>
          <p:cNvSpPr/>
          <p:nvPr/>
        </p:nvSpPr>
        <p:spPr>
          <a:xfrm>
            <a:off x="2514600" y="3995590"/>
            <a:ext cx="1981200" cy="27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D912F4D-2DEC-4E17-9418-4099F474133B}"/>
              </a:ext>
            </a:extLst>
          </p:cNvPr>
          <p:cNvSpPr/>
          <p:nvPr/>
        </p:nvSpPr>
        <p:spPr>
          <a:xfrm>
            <a:off x="9067800" y="3719765"/>
            <a:ext cx="2286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ysClr val="windowText" lastClr="000000"/>
                </a:solidFill>
              </a:rPr>
              <a:t>2021</a:t>
            </a:r>
          </a:p>
        </p:txBody>
      </p:sp>
      <p:sp>
        <p:nvSpPr>
          <p:cNvPr id="4" name="TextBox 3">
            <a:extLst>
              <a:ext uri="{FF2B5EF4-FFF2-40B4-BE49-F238E27FC236}">
                <a16:creationId xmlns:a16="http://schemas.microsoft.com/office/drawing/2014/main" id="{5A109D8D-5BCA-49F0-9C87-3A2CD522902D}"/>
              </a:ext>
            </a:extLst>
          </p:cNvPr>
          <p:cNvSpPr txBox="1"/>
          <p:nvPr/>
        </p:nvSpPr>
        <p:spPr>
          <a:xfrm>
            <a:off x="2814637" y="5558744"/>
            <a:ext cx="533400" cy="246221"/>
          </a:xfrm>
          <a:prstGeom prst="rect">
            <a:avLst/>
          </a:prstGeom>
          <a:solidFill>
            <a:srgbClr val="FFFFE0"/>
          </a:solidFill>
        </p:spPr>
        <p:txBody>
          <a:bodyPr wrap="square" lIns="0" tIns="0" rIns="0" bIns="0" rtlCol="0">
            <a:spAutoFit/>
          </a:bodyPr>
          <a:lstStyle/>
          <a:p>
            <a:r>
              <a:rPr lang="en-US" sz="800" dirty="0">
                <a:solidFill>
                  <a:schemeClr val="tx1">
                    <a:lumMod val="75000"/>
                    <a:lumOff val="25000"/>
                  </a:schemeClr>
                </a:solidFill>
                <a:latin typeface="Trebuchet MS" panose="020B0603020202020204" pitchFamily="34" charset="0"/>
              </a:rPr>
              <a:t>Jane </a:t>
            </a:r>
          </a:p>
          <a:p>
            <a:r>
              <a:rPr lang="en-US" sz="800" dirty="0">
                <a:solidFill>
                  <a:schemeClr val="tx1">
                    <a:lumMod val="75000"/>
                    <a:lumOff val="25000"/>
                  </a:schemeClr>
                </a:solidFill>
                <a:latin typeface="Trebuchet MS" panose="020B0603020202020204" pitchFamily="34" charset="0"/>
              </a:rPr>
              <a:t>Doe</a:t>
            </a:r>
          </a:p>
        </p:txBody>
      </p:sp>
      <p:sp>
        <p:nvSpPr>
          <p:cNvPr id="9" name="TextBox 8">
            <a:extLst>
              <a:ext uri="{FF2B5EF4-FFF2-40B4-BE49-F238E27FC236}">
                <a16:creationId xmlns:a16="http://schemas.microsoft.com/office/drawing/2014/main" id="{7CA60EAF-AA37-4D7B-9224-22EBE776B10B}"/>
              </a:ext>
            </a:extLst>
          </p:cNvPr>
          <p:cNvSpPr txBox="1"/>
          <p:nvPr/>
        </p:nvSpPr>
        <p:spPr>
          <a:xfrm>
            <a:off x="2812256" y="5195888"/>
            <a:ext cx="533400" cy="215444"/>
          </a:xfrm>
          <a:prstGeom prst="rect">
            <a:avLst/>
          </a:prstGeom>
          <a:solidFill>
            <a:srgbClr val="FFFFFF"/>
          </a:solidFill>
        </p:spPr>
        <p:txBody>
          <a:bodyPr wrap="square" lIns="0" tIns="0" rIns="0" bIns="0" rtlCol="0">
            <a:spAutoFit/>
          </a:bodyPr>
          <a:lstStyle/>
          <a:p>
            <a:r>
              <a:rPr lang="en-US" sz="700" dirty="0">
                <a:solidFill>
                  <a:schemeClr val="tx1">
                    <a:lumMod val="75000"/>
                    <a:lumOff val="25000"/>
                  </a:schemeClr>
                </a:solidFill>
                <a:latin typeface="Trebuchet MS" panose="020B0603020202020204" pitchFamily="34" charset="0"/>
              </a:rPr>
              <a:t>John </a:t>
            </a:r>
          </a:p>
          <a:p>
            <a:r>
              <a:rPr lang="en-US" sz="700" dirty="0">
                <a:solidFill>
                  <a:schemeClr val="tx1">
                    <a:lumMod val="75000"/>
                    <a:lumOff val="25000"/>
                  </a:schemeClr>
                </a:solidFill>
                <a:latin typeface="Trebuchet MS" panose="020B0603020202020204" pitchFamily="34" charset="0"/>
              </a:rPr>
              <a:t>Doe</a:t>
            </a:r>
          </a:p>
        </p:txBody>
      </p:sp>
      <p:sp>
        <p:nvSpPr>
          <p:cNvPr id="10" name="TextBox 9">
            <a:extLst>
              <a:ext uri="{FF2B5EF4-FFF2-40B4-BE49-F238E27FC236}">
                <a16:creationId xmlns:a16="http://schemas.microsoft.com/office/drawing/2014/main" id="{ADD5549F-7C0B-473D-B969-B4269A69E2AE}"/>
              </a:ext>
            </a:extLst>
          </p:cNvPr>
          <p:cNvSpPr txBox="1"/>
          <p:nvPr/>
        </p:nvSpPr>
        <p:spPr>
          <a:xfrm>
            <a:off x="2417707" y="5254511"/>
            <a:ext cx="361213" cy="76944"/>
          </a:xfrm>
          <a:prstGeom prst="rect">
            <a:avLst/>
          </a:prstGeom>
          <a:solidFill>
            <a:srgbClr val="FFFFFF"/>
          </a:solidFill>
        </p:spPr>
        <p:txBody>
          <a:bodyPr wrap="square" lIns="0" tIns="0" rIns="0" bIns="0" rtlCol="0">
            <a:spAutoFit/>
          </a:bodyPr>
          <a:lstStyle/>
          <a:p>
            <a:r>
              <a:rPr lang="en-US" sz="500" dirty="0">
                <a:solidFill>
                  <a:schemeClr val="tx1">
                    <a:lumMod val="75000"/>
                    <a:lumOff val="25000"/>
                  </a:schemeClr>
                </a:solidFill>
              </a:rPr>
              <a:t>123456789</a:t>
            </a:r>
          </a:p>
        </p:txBody>
      </p:sp>
      <p:sp>
        <p:nvSpPr>
          <p:cNvPr id="11" name="TextBox 10">
            <a:extLst>
              <a:ext uri="{FF2B5EF4-FFF2-40B4-BE49-F238E27FC236}">
                <a16:creationId xmlns:a16="http://schemas.microsoft.com/office/drawing/2014/main" id="{C98B2863-D8D0-4FE6-85F4-101E0F019CF4}"/>
              </a:ext>
            </a:extLst>
          </p:cNvPr>
          <p:cNvSpPr txBox="1"/>
          <p:nvPr/>
        </p:nvSpPr>
        <p:spPr>
          <a:xfrm>
            <a:off x="2427232" y="5655287"/>
            <a:ext cx="361213" cy="76944"/>
          </a:xfrm>
          <a:prstGeom prst="rect">
            <a:avLst/>
          </a:prstGeom>
          <a:solidFill>
            <a:srgbClr val="FFFFE0"/>
          </a:solidFill>
        </p:spPr>
        <p:txBody>
          <a:bodyPr wrap="square" lIns="0" tIns="0" rIns="0" bIns="0" rtlCol="0">
            <a:spAutoFit/>
          </a:bodyPr>
          <a:lstStyle/>
          <a:p>
            <a:r>
              <a:rPr lang="en-US" sz="500" dirty="0">
                <a:solidFill>
                  <a:schemeClr val="tx1">
                    <a:lumMod val="75000"/>
                    <a:lumOff val="25000"/>
                  </a:schemeClr>
                </a:solidFill>
              </a:rPr>
              <a:t>987654321</a:t>
            </a:r>
          </a:p>
        </p:txBody>
      </p:sp>
      <p:sp>
        <p:nvSpPr>
          <p:cNvPr id="12" name="TextBox 11">
            <a:extLst>
              <a:ext uri="{FF2B5EF4-FFF2-40B4-BE49-F238E27FC236}">
                <a16:creationId xmlns:a16="http://schemas.microsoft.com/office/drawing/2014/main" id="{2CADA437-F781-41CA-90D2-B069B0395C52}"/>
              </a:ext>
            </a:extLst>
          </p:cNvPr>
          <p:cNvSpPr txBox="1"/>
          <p:nvPr/>
        </p:nvSpPr>
        <p:spPr>
          <a:xfrm>
            <a:off x="5724526" y="5191126"/>
            <a:ext cx="423863" cy="261610"/>
          </a:xfrm>
          <a:prstGeom prst="rect">
            <a:avLst/>
          </a:prstGeom>
          <a:solidFill>
            <a:srgbClr val="FFFFFF"/>
          </a:solidFill>
        </p:spPr>
        <p:txBody>
          <a:bodyPr wrap="square" lIns="0" tIns="0" rIns="0" bIns="0" rtlCol="0">
            <a:spAutoFit/>
          </a:bodyPr>
          <a:lstStyle/>
          <a:p>
            <a:r>
              <a:rPr lang="en-US" sz="600" dirty="0">
                <a:solidFill>
                  <a:schemeClr val="tx1">
                    <a:lumMod val="75000"/>
                    <a:lumOff val="25000"/>
                  </a:schemeClr>
                </a:solidFill>
                <a:latin typeface="Trebuchet MS" panose="020B0603020202020204" pitchFamily="34" charset="0"/>
              </a:rPr>
              <a:t>Sample High School</a:t>
            </a:r>
          </a:p>
          <a:p>
            <a:endParaRPr lang="en-US" sz="500" dirty="0">
              <a:solidFill>
                <a:schemeClr val="tx1">
                  <a:lumMod val="75000"/>
                  <a:lumOff val="25000"/>
                </a:schemeClr>
              </a:solidFill>
              <a:latin typeface="Trebuchet MS" panose="020B0603020202020204" pitchFamily="34" charset="0"/>
            </a:endParaRPr>
          </a:p>
        </p:txBody>
      </p:sp>
      <p:sp>
        <p:nvSpPr>
          <p:cNvPr id="13" name="TextBox 12">
            <a:extLst>
              <a:ext uri="{FF2B5EF4-FFF2-40B4-BE49-F238E27FC236}">
                <a16:creationId xmlns:a16="http://schemas.microsoft.com/office/drawing/2014/main" id="{2E43A7EE-12F0-4B78-88EE-22E48E72E414}"/>
              </a:ext>
            </a:extLst>
          </p:cNvPr>
          <p:cNvSpPr txBox="1"/>
          <p:nvPr/>
        </p:nvSpPr>
        <p:spPr>
          <a:xfrm>
            <a:off x="5726907" y="5588420"/>
            <a:ext cx="423863" cy="261610"/>
          </a:xfrm>
          <a:prstGeom prst="rect">
            <a:avLst/>
          </a:prstGeom>
          <a:solidFill>
            <a:srgbClr val="FFFFE0"/>
          </a:solidFill>
        </p:spPr>
        <p:txBody>
          <a:bodyPr wrap="square" lIns="0" tIns="0" rIns="0" bIns="0" rtlCol="0">
            <a:spAutoFit/>
          </a:bodyPr>
          <a:lstStyle/>
          <a:p>
            <a:r>
              <a:rPr lang="en-US" sz="600" dirty="0">
                <a:solidFill>
                  <a:schemeClr val="tx1">
                    <a:lumMod val="75000"/>
                    <a:lumOff val="25000"/>
                  </a:schemeClr>
                </a:solidFill>
                <a:latin typeface="Trebuchet MS" panose="020B0603020202020204" pitchFamily="34" charset="0"/>
              </a:rPr>
              <a:t>Sample High School</a:t>
            </a:r>
          </a:p>
          <a:p>
            <a:endParaRPr lang="en-US" sz="500" dirty="0">
              <a:latin typeface="Trebuchet MS" panose="020B0603020202020204" pitchFamily="34" charset="0"/>
            </a:endParaRPr>
          </a:p>
        </p:txBody>
      </p:sp>
      <p:sp>
        <p:nvSpPr>
          <p:cNvPr id="15" name="TextBox 14">
            <a:extLst>
              <a:ext uri="{FF2B5EF4-FFF2-40B4-BE49-F238E27FC236}">
                <a16:creationId xmlns:a16="http://schemas.microsoft.com/office/drawing/2014/main" id="{7A0749BF-20C2-4EF9-A289-F7A3C835BDCE}"/>
              </a:ext>
            </a:extLst>
          </p:cNvPr>
          <p:cNvSpPr txBox="1"/>
          <p:nvPr/>
        </p:nvSpPr>
        <p:spPr>
          <a:xfrm>
            <a:off x="9196388" y="5242056"/>
            <a:ext cx="423863" cy="169277"/>
          </a:xfrm>
          <a:prstGeom prst="rect">
            <a:avLst/>
          </a:prstGeom>
          <a:solidFill>
            <a:srgbClr val="FFFFFF"/>
          </a:solidFill>
        </p:spPr>
        <p:txBody>
          <a:bodyPr wrap="square" lIns="0" tIns="0" rIns="0" bIns="0" rtlCol="0">
            <a:spAutoFit/>
          </a:bodyPr>
          <a:lstStyle/>
          <a:p>
            <a:r>
              <a:rPr lang="en-US" sz="600" dirty="0">
                <a:solidFill>
                  <a:schemeClr val="tx1">
                    <a:lumMod val="75000"/>
                    <a:lumOff val="25000"/>
                  </a:schemeClr>
                </a:solidFill>
                <a:latin typeface="Trebuchet MS" panose="020B0603020202020204" pitchFamily="34" charset="0"/>
              </a:rPr>
              <a:t>2021</a:t>
            </a:r>
          </a:p>
          <a:p>
            <a:endParaRPr lang="en-US" sz="500" dirty="0">
              <a:solidFill>
                <a:schemeClr val="tx1">
                  <a:lumMod val="75000"/>
                  <a:lumOff val="25000"/>
                </a:schemeClr>
              </a:solidFill>
              <a:latin typeface="Trebuchet MS" panose="020B0603020202020204" pitchFamily="34" charset="0"/>
            </a:endParaRPr>
          </a:p>
        </p:txBody>
      </p:sp>
      <p:sp>
        <p:nvSpPr>
          <p:cNvPr id="16" name="TextBox 15">
            <a:extLst>
              <a:ext uri="{FF2B5EF4-FFF2-40B4-BE49-F238E27FC236}">
                <a16:creationId xmlns:a16="http://schemas.microsoft.com/office/drawing/2014/main" id="{E302850A-C495-4D9B-B77F-462FC0238469}"/>
              </a:ext>
            </a:extLst>
          </p:cNvPr>
          <p:cNvSpPr txBox="1"/>
          <p:nvPr/>
        </p:nvSpPr>
        <p:spPr>
          <a:xfrm>
            <a:off x="9196388" y="5649975"/>
            <a:ext cx="423863" cy="169277"/>
          </a:xfrm>
          <a:prstGeom prst="rect">
            <a:avLst/>
          </a:prstGeom>
          <a:solidFill>
            <a:srgbClr val="FFFFE0"/>
          </a:solidFill>
        </p:spPr>
        <p:txBody>
          <a:bodyPr wrap="square" lIns="0" tIns="0" rIns="0" bIns="0" rtlCol="0">
            <a:spAutoFit/>
          </a:bodyPr>
          <a:lstStyle/>
          <a:p>
            <a:r>
              <a:rPr lang="en-US" sz="600" dirty="0">
                <a:solidFill>
                  <a:schemeClr val="tx1">
                    <a:lumMod val="75000"/>
                    <a:lumOff val="25000"/>
                  </a:schemeClr>
                </a:solidFill>
                <a:latin typeface="Trebuchet MS" panose="020B0603020202020204" pitchFamily="34" charset="0"/>
              </a:rPr>
              <a:t>2021</a:t>
            </a:r>
          </a:p>
          <a:p>
            <a:endParaRPr lang="en-US" sz="500" dirty="0">
              <a:solidFill>
                <a:schemeClr val="tx1">
                  <a:lumMod val="75000"/>
                  <a:lumOff val="25000"/>
                </a:schemeClr>
              </a:solidFill>
              <a:latin typeface="Trebuchet MS" panose="020B0603020202020204" pitchFamily="34" charset="0"/>
            </a:endParaRPr>
          </a:p>
        </p:txBody>
      </p:sp>
      <p:sp>
        <p:nvSpPr>
          <p:cNvPr id="17" name="Rectangle 16">
            <a:extLst>
              <a:ext uri="{FF2B5EF4-FFF2-40B4-BE49-F238E27FC236}">
                <a16:creationId xmlns:a16="http://schemas.microsoft.com/office/drawing/2014/main" id="{458EAA1C-FBF4-4366-8D36-6B81F9A50DD9}"/>
              </a:ext>
            </a:extLst>
          </p:cNvPr>
          <p:cNvSpPr/>
          <p:nvPr/>
        </p:nvSpPr>
        <p:spPr>
          <a:xfrm>
            <a:off x="7086601" y="3400425"/>
            <a:ext cx="657223" cy="228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a:extLst>
              <a:ext uri="{FF2B5EF4-FFF2-40B4-BE49-F238E27FC236}">
                <a16:creationId xmlns:a16="http://schemas.microsoft.com/office/drawing/2014/main" id="{27784EE3-DF63-4BEC-9C8B-D5300FFCA29C}"/>
              </a:ext>
            </a:extLst>
          </p:cNvPr>
          <p:cNvSpPr/>
          <p:nvPr/>
        </p:nvSpPr>
        <p:spPr>
          <a:xfrm>
            <a:off x="7743825" y="4114801"/>
            <a:ext cx="1095375" cy="228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2A02127B-4B4C-4534-8AC0-2593D355D33E}"/>
              </a:ext>
            </a:extLst>
          </p:cNvPr>
          <p:cNvSpPr/>
          <p:nvPr/>
        </p:nvSpPr>
        <p:spPr>
          <a:xfrm>
            <a:off x="7743824" y="3400425"/>
            <a:ext cx="485777" cy="228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33EE5F7E-2DD6-4C91-A063-7614C362B92F}"/>
              </a:ext>
            </a:extLst>
          </p:cNvPr>
          <p:cNvSpPr/>
          <p:nvPr/>
        </p:nvSpPr>
        <p:spPr>
          <a:xfrm>
            <a:off x="1790697" y="1219200"/>
            <a:ext cx="8610599" cy="5418814"/>
          </a:xfrm>
          <a:prstGeom prst="rect">
            <a:avLst/>
          </a:prstGeom>
          <a:solidFill>
            <a:schemeClr val="accent5">
              <a:alpha val="52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FCDBE063-C12A-4E1D-AD08-C8A784D8BBC1}"/>
              </a:ext>
            </a:extLst>
          </p:cNvPr>
          <p:cNvSpPr/>
          <p:nvPr/>
        </p:nvSpPr>
        <p:spPr>
          <a:xfrm>
            <a:off x="1926030" y="4343402"/>
            <a:ext cx="886227" cy="1615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8" name="Straight Connector 27">
            <a:extLst>
              <a:ext uri="{FF2B5EF4-FFF2-40B4-BE49-F238E27FC236}">
                <a16:creationId xmlns:a16="http://schemas.microsoft.com/office/drawing/2014/main" id="{E25DADCD-1FCE-48DD-8232-89296D5BC8F4}"/>
              </a:ext>
            </a:extLst>
          </p:cNvPr>
          <p:cNvCxnSpPr>
            <a:cxnSpLocks/>
          </p:cNvCxnSpPr>
          <p:nvPr/>
        </p:nvCxnSpPr>
        <p:spPr>
          <a:xfrm>
            <a:off x="2812256" y="4504988"/>
            <a:ext cx="261336" cy="2194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0CF8680-82A6-4619-A045-14BFACF8021E}"/>
              </a:ext>
            </a:extLst>
          </p:cNvPr>
          <p:cNvCxnSpPr>
            <a:cxnSpLocks/>
          </p:cNvCxnSpPr>
          <p:nvPr/>
        </p:nvCxnSpPr>
        <p:spPr>
          <a:xfrm flipV="1">
            <a:off x="2812256" y="2748299"/>
            <a:ext cx="261336" cy="15951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3FA3D15-233F-4AA0-8CD2-36C60D0C2A91}"/>
              </a:ext>
            </a:extLst>
          </p:cNvPr>
          <p:cNvPicPr>
            <a:picLocks noChangeAspect="1"/>
          </p:cNvPicPr>
          <p:nvPr/>
        </p:nvPicPr>
        <p:blipFill>
          <a:blip r:embed="rId4"/>
          <a:stretch>
            <a:fillRect/>
          </a:stretch>
        </p:blipFill>
        <p:spPr>
          <a:xfrm>
            <a:off x="3073593" y="2761976"/>
            <a:ext cx="7192379" cy="1962424"/>
          </a:xfrm>
          <a:prstGeom prst="rect">
            <a:avLst/>
          </a:prstGeom>
          <a:ln w="38100">
            <a:solidFill>
              <a:srgbClr val="FF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9466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Credentials</a:t>
            </a:r>
          </a:p>
        </p:txBody>
      </p:sp>
      <p:grpSp>
        <p:nvGrpSpPr>
          <p:cNvPr id="26" name="Group 25">
            <a:extLst>
              <a:ext uri="{FF2B5EF4-FFF2-40B4-BE49-F238E27FC236}">
                <a16:creationId xmlns:a16="http://schemas.microsoft.com/office/drawing/2014/main" id="{4F93E025-D10F-48DA-8948-96DB87F43E40}"/>
              </a:ext>
            </a:extLst>
          </p:cNvPr>
          <p:cNvGrpSpPr/>
          <p:nvPr/>
        </p:nvGrpSpPr>
        <p:grpSpPr>
          <a:xfrm>
            <a:off x="1714500" y="1505175"/>
            <a:ext cx="8763000" cy="2688714"/>
            <a:chOff x="190500" y="1505175"/>
            <a:chExt cx="8763000" cy="2688714"/>
          </a:xfrm>
        </p:grpSpPr>
        <p:pic>
          <p:nvPicPr>
            <p:cNvPr id="19" name="Picture 18">
              <a:extLst>
                <a:ext uri="{FF2B5EF4-FFF2-40B4-BE49-F238E27FC236}">
                  <a16:creationId xmlns:a16="http://schemas.microsoft.com/office/drawing/2014/main" id="{46582CDE-E284-442D-AC38-94C6C9B2C6E3}"/>
                </a:ext>
              </a:extLst>
            </p:cNvPr>
            <p:cNvPicPr>
              <a:picLocks noChangeAspect="1"/>
            </p:cNvPicPr>
            <p:nvPr/>
          </p:nvPicPr>
          <p:blipFill>
            <a:blip r:embed="rId3"/>
            <a:stretch>
              <a:fillRect/>
            </a:stretch>
          </p:blipFill>
          <p:spPr>
            <a:xfrm>
              <a:off x="190500" y="1505175"/>
              <a:ext cx="8763000" cy="2688714"/>
            </a:xfrm>
            <a:prstGeom prst="rect">
              <a:avLst/>
            </a:prstGeom>
            <a:ln>
              <a:noFill/>
            </a:ln>
            <a:effectLst>
              <a:outerShdw blurRad="292100" dist="139700" dir="2700000" algn="tl" rotWithShape="0">
                <a:srgbClr val="333333">
                  <a:alpha val="65000"/>
                </a:srgbClr>
              </a:outerShdw>
            </a:effectLst>
          </p:spPr>
        </p:pic>
        <p:sp>
          <p:nvSpPr>
            <p:cNvPr id="27" name="TextBox 26">
              <a:extLst>
                <a:ext uri="{FF2B5EF4-FFF2-40B4-BE49-F238E27FC236}">
                  <a16:creationId xmlns:a16="http://schemas.microsoft.com/office/drawing/2014/main" id="{2C2C587D-7563-4AAD-B4DE-A0931C986152}"/>
                </a:ext>
              </a:extLst>
            </p:cNvPr>
            <p:cNvSpPr txBox="1"/>
            <p:nvPr/>
          </p:nvSpPr>
          <p:spPr>
            <a:xfrm>
              <a:off x="2148852" y="2383094"/>
              <a:ext cx="670548" cy="92333"/>
            </a:xfrm>
            <a:prstGeom prst="rect">
              <a:avLst/>
            </a:prstGeom>
            <a:solidFill>
              <a:srgbClr val="FFFFFF"/>
            </a:solidFill>
          </p:spPr>
          <p:txBody>
            <a:bodyPr wrap="square" lIns="0" tIns="0" rIns="0" bIns="0" rtlCol="0">
              <a:spAutoFit/>
            </a:bodyPr>
            <a:lstStyle/>
            <a:p>
              <a:r>
                <a:rPr lang="en-US" sz="600" dirty="0"/>
                <a:t>Jane Doe</a:t>
              </a:r>
            </a:p>
          </p:txBody>
        </p:sp>
        <p:sp>
          <p:nvSpPr>
            <p:cNvPr id="29" name="TextBox 28">
              <a:extLst>
                <a:ext uri="{FF2B5EF4-FFF2-40B4-BE49-F238E27FC236}">
                  <a16:creationId xmlns:a16="http://schemas.microsoft.com/office/drawing/2014/main" id="{19985678-D083-4FF9-AD25-468EA5667D6F}"/>
                </a:ext>
              </a:extLst>
            </p:cNvPr>
            <p:cNvSpPr txBox="1"/>
            <p:nvPr/>
          </p:nvSpPr>
          <p:spPr>
            <a:xfrm>
              <a:off x="1104900" y="2383095"/>
              <a:ext cx="414338" cy="92333"/>
            </a:xfrm>
            <a:prstGeom prst="rect">
              <a:avLst/>
            </a:prstGeom>
            <a:solidFill>
              <a:srgbClr val="FFFFFF"/>
            </a:solidFill>
          </p:spPr>
          <p:txBody>
            <a:bodyPr wrap="square" lIns="0" tIns="0" rIns="0" bIns="0" rtlCol="0">
              <a:spAutoFit/>
            </a:bodyPr>
            <a:lstStyle/>
            <a:p>
              <a:r>
                <a:rPr lang="en-US" sz="600" dirty="0"/>
                <a:t>123456789</a:t>
              </a:r>
            </a:p>
          </p:txBody>
        </p:sp>
        <p:sp>
          <p:nvSpPr>
            <p:cNvPr id="30" name="TextBox 29">
              <a:extLst>
                <a:ext uri="{FF2B5EF4-FFF2-40B4-BE49-F238E27FC236}">
                  <a16:creationId xmlns:a16="http://schemas.microsoft.com/office/drawing/2014/main" id="{041DC856-8827-48E8-8CE8-E15C1778042F}"/>
                </a:ext>
              </a:extLst>
            </p:cNvPr>
            <p:cNvSpPr txBox="1"/>
            <p:nvPr/>
          </p:nvSpPr>
          <p:spPr>
            <a:xfrm>
              <a:off x="3276600" y="2383093"/>
              <a:ext cx="457200" cy="92333"/>
            </a:xfrm>
            <a:prstGeom prst="rect">
              <a:avLst/>
            </a:prstGeom>
            <a:solidFill>
              <a:srgbClr val="FFFFFF"/>
            </a:solidFill>
          </p:spPr>
          <p:txBody>
            <a:bodyPr wrap="square" lIns="0" tIns="0" rIns="0" bIns="0" rtlCol="0">
              <a:spAutoFit/>
            </a:bodyPr>
            <a:lstStyle/>
            <a:p>
              <a:r>
                <a:rPr lang="en-US" sz="600" dirty="0"/>
                <a:t>01/01/1900</a:t>
              </a:r>
            </a:p>
          </p:txBody>
        </p:sp>
        <p:sp>
          <p:nvSpPr>
            <p:cNvPr id="31" name="TextBox 30">
              <a:extLst>
                <a:ext uri="{FF2B5EF4-FFF2-40B4-BE49-F238E27FC236}">
                  <a16:creationId xmlns:a16="http://schemas.microsoft.com/office/drawing/2014/main" id="{7522A8E8-7B2B-483F-805F-D5CEC87DF346}"/>
                </a:ext>
              </a:extLst>
            </p:cNvPr>
            <p:cNvSpPr txBox="1"/>
            <p:nvPr/>
          </p:nvSpPr>
          <p:spPr>
            <a:xfrm>
              <a:off x="423862" y="3700462"/>
              <a:ext cx="408610" cy="184666"/>
            </a:xfrm>
            <a:prstGeom prst="rect">
              <a:avLst/>
            </a:prstGeom>
            <a:solidFill>
              <a:srgbClr val="FFFFE0"/>
            </a:solidFill>
          </p:spPr>
          <p:txBody>
            <a:bodyPr wrap="square" lIns="0" tIns="0" rIns="0" bIns="0" rtlCol="0">
              <a:spAutoFit/>
            </a:bodyPr>
            <a:lstStyle/>
            <a:p>
              <a:r>
                <a:rPr lang="en-US" sz="600" dirty="0"/>
                <a:t>Sample School</a:t>
              </a:r>
            </a:p>
          </p:txBody>
        </p:sp>
        <p:sp>
          <p:nvSpPr>
            <p:cNvPr id="32" name="TextBox 31">
              <a:extLst>
                <a:ext uri="{FF2B5EF4-FFF2-40B4-BE49-F238E27FC236}">
                  <a16:creationId xmlns:a16="http://schemas.microsoft.com/office/drawing/2014/main" id="{2325A65F-58A6-4C38-81F7-0BF73A122631}"/>
                </a:ext>
              </a:extLst>
            </p:cNvPr>
            <p:cNvSpPr txBox="1"/>
            <p:nvPr/>
          </p:nvSpPr>
          <p:spPr>
            <a:xfrm>
              <a:off x="3640931" y="3751778"/>
              <a:ext cx="990600" cy="92333"/>
            </a:xfrm>
            <a:prstGeom prst="rect">
              <a:avLst/>
            </a:prstGeom>
            <a:solidFill>
              <a:srgbClr val="FFFFE0"/>
            </a:solidFill>
          </p:spPr>
          <p:txBody>
            <a:bodyPr wrap="square" lIns="0" tIns="0" rIns="0" bIns="0" rtlCol="0">
              <a:spAutoFit/>
            </a:bodyPr>
            <a:lstStyle/>
            <a:p>
              <a:r>
                <a:rPr lang="en-US" sz="600" dirty="0"/>
                <a:t>Sample School</a:t>
              </a:r>
            </a:p>
          </p:txBody>
        </p:sp>
        <p:sp>
          <p:nvSpPr>
            <p:cNvPr id="33" name="TextBox 32">
              <a:extLst>
                <a:ext uri="{FF2B5EF4-FFF2-40B4-BE49-F238E27FC236}">
                  <a16:creationId xmlns:a16="http://schemas.microsoft.com/office/drawing/2014/main" id="{D161AB80-6E78-4F1A-A18E-36906CDBFF4A}"/>
                </a:ext>
              </a:extLst>
            </p:cNvPr>
            <p:cNvSpPr txBox="1"/>
            <p:nvPr/>
          </p:nvSpPr>
          <p:spPr>
            <a:xfrm>
              <a:off x="283014" y="1564463"/>
              <a:ext cx="2396247" cy="169277"/>
            </a:xfrm>
            <a:prstGeom prst="rect">
              <a:avLst/>
            </a:prstGeom>
            <a:solidFill>
              <a:srgbClr val="FFFFFF"/>
            </a:solidFill>
          </p:spPr>
          <p:txBody>
            <a:bodyPr wrap="square" lIns="0" tIns="0" rIns="0" bIns="0" rtlCol="0">
              <a:spAutoFit/>
            </a:bodyPr>
            <a:lstStyle/>
            <a:p>
              <a:r>
                <a:rPr lang="en-US" sz="1100" b="1" dirty="0">
                  <a:solidFill>
                    <a:schemeClr val="bg1">
                      <a:lumMod val="50000"/>
                    </a:schemeClr>
                  </a:solidFill>
                  <a:latin typeface="Trebuchet MS" panose="020B0603020202020204" pitchFamily="34" charset="0"/>
                </a:rPr>
                <a:t>2021 Credentials</a:t>
              </a:r>
              <a:endParaRPr lang="en-US" sz="2800" b="1" dirty="0">
                <a:solidFill>
                  <a:schemeClr val="bg1">
                    <a:lumMod val="50000"/>
                  </a:schemeClr>
                </a:solidFill>
                <a:latin typeface="Trebuchet MS" panose="020B0603020202020204" pitchFamily="34" charset="0"/>
              </a:endParaRPr>
            </a:p>
          </p:txBody>
        </p:sp>
      </p:grpSp>
      <p:sp>
        <p:nvSpPr>
          <p:cNvPr id="34" name="TextBox 33">
            <a:extLst>
              <a:ext uri="{FF2B5EF4-FFF2-40B4-BE49-F238E27FC236}">
                <a16:creationId xmlns:a16="http://schemas.microsoft.com/office/drawing/2014/main" id="{83EDBC1E-70FF-4800-88D1-3F0B2DA9FCA5}"/>
              </a:ext>
            </a:extLst>
          </p:cNvPr>
          <p:cNvSpPr txBox="1"/>
          <p:nvPr/>
        </p:nvSpPr>
        <p:spPr>
          <a:xfrm>
            <a:off x="1947862" y="4419601"/>
            <a:ext cx="8262938"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Franklin Gothic Medium" panose="020B0603020102020204" pitchFamily="34" charset="0"/>
              </a:rPr>
              <a:t>Credential details page shows programs in which student is enrolled.</a:t>
            </a:r>
          </a:p>
          <a:p>
            <a:pPr marL="285750" indent="-285750">
              <a:buFont typeface="Arial" panose="020B0604020202020204" pitchFamily="34" charset="0"/>
              <a:buChar char="•"/>
            </a:pPr>
            <a:endParaRPr lang="en-US" sz="1800" dirty="0">
              <a:latin typeface="Franklin Gothic Medium" panose="020B0603020102020204" pitchFamily="34" charset="0"/>
            </a:endParaRPr>
          </a:p>
          <a:p>
            <a:pPr marL="285750" indent="-285750">
              <a:buFont typeface="Arial" panose="020B0604020202020204" pitchFamily="34" charset="0"/>
              <a:buChar char="•"/>
            </a:pPr>
            <a:r>
              <a:rPr lang="en-US" sz="1800" dirty="0">
                <a:latin typeface="Franklin Gothic Medium" panose="020B0603020102020204" pitchFamily="34" charset="0"/>
              </a:rPr>
              <a:t>Once a program (and course) is selected, the “Credential Name” populates with approved, industry recognized credentials.</a:t>
            </a:r>
          </a:p>
          <a:p>
            <a:pPr marL="285750" indent="-285750">
              <a:buFont typeface="Arial" panose="020B0604020202020204" pitchFamily="34" charset="0"/>
              <a:buChar char="•"/>
            </a:pPr>
            <a:endParaRPr lang="en-US" sz="1800" dirty="0">
              <a:latin typeface="Franklin Gothic Medium" panose="020B0603020102020204" pitchFamily="34" charset="0"/>
            </a:endParaRPr>
          </a:p>
          <a:p>
            <a:pPr marL="285750" indent="-285750">
              <a:buFont typeface="Arial" panose="020B0604020202020204" pitchFamily="34" charset="0"/>
              <a:buChar char="•"/>
            </a:pPr>
            <a:r>
              <a:rPr lang="en-US" sz="1800" dirty="0">
                <a:latin typeface="Franklin Gothic Medium" panose="020B0603020102020204" pitchFamily="34" charset="0"/>
              </a:rPr>
              <a:t>Enter all credential attempts, even if the student didn’t earn the credential. (Use the “Yes” or “No” radio buttons in the “Passed” column to indicate if the attempt was successful).</a:t>
            </a:r>
          </a:p>
        </p:txBody>
      </p:sp>
    </p:spTree>
    <p:extLst>
      <p:ext uri="{BB962C8B-B14F-4D97-AF65-F5344CB8AC3E}">
        <p14:creationId xmlns:p14="http://schemas.microsoft.com/office/powerpoint/2010/main" val="16529586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Credentials</a:t>
            </a:r>
          </a:p>
        </p:txBody>
      </p:sp>
      <p:grpSp>
        <p:nvGrpSpPr>
          <p:cNvPr id="3" name="Group 2">
            <a:extLst>
              <a:ext uri="{FF2B5EF4-FFF2-40B4-BE49-F238E27FC236}">
                <a16:creationId xmlns:a16="http://schemas.microsoft.com/office/drawing/2014/main" id="{19EAD208-E3AF-4E44-8B57-F25B49873E28}"/>
              </a:ext>
            </a:extLst>
          </p:cNvPr>
          <p:cNvGrpSpPr/>
          <p:nvPr/>
        </p:nvGrpSpPr>
        <p:grpSpPr>
          <a:xfrm>
            <a:off x="379760" y="1236821"/>
            <a:ext cx="6520233" cy="5295900"/>
            <a:chOff x="2835881" y="1333500"/>
            <a:chExt cx="6520233" cy="5295900"/>
          </a:xfrm>
        </p:grpSpPr>
        <p:pic>
          <p:nvPicPr>
            <p:cNvPr id="5" name="Picture 4">
              <a:extLst>
                <a:ext uri="{FF2B5EF4-FFF2-40B4-BE49-F238E27FC236}">
                  <a16:creationId xmlns:a16="http://schemas.microsoft.com/office/drawing/2014/main" id="{49B12560-A7DB-4BC2-AF22-6E989BBC0B66}"/>
                </a:ext>
              </a:extLst>
            </p:cNvPr>
            <p:cNvPicPr>
              <a:picLocks noChangeAspect="1"/>
            </p:cNvPicPr>
            <p:nvPr/>
          </p:nvPicPr>
          <p:blipFill>
            <a:blip r:embed="rId3"/>
            <a:stretch>
              <a:fillRect/>
            </a:stretch>
          </p:blipFill>
          <p:spPr>
            <a:xfrm>
              <a:off x="2835881" y="1333500"/>
              <a:ext cx="6520233" cy="5181600"/>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65C367B9-BF6A-4B23-97BD-EB0639B3B8D8}"/>
                </a:ext>
              </a:extLst>
            </p:cNvPr>
            <p:cNvSpPr/>
            <p:nvPr/>
          </p:nvSpPr>
          <p:spPr>
            <a:xfrm>
              <a:off x="3657600" y="1333500"/>
              <a:ext cx="1636372"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Graphic 15" descr="Arrow Slight curve">
              <a:extLst>
                <a:ext uri="{FF2B5EF4-FFF2-40B4-BE49-F238E27FC236}">
                  <a16:creationId xmlns:a16="http://schemas.microsoft.com/office/drawing/2014/main" id="{D4334FF8-233E-44D1-B354-26C33DB38E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0400" y="5715000"/>
              <a:ext cx="914400" cy="914400"/>
            </a:xfrm>
            <a:prstGeom prst="rect">
              <a:avLst/>
            </a:prstGeom>
          </p:spPr>
        </p:pic>
      </p:grpSp>
      <p:sp>
        <p:nvSpPr>
          <p:cNvPr id="7" name="TextBox 6">
            <a:extLst>
              <a:ext uri="{FF2B5EF4-FFF2-40B4-BE49-F238E27FC236}">
                <a16:creationId xmlns:a16="http://schemas.microsoft.com/office/drawing/2014/main" id="{3A1220D9-D018-4A27-B4EB-6339C12D56A1}"/>
              </a:ext>
            </a:extLst>
          </p:cNvPr>
          <p:cNvSpPr txBox="1"/>
          <p:nvPr/>
        </p:nvSpPr>
        <p:spPr>
          <a:xfrm>
            <a:off x="7215442" y="1351121"/>
            <a:ext cx="4735553"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0070C0"/>
                </a:solidFill>
                <a:latin typeface="Franklin Gothic Medium" panose="020B0603020102020204" pitchFamily="34" charset="0"/>
                <a:hlinkClick r:id="rId6">
                  <a:extLst>
                    <a:ext uri="{A12FA001-AC4F-418D-AE19-62706E023703}">
                      <ahyp:hlinkClr xmlns:ahyp="http://schemas.microsoft.com/office/drawing/2018/hyperlinkcolor" val="tx"/>
                    </a:ext>
                  </a:extLst>
                </a:hlinkClick>
              </a:rPr>
              <a:t>www.azed.gov/cte/cte-industry-credentials</a:t>
            </a:r>
            <a:endParaRPr lang="en-US" sz="1800" dirty="0">
              <a:solidFill>
                <a:srgbClr val="0070C0"/>
              </a:solidFill>
              <a:latin typeface="Franklin Gothic Medium" panose="020B0603020102020204" pitchFamily="34" charset="0"/>
            </a:endParaRPr>
          </a:p>
          <a:p>
            <a:pPr marL="285750" indent="-285750">
              <a:buFont typeface="Arial" panose="020B0604020202020204" pitchFamily="34" charset="0"/>
              <a:buChar char="•"/>
            </a:pPr>
            <a:endParaRPr lang="en-US" dirty="0">
              <a:latin typeface="Franklin Gothic Medium" panose="020B0603020102020204" pitchFamily="34" charset="0"/>
            </a:endParaRPr>
          </a:p>
          <a:p>
            <a:pPr marL="285750" indent="-285750">
              <a:buFont typeface="Arial" panose="020B0604020202020204" pitchFamily="34" charset="0"/>
              <a:buChar char="•"/>
            </a:pPr>
            <a:r>
              <a:rPr lang="en-US" sz="1800" dirty="0">
                <a:latin typeface="Franklin Gothic Medium" panose="020B0603020102020204" pitchFamily="34" charset="0"/>
              </a:rPr>
              <a:t>Get list of approved credentials by program</a:t>
            </a:r>
          </a:p>
          <a:p>
            <a:pPr marL="285750" indent="-285750">
              <a:buFont typeface="Arial" panose="020B0604020202020204" pitchFamily="34" charset="0"/>
              <a:buChar char="•"/>
            </a:pPr>
            <a:endParaRPr lang="en-US" dirty="0">
              <a:latin typeface="Franklin Gothic Medium" panose="020B0603020102020204" pitchFamily="34" charset="0"/>
            </a:endParaRPr>
          </a:p>
          <a:p>
            <a:pPr marL="285750" indent="-285750">
              <a:buFont typeface="Arial" panose="020B0604020202020204" pitchFamily="34" charset="0"/>
              <a:buChar char="•"/>
            </a:pPr>
            <a:r>
              <a:rPr lang="en-US" sz="1800" dirty="0">
                <a:latin typeface="Franklin Gothic Medium" panose="020B0603020102020204" pitchFamily="34" charset="0"/>
              </a:rPr>
              <a:t>Get Credential Upload template </a:t>
            </a:r>
          </a:p>
          <a:p>
            <a:pPr marL="285750" indent="-285750">
              <a:buFont typeface="Arial" panose="020B0604020202020204" pitchFamily="34" charset="0"/>
              <a:buChar char="•"/>
            </a:pPr>
            <a:endParaRPr lang="en-US" dirty="0">
              <a:latin typeface="Franklin Gothic Medium" panose="020B0603020102020204" pitchFamily="34" charset="0"/>
            </a:endParaRPr>
          </a:p>
          <a:p>
            <a:pPr marL="285750" indent="-285750">
              <a:buFont typeface="Arial" panose="020B0604020202020204" pitchFamily="34" charset="0"/>
              <a:buChar char="•"/>
            </a:pPr>
            <a:r>
              <a:rPr lang="en-US" sz="1800" dirty="0">
                <a:latin typeface="Franklin Gothic Medium" panose="020B0603020102020204" pitchFamily="34" charset="0"/>
              </a:rPr>
              <a:t>Get list of Credential codes (used with upload template)</a:t>
            </a:r>
          </a:p>
        </p:txBody>
      </p:sp>
    </p:spTree>
    <p:extLst>
      <p:ext uri="{BB962C8B-B14F-4D97-AF65-F5344CB8AC3E}">
        <p14:creationId xmlns:p14="http://schemas.microsoft.com/office/powerpoint/2010/main" val="3420959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CTE Data Portal</a:t>
            </a:r>
          </a:p>
        </p:txBody>
      </p:sp>
      <p:sp>
        <p:nvSpPr>
          <p:cNvPr id="3" name="Content Placeholder 2">
            <a:extLst>
              <a:ext uri="{FF2B5EF4-FFF2-40B4-BE49-F238E27FC236}">
                <a16:creationId xmlns:a16="http://schemas.microsoft.com/office/drawing/2014/main" id="{67487781-2C96-42F9-AEAC-9C272C170D73}"/>
              </a:ext>
            </a:extLst>
          </p:cNvPr>
          <p:cNvSpPr>
            <a:spLocks noGrp="1"/>
          </p:cNvSpPr>
          <p:nvPr>
            <p:ph sz="half" idx="2"/>
          </p:nvPr>
        </p:nvSpPr>
        <p:spPr>
          <a:xfrm>
            <a:off x="1981201" y="1256467"/>
            <a:ext cx="8458201" cy="5786199"/>
          </a:xfrm>
        </p:spPr>
        <p:txBody>
          <a:bodyPr/>
          <a:lstStyle/>
          <a:p>
            <a:pPr marL="342900" indent="-342900">
              <a:buFont typeface="Arial" panose="020B0604020202020204" pitchFamily="34" charset="0"/>
              <a:buChar char="•"/>
            </a:pPr>
            <a:r>
              <a:rPr lang="en-US" sz="2400" dirty="0"/>
              <a:t>CTE State Priority Grant Funding</a:t>
            </a:r>
            <a:endParaRPr lang="en-US" sz="2000" dirty="0"/>
          </a:p>
          <a:p>
            <a:pPr marL="800100" lvl="1" indent="-342900">
              <a:buFont typeface="Arial" panose="020B0604020202020204" pitchFamily="34" charset="0"/>
              <a:buChar char="•"/>
            </a:pPr>
            <a:r>
              <a:rPr lang="en-US" sz="2000" dirty="0"/>
              <a:t>25% is based on Related Placements </a:t>
            </a:r>
          </a:p>
          <a:p>
            <a:pPr marL="1257300" lvl="2" indent="-342900">
              <a:buFont typeface="Arial" panose="020B0604020202020204" pitchFamily="34" charset="0"/>
              <a:buChar char="•"/>
            </a:pPr>
            <a:r>
              <a:rPr lang="en-US" sz="2000" dirty="0"/>
              <a:t>from prior year’s data, next year’s allocation</a:t>
            </a:r>
          </a:p>
          <a:p>
            <a:pPr marL="800100" lvl="1" indent="-342900">
              <a:buFont typeface="Arial" panose="020B0604020202020204" pitchFamily="34" charset="0"/>
              <a:buChar char="•"/>
            </a:pPr>
            <a:r>
              <a:rPr lang="en-US" sz="2000" dirty="0"/>
              <a:t>75% is based on CTE Course Enrollment </a:t>
            </a:r>
          </a:p>
          <a:p>
            <a:pPr marL="1257300" lvl="2" indent="-342900">
              <a:buFont typeface="Arial" panose="020B0604020202020204" pitchFamily="34" charset="0"/>
              <a:buChar char="•"/>
            </a:pPr>
            <a:r>
              <a:rPr lang="en-US" sz="2000" dirty="0"/>
              <a:t>from current year data, next year’s allocation</a:t>
            </a:r>
          </a:p>
          <a:p>
            <a:pPr marL="800100" lvl="1"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400" dirty="0"/>
              <a:t>Performance Measures</a:t>
            </a:r>
          </a:p>
          <a:p>
            <a:pPr marL="800100" lvl="1" indent="-342900">
              <a:buFont typeface="Arial" panose="020B0604020202020204" pitchFamily="34" charset="0"/>
              <a:buChar char="•"/>
            </a:pPr>
            <a:r>
              <a:rPr lang="en-US" sz="2000" dirty="0"/>
              <a:t>1S1 Graduation Rate</a:t>
            </a:r>
          </a:p>
          <a:p>
            <a:pPr marL="800100" lvl="1" indent="-342900">
              <a:buFont typeface="Arial" panose="020B0604020202020204" pitchFamily="34" charset="0"/>
              <a:buChar char="•"/>
            </a:pPr>
            <a:r>
              <a:rPr lang="en-US" sz="2000" dirty="0"/>
              <a:t>2S1, 2S2, 2S3 Academic Proficiency</a:t>
            </a:r>
          </a:p>
          <a:p>
            <a:pPr marL="800100" lvl="1" indent="-342900">
              <a:buFont typeface="Arial" panose="020B0604020202020204" pitchFamily="34" charset="0"/>
              <a:buChar char="•"/>
            </a:pPr>
            <a:r>
              <a:rPr lang="en-US" sz="2000" dirty="0"/>
              <a:t>3S1 Placement</a:t>
            </a:r>
          </a:p>
          <a:p>
            <a:pPr marL="800100" lvl="1" indent="-342900">
              <a:buFont typeface="Arial" panose="020B0604020202020204" pitchFamily="34" charset="0"/>
              <a:buChar char="•"/>
            </a:pPr>
            <a:r>
              <a:rPr lang="en-US" sz="2000" dirty="0"/>
              <a:t>4S1 Nontraditional Enrollment</a:t>
            </a:r>
          </a:p>
          <a:p>
            <a:pPr marL="800100" lvl="1" indent="-342900">
              <a:buFont typeface="Arial" panose="020B0604020202020204" pitchFamily="34" charset="0"/>
              <a:buChar char="•"/>
            </a:pPr>
            <a:r>
              <a:rPr lang="en-US" sz="2000" dirty="0"/>
              <a:t>5S1 Industry Recognized Credential</a:t>
            </a:r>
          </a:p>
          <a:p>
            <a:pPr marL="800100" lvl="1" indent="-342900">
              <a:buFont typeface="Arial" panose="020B0604020202020204" pitchFamily="34" charset="0"/>
              <a:buChar char="•"/>
            </a:pPr>
            <a:r>
              <a:rPr lang="en-US" sz="2000" dirty="0"/>
              <a:t>5S4 Technical Skills Assessment</a:t>
            </a:r>
          </a:p>
          <a:p>
            <a:pPr marL="800100" lvl="1"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u="sng" dirty="0"/>
              <a:t>3S1</a:t>
            </a:r>
            <a:r>
              <a:rPr lang="en-US" sz="2000" dirty="0"/>
              <a:t> – We use placement records from prior year</a:t>
            </a:r>
          </a:p>
          <a:p>
            <a:pPr marL="342900" indent="-342900">
              <a:buFont typeface="Arial" panose="020B0604020202020204" pitchFamily="34" charset="0"/>
              <a:buChar char="•"/>
            </a:pPr>
            <a:r>
              <a:rPr lang="en-US" sz="2000" b="1" u="sng" dirty="0"/>
              <a:t>5S1</a:t>
            </a:r>
            <a:r>
              <a:rPr lang="en-US" sz="2000" b="1" dirty="0"/>
              <a:t> </a:t>
            </a:r>
            <a:r>
              <a:rPr lang="en-US" sz="2000" dirty="0"/>
              <a:t>– We use Credential data matched to Concentrator records.</a:t>
            </a:r>
          </a:p>
          <a:p>
            <a:pPr marL="342900" indent="-342900">
              <a:buFont typeface="Arial" panose="020B0604020202020204" pitchFamily="34" charset="0"/>
              <a:buChar char="•"/>
            </a:pPr>
            <a:r>
              <a:rPr lang="en-US" sz="2000" b="1" u="sng" dirty="0"/>
              <a:t>5S4</a:t>
            </a:r>
            <a:r>
              <a:rPr lang="en-US" sz="2000" dirty="0"/>
              <a:t> – We bring in TSA attempts and match to Concentrator records.</a:t>
            </a:r>
          </a:p>
          <a:p>
            <a:endParaRPr lang="en-US" dirty="0"/>
          </a:p>
        </p:txBody>
      </p:sp>
    </p:spTree>
    <p:extLst>
      <p:ext uri="{BB962C8B-B14F-4D97-AF65-F5344CB8AC3E}">
        <p14:creationId xmlns:p14="http://schemas.microsoft.com/office/powerpoint/2010/main" val="31999207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E005B-B777-485F-A55E-30D316326805}"/>
              </a:ext>
            </a:extLst>
          </p:cNvPr>
          <p:cNvPicPr>
            <a:picLocks noChangeAspect="1"/>
          </p:cNvPicPr>
          <p:nvPr/>
        </p:nvPicPr>
        <p:blipFill>
          <a:blip r:embed="rId3"/>
          <a:stretch>
            <a:fillRect/>
          </a:stretch>
        </p:blipFill>
        <p:spPr>
          <a:xfrm>
            <a:off x="2095497" y="3264232"/>
            <a:ext cx="8001000" cy="2287534"/>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Credentials</a:t>
            </a:r>
          </a:p>
        </p:txBody>
      </p:sp>
      <p:pic>
        <p:nvPicPr>
          <p:cNvPr id="5" name="Picture 4">
            <a:extLst>
              <a:ext uri="{FF2B5EF4-FFF2-40B4-BE49-F238E27FC236}">
                <a16:creationId xmlns:a16="http://schemas.microsoft.com/office/drawing/2014/main" id="{ED722873-3F86-4210-8E36-15A6DC7C098E}"/>
              </a:ext>
            </a:extLst>
          </p:cNvPr>
          <p:cNvPicPr>
            <a:picLocks noChangeAspect="1"/>
          </p:cNvPicPr>
          <p:nvPr/>
        </p:nvPicPr>
        <p:blipFill>
          <a:blip r:embed="rId4"/>
          <a:stretch>
            <a:fillRect/>
          </a:stretch>
        </p:blipFill>
        <p:spPr>
          <a:xfrm>
            <a:off x="2095497" y="1273307"/>
            <a:ext cx="8001000" cy="1805060"/>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8015068B-A9B4-45CE-8821-B9F9F062BE17}"/>
              </a:ext>
            </a:extLst>
          </p:cNvPr>
          <p:cNvSpPr/>
          <p:nvPr/>
        </p:nvSpPr>
        <p:spPr>
          <a:xfrm>
            <a:off x="5870575" y="4114800"/>
            <a:ext cx="454025" cy="15234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Graphic 9" descr="Line arrow Clockwise curve">
            <a:extLst>
              <a:ext uri="{FF2B5EF4-FFF2-40B4-BE49-F238E27FC236}">
                <a16:creationId xmlns:a16="http://schemas.microsoft.com/office/drawing/2014/main" id="{D0E3DFA7-AB3D-471D-AD11-D989A785BD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6003054" y="2367016"/>
            <a:ext cx="1650229" cy="1997743"/>
          </a:xfrm>
          <a:prstGeom prst="rect">
            <a:avLst/>
          </a:prstGeom>
        </p:spPr>
      </p:pic>
      <p:sp>
        <p:nvSpPr>
          <p:cNvPr id="14" name="Rectangle 13">
            <a:extLst>
              <a:ext uri="{FF2B5EF4-FFF2-40B4-BE49-F238E27FC236}">
                <a16:creationId xmlns:a16="http://schemas.microsoft.com/office/drawing/2014/main" id="{B7739FEF-332C-4B0E-AA60-01AC0AE085B6}"/>
              </a:ext>
            </a:extLst>
          </p:cNvPr>
          <p:cNvSpPr/>
          <p:nvPr/>
        </p:nvSpPr>
        <p:spPr>
          <a:xfrm>
            <a:off x="7772400" y="2224496"/>
            <a:ext cx="609600" cy="8813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BCA40685-273E-4164-BAB5-9D2C7B703F31}"/>
              </a:ext>
            </a:extLst>
          </p:cNvPr>
          <p:cNvSpPr txBox="1"/>
          <p:nvPr/>
        </p:nvSpPr>
        <p:spPr>
          <a:xfrm>
            <a:off x="1904997" y="5693332"/>
            <a:ext cx="8382000" cy="369332"/>
          </a:xfrm>
          <a:prstGeom prst="rect">
            <a:avLst/>
          </a:prstGeom>
          <a:solidFill>
            <a:srgbClr val="92D050"/>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1800" dirty="0">
                <a:latin typeface="Franklin Gothic Medium" panose="020B0603020102020204" pitchFamily="34" charset="0"/>
              </a:rPr>
              <a:t>Always check the website – Credential Codes change from year to year!</a:t>
            </a:r>
          </a:p>
        </p:txBody>
      </p:sp>
      <p:sp>
        <p:nvSpPr>
          <p:cNvPr id="20" name="TextBox 19">
            <a:extLst>
              <a:ext uri="{FF2B5EF4-FFF2-40B4-BE49-F238E27FC236}">
                <a16:creationId xmlns:a16="http://schemas.microsoft.com/office/drawing/2014/main" id="{A948A73F-676A-4425-8D0A-EE602EC61323}"/>
              </a:ext>
            </a:extLst>
          </p:cNvPr>
          <p:cNvSpPr txBox="1"/>
          <p:nvPr/>
        </p:nvSpPr>
        <p:spPr>
          <a:xfrm>
            <a:off x="1904997" y="6206538"/>
            <a:ext cx="8382000" cy="369332"/>
          </a:xfrm>
          <a:prstGeom prst="rect">
            <a:avLst/>
          </a:prstGeom>
          <a:solidFill>
            <a:srgbClr val="92D050"/>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1800" dirty="0">
                <a:latin typeface="Franklin Gothic Medium" panose="020B0603020102020204" pitchFamily="34" charset="0"/>
              </a:rPr>
              <a:t>Always use the most up-to-date template downloaded from the website.</a:t>
            </a:r>
          </a:p>
        </p:txBody>
      </p:sp>
      <p:sp>
        <p:nvSpPr>
          <p:cNvPr id="4" name="Rectangle 3">
            <a:extLst>
              <a:ext uri="{FF2B5EF4-FFF2-40B4-BE49-F238E27FC236}">
                <a16:creationId xmlns:a16="http://schemas.microsoft.com/office/drawing/2014/main" id="{1A21D47B-E2B1-4352-BC0B-A104846FCA46}"/>
              </a:ext>
            </a:extLst>
          </p:cNvPr>
          <p:cNvSpPr/>
          <p:nvPr/>
        </p:nvSpPr>
        <p:spPr>
          <a:xfrm>
            <a:off x="6629400" y="1306234"/>
            <a:ext cx="2514600" cy="141566"/>
          </a:xfrm>
          <a:prstGeom prst="rect">
            <a:avLst/>
          </a:prstGeom>
          <a:solidFill>
            <a:srgbClr val="21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F30E6EBB-B992-4992-8B7B-E1B046A105B5}"/>
              </a:ext>
            </a:extLst>
          </p:cNvPr>
          <p:cNvSpPr/>
          <p:nvPr/>
        </p:nvSpPr>
        <p:spPr>
          <a:xfrm>
            <a:off x="2132394" y="1317068"/>
            <a:ext cx="2514600" cy="141566"/>
          </a:xfrm>
          <a:prstGeom prst="rect">
            <a:avLst/>
          </a:prstGeom>
          <a:solidFill>
            <a:srgbClr val="21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697625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What’s Next</a:t>
            </a:r>
          </a:p>
        </p:txBody>
      </p:sp>
      <p:graphicFrame>
        <p:nvGraphicFramePr>
          <p:cNvPr id="6" name="Table 6">
            <a:extLst>
              <a:ext uri="{FF2B5EF4-FFF2-40B4-BE49-F238E27FC236}">
                <a16:creationId xmlns:a16="http://schemas.microsoft.com/office/drawing/2014/main" id="{387B87F3-01E2-4781-BF59-DB0AA7A9A33A}"/>
              </a:ext>
            </a:extLst>
          </p:cNvPr>
          <p:cNvGraphicFramePr>
            <a:graphicFrameLocks noGrp="1"/>
          </p:cNvGraphicFramePr>
          <p:nvPr>
            <p:extLst>
              <p:ext uri="{D42A27DB-BD31-4B8C-83A1-F6EECF244321}">
                <p14:modId xmlns:p14="http://schemas.microsoft.com/office/powerpoint/2010/main" val="1812741054"/>
              </p:ext>
            </p:extLst>
          </p:nvPr>
        </p:nvGraphicFramePr>
        <p:xfrm>
          <a:off x="1828800" y="1397000"/>
          <a:ext cx="8534400" cy="4048760"/>
        </p:xfrm>
        <a:graphic>
          <a:graphicData uri="http://schemas.openxmlformats.org/drawingml/2006/table">
            <a:tbl>
              <a:tblPr firstRow="1" bandRow="1">
                <a:tableStyleId>{5C22544A-7EE6-4342-B048-85BDC9FD1C3A}</a:tableStyleId>
              </a:tblPr>
              <a:tblGrid>
                <a:gridCol w="2537254">
                  <a:extLst>
                    <a:ext uri="{9D8B030D-6E8A-4147-A177-3AD203B41FA5}">
                      <a16:colId xmlns:a16="http://schemas.microsoft.com/office/drawing/2014/main" val="2478436113"/>
                    </a:ext>
                  </a:extLst>
                </a:gridCol>
                <a:gridCol w="5997146">
                  <a:extLst>
                    <a:ext uri="{9D8B030D-6E8A-4147-A177-3AD203B41FA5}">
                      <a16:colId xmlns:a16="http://schemas.microsoft.com/office/drawing/2014/main" val="2612025876"/>
                    </a:ext>
                  </a:extLst>
                </a:gridCol>
              </a:tblGrid>
              <a:tr h="370840">
                <a:tc>
                  <a:txBody>
                    <a:bodyPr/>
                    <a:lstStyle/>
                    <a:p>
                      <a:r>
                        <a:rPr lang="en-US" dirty="0"/>
                        <a:t>When</a:t>
                      </a:r>
                    </a:p>
                  </a:txBody>
                  <a:tcPr/>
                </a:tc>
                <a:tc>
                  <a:txBody>
                    <a:bodyPr/>
                    <a:lstStyle/>
                    <a:p>
                      <a:r>
                        <a:rPr lang="en-US" dirty="0"/>
                        <a:t>What</a:t>
                      </a:r>
                    </a:p>
                  </a:txBody>
                  <a:tcPr/>
                </a:tc>
                <a:extLst>
                  <a:ext uri="{0D108BD9-81ED-4DB2-BD59-A6C34878D82A}">
                    <a16:rowId xmlns:a16="http://schemas.microsoft.com/office/drawing/2014/main" val="2801651557"/>
                  </a:ext>
                </a:extLst>
              </a:tr>
              <a:tr h="370840">
                <a:tc>
                  <a:txBody>
                    <a:bodyPr/>
                    <a:lstStyle/>
                    <a:p>
                      <a:r>
                        <a:rPr lang="en-US" dirty="0"/>
                        <a:t>March 1 – June 15</a:t>
                      </a:r>
                    </a:p>
                  </a:txBody>
                  <a:tcPr/>
                </a:tc>
                <a:tc>
                  <a:txBody>
                    <a:bodyPr/>
                    <a:lstStyle/>
                    <a:p>
                      <a:r>
                        <a:rPr lang="en-US" dirty="0"/>
                        <a:t>Coherent Sequence, Fall/Spring Enrollment, Exemptions Requests, and Industry Credentials open in CTE Data Portal.</a:t>
                      </a:r>
                    </a:p>
                  </a:txBody>
                  <a:tcPr/>
                </a:tc>
                <a:extLst>
                  <a:ext uri="{0D108BD9-81ED-4DB2-BD59-A6C34878D82A}">
                    <a16:rowId xmlns:a16="http://schemas.microsoft.com/office/drawing/2014/main" val="2523575266"/>
                  </a:ext>
                </a:extLst>
              </a:tr>
              <a:tr h="370840">
                <a:tc>
                  <a:txBody>
                    <a:bodyPr/>
                    <a:lstStyle/>
                    <a:p>
                      <a:r>
                        <a:rPr lang="en-US" dirty="0"/>
                        <a:t>June 15</a:t>
                      </a:r>
                    </a:p>
                  </a:txBody>
                  <a:tcPr/>
                </a:tc>
                <a:tc>
                  <a:txBody>
                    <a:bodyPr/>
                    <a:lstStyle/>
                    <a:p>
                      <a:r>
                        <a:rPr lang="en-US" u="sng" dirty="0"/>
                        <a:t>2020</a:t>
                      </a:r>
                      <a:r>
                        <a:rPr lang="en-US" dirty="0"/>
                        <a:t> Placement Survey closes</a:t>
                      </a:r>
                    </a:p>
                  </a:txBody>
                  <a:tcPr/>
                </a:tc>
                <a:extLst>
                  <a:ext uri="{0D108BD9-81ED-4DB2-BD59-A6C34878D82A}">
                    <a16:rowId xmlns:a16="http://schemas.microsoft.com/office/drawing/2014/main" val="993956651"/>
                  </a:ext>
                </a:extLst>
              </a:tr>
              <a:tr h="370840">
                <a:tc>
                  <a:txBody>
                    <a:bodyPr/>
                    <a:lstStyle/>
                    <a:p>
                      <a:r>
                        <a:rPr lang="en-US" dirty="0"/>
                        <a:t>June 16 – July 15</a:t>
                      </a:r>
                    </a:p>
                  </a:txBody>
                  <a:tcPr/>
                </a:tc>
                <a:tc>
                  <a:txBody>
                    <a:bodyPr/>
                    <a:lstStyle/>
                    <a:p>
                      <a:r>
                        <a:rPr lang="en-US" dirty="0"/>
                        <a:t>Participant/Concentrators open in CTE Data Portal</a:t>
                      </a:r>
                    </a:p>
                  </a:txBody>
                  <a:tcPr/>
                </a:tc>
                <a:extLst>
                  <a:ext uri="{0D108BD9-81ED-4DB2-BD59-A6C34878D82A}">
                    <a16:rowId xmlns:a16="http://schemas.microsoft.com/office/drawing/2014/main" val="1561823296"/>
                  </a:ext>
                </a:extLst>
              </a:tr>
              <a:tr h="370840">
                <a:tc>
                  <a:txBody>
                    <a:bodyPr/>
                    <a:lstStyle/>
                    <a:p>
                      <a:r>
                        <a:rPr lang="en-US" dirty="0"/>
                        <a:t>~ July 16 – August 15</a:t>
                      </a:r>
                    </a:p>
                  </a:txBody>
                  <a:tcPr/>
                </a:tc>
                <a:tc>
                  <a:txBody>
                    <a:bodyPr/>
                    <a:lstStyle/>
                    <a:p>
                      <a:r>
                        <a:rPr lang="en-US" dirty="0"/>
                        <a:t>Coherent Sequence, Fall/Spring Enrollment, and </a:t>
                      </a:r>
                      <a:r>
                        <a:rPr lang="en-US" u="sng" dirty="0"/>
                        <a:t>2020</a:t>
                      </a:r>
                      <a:r>
                        <a:rPr lang="en-US" u="none" dirty="0"/>
                        <a:t> Placement Survey RE-OPEN for corrections/adjustment</a:t>
                      </a:r>
                      <a:endParaRPr lang="en-US" dirty="0"/>
                    </a:p>
                  </a:txBody>
                  <a:tcPr/>
                </a:tc>
                <a:extLst>
                  <a:ext uri="{0D108BD9-81ED-4DB2-BD59-A6C34878D82A}">
                    <a16:rowId xmlns:a16="http://schemas.microsoft.com/office/drawing/2014/main" val="4131517793"/>
                  </a:ext>
                </a:extLst>
              </a:tr>
              <a:tr h="370840">
                <a:tc>
                  <a:txBody>
                    <a:bodyPr/>
                    <a:lstStyle/>
                    <a:p>
                      <a:r>
                        <a:rPr lang="en-US" dirty="0"/>
                        <a:t>August 16 – August 31</a:t>
                      </a:r>
                    </a:p>
                  </a:txBody>
                  <a:tcPr/>
                </a:tc>
                <a:tc>
                  <a:txBody>
                    <a:bodyPr/>
                    <a:lstStyle/>
                    <a:p>
                      <a:r>
                        <a:rPr lang="en-US" u="none" dirty="0"/>
                        <a:t>Participants/Concentrators RE-OPEN for corrections/adjustment</a:t>
                      </a:r>
                    </a:p>
                  </a:txBody>
                  <a:tcPr/>
                </a:tc>
                <a:extLst>
                  <a:ext uri="{0D108BD9-81ED-4DB2-BD59-A6C34878D82A}">
                    <a16:rowId xmlns:a16="http://schemas.microsoft.com/office/drawing/2014/main" val="1081226334"/>
                  </a:ext>
                </a:extLst>
              </a:tr>
              <a:tr h="370840">
                <a:tc>
                  <a:txBody>
                    <a:bodyPr/>
                    <a:lstStyle/>
                    <a:p>
                      <a:r>
                        <a:rPr lang="en-US" dirty="0"/>
                        <a:t>September 1</a:t>
                      </a:r>
                    </a:p>
                  </a:txBody>
                  <a:tcPr/>
                </a:tc>
                <a:tc>
                  <a:txBody>
                    <a:bodyPr/>
                    <a:lstStyle/>
                    <a:p>
                      <a:r>
                        <a:rPr lang="en-US" u="none" dirty="0"/>
                        <a:t>Final Funding is calculated for Priority grant allocations</a:t>
                      </a:r>
                    </a:p>
                  </a:txBody>
                  <a:tcPr/>
                </a:tc>
                <a:extLst>
                  <a:ext uri="{0D108BD9-81ED-4DB2-BD59-A6C34878D82A}">
                    <a16:rowId xmlns:a16="http://schemas.microsoft.com/office/drawing/2014/main" val="379114012"/>
                  </a:ext>
                </a:extLst>
              </a:tr>
              <a:tr h="370840">
                <a:tc>
                  <a:txBody>
                    <a:bodyPr/>
                    <a:lstStyle/>
                    <a:p>
                      <a:r>
                        <a:rPr lang="en-US" dirty="0"/>
                        <a:t>September 30</a:t>
                      </a:r>
                    </a:p>
                  </a:txBody>
                  <a:tcPr/>
                </a:tc>
                <a:tc>
                  <a:txBody>
                    <a:bodyPr/>
                    <a:lstStyle/>
                    <a:p>
                      <a:r>
                        <a:rPr lang="en-US" u="none" dirty="0"/>
                        <a:t>FY 2021 Credentials closes</a:t>
                      </a:r>
                    </a:p>
                  </a:txBody>
                  <a:tcPr/>
                </a:tc>
                <a:extLst>
                  <a:ext uri="{0D108BD9-81ED-4DB2-BD59-A6C34878D82A}">
                    <a16:rowId xmlns:a16="http://schemas.microsoft.com/office/drawing/2014/main" val="3542838417"/>
                  </a:ext>
                </a:extLst>
              </a:tr>
            </a:tbl>
          </a:graphicData>
        </a:graphic>
      </p:graphicFrame>
      <p:sp>
        <p:nvSpPr>
          <p:cNvPr id="7" name="Arrow: Pentagon 6">
            <a:extLst>
              <a:ext uri="{FF2B5EF4-FFF2-40B4-BE49-F238E27FC236}">
                <a16:creationId xmlns:a16="http://schemas.microsoft.com/office/drawing/2014/main" id="{D0C408E1-56C2-4884-856C-4919530EF0B8}"/>
              </a:ext>
            </a:extLst>
          </p:cNvPr>
          <p:cNvSpPr/>
          <p:nvPr/>
        </p:nvSpPr>
        <p:spPr>
          <a:xfrm>
            <a:off x="1600200" y="1905000"/>
            <a:ext cx="304800" cy="355600"/>
          </a:xfrm>
          <a:prstGeom prst="homePlate">
            <a:avLst/>
          </a:prstGeom>
          <a:solidFill>
            <a:srgbClr val="012169"/>
          </a:solidFill>
          <a:ln>
            <a:solidFill>
              <a:srgbClr val="001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Arrow: Pentagon 14">
            <a:extLst>
              <a:ext uri="{FF2B5EF4-FFF2-40B4-BE49-F238E27FC236}">
                <a16:creationId xmlns:a16="http://schemas.microsoft.com/office/drawing/2014/main" id="{5A3BBC64-27A8-4A05-8D9B-A9A72CF5C6C1}"/>
              </a:ext>
            </a:extLst>
          </p:cNvPr>
          <p:cNvSpPr/>
          <p:nvPr/>
        </p:nvSpPr>
        <p:spPr>
          <a:xfrm>
            <a:off x="1600200" y="6172200"/>
            <a:ext cx="304800" cy="355600"/>
          </a:xfrm>
          <a:prstGeom prst="homePlate">
            <a:avLst/>
          </a:prstGeom>
          <a:solidFill>
            <a:srgbClr val="012169"/>
          </a:solidFill>
          <a:ln>
            <a:solidFill>
              <a:srgbClr val="001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Box 8">
            <a:extLst>
              <a:ext uri="{FF2B5EF4-FFF2-40B4-BE49-F238E27FC236}">
                <a16:creationId xmlns:a16="http://schemas.microsoft.com/office/drawing/2014/main" id="{025AA6DF-7A3B-4D8C-BC41-4EECD10B7C07}"/>
              </a:ext>
            </a:extLst>
          </p:cNvPr>
          <p:cNvSpPr txBox="1"/>
          <p:nvPr/>
        </p:nvSpPr>
        <p:spPr>
          <a:xfrm>
            <a:off x="1914526" y="6158468"/>
            <a:ext cx="2839303" cy="369332"/>
          </a:xfrm>
          <a:prstGeom prst="rect">
            <a:avLst/>
          </a:prstGeom>
          <a:noFill/>
        </p:spPr>
        <p:txBody>
          <a:bodyPr wrap="square" rtlCol="0">
            <a:spAutoFit/>
          </a:bodyPr>
          <a:lstStyle/>
          <a:p>
            <a:r>
              <a:rPr lang="en-US" sz="1800" dirty="0"/>
              <a:t>This is where we are now.</a:t>
            </a:r>
          </a:p>
        </p:txBody>
      </p:sp>
    </p:spTree>
    <p:extLst>
      <p:ext uri="{BB962C8B-B14F-4D97-AF65-F5344CB8AC3E}">
        <p14:creationId xmlns:p14="http://schemas.microsoft.com/office/powerpoint/2010/main" val="9331519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CTE Accountability Team</a:t>
            </a:r>
          </a:p>
        </p:txBody>
      </p:sp>
      <p:graphicFrame>
        <p:nvGraphicFramePr>
          <p:cNvPr id="6" name="Table 6">
            <a:extLst>
              <a:ext uri="{FF2B5EF4-FFF2-40B4-BE49-F238E27FC236}">
                <a16:creationId xmlns:a16="http://schemas.microsoft.com/office/drawing/2014/main" id="{86C2C4D8-668A-4B15-A18F-95D22DF3FB55}"/>
              </a:ext>
            </a:extLst>
          </p:cNvPr>
          <p:cNvGraphicFramePr>
            <a:graphicFrameLocks noGrp="1"/>
          </p:cNvGraphicFramePr>
          <p:nvPr/>
        </p:nvGraphicFramePr>
        <p:xfrm>
          <a:off x="1981200" y="1397000"/>
          <a:ext cx="8153400" cy="18542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3308074576"/>
                    </a:ext>
                  </a:extLst>
                </a:gridCol>
                <a:gridCol w="3581400">
                  <a:extLst>
                    <a:ext uri="{9D8B030D-6E8A-4147-A177-3AD203B41FA5}">
                      <a16:colId xmlns:a16="http://schemas.microsoft.com/office/drawing/2014/main" val="3374571722"/>
                    </a:ext>
                  </a:extLst>
                </a:gridCol>
                <a:gridCol w="2209800">
                  <a:extLst>
                    <a:ext uri="{9D8B030D-6E8A-4147-A177-3AD203B41FA5}">
                      <a16:colId xmlns:a16="http://schemas.microsoft.com/office/drawing/2014/main" val="681794012"/>
                    </a:ext>
                  </a:extLst>
                </a:gridCol>
              </a:tblGrid>
              <a:tr h="370840">
                <a:tc>
                  <a:txBody>
                    <a:bodyPr/>
                    <a:lstStyle/>
                    <a:p>
                      <a:pPr algn="ctr"/>
                      <a:r>
                        <a:rPr lang="en-US" dirty="0"/>
                        <a:t>Team Member</a:t>
                      </a:r>
                    </a:p>
                  </a:txBody>
                  <a:tcPr/>
                </a:tc>
                <a:tc>
                  <a:txBody>
                    <a:bodyPr/>
                    <a:lstStyle/>
                    <a:p>
                      <a:pPr algn="ctr"/>
                      <a:r>
                        <a:rPr lang="en-US" dirty="0"/>
                        <a:t>Email</a:t>
                      </a:r>
                    </a:p>
                  </a:txBody>
                  <a:tcPr/>
                </a:tc>
                <a:tc>
                  <a:txBody>
                    <a:bodyPr/>
                    <a:lstStyle/>
                    <a:p>
                      <a:pPr algn="ctr"/>
                      <a:r>
                        <a:rPr lang="en-US" dirty="0"/>
                        <a:t>Phone</a:t>
                      </a:r>
                    </a:p>
                  </a:txBody>
                  <a:tcPr/>
                </a:tc>
                <a:extLst>
                  <a:ext uri="{0D108BD9-81ED-4DB2-BD59-A6C34878D82A}">
                    <a16:rowId xmlns:a16="http://schemas.microsoft.com/office/drawing/2014/main" val="1131213526"/>
                  </a:ext>
                </a:extLst>
              </a:tr>
              <a:tr h="370840">
                <a:tc>
                  <a:txBody>
                    <a:bodyPr/>
                    <a:lstStyle/>
                    <a:p>
                      <a:pPr algn="ctr"/>
                      <a:r>
                        <a:rPr lang="en-US" b="1" dirty="0"/>
                        <a:t>Tammie Chavez</a:t>
                      </a:r>
                    </a:p>
                  </a:txBody>
                  <a:tcPr anchor="ctr"/>
                </a:tc>
                <a:tc>
                  <a:txBody>
                    <a:bodyPr/>
                    <a:lstStyle/>
                    <a:p>
                      <a:pPr algn="ctr"/>
                      <a:r>
                        <a:rPr lang="en-US" dirty="0"/>
                        <a:t>Tammie.Chavez@azed.gov</a:t>
                      </a:r>
                    </a:p>
                  </a:txBody>
                  <a:tcPr anchor="ctr"/>
                </a:tc>
                <a:tc>
                  <a:txBody>
                    <a:bodyPr/>
                    <a:lstStyle/>
                    <a:p>
                      <a:pPr algn="ctr"/>
                      <a:r>
                        <a:rPr lang="en-US" dirty="0"/>
                        <a:t>602-542-3839</a:t>
                      </a:r>
                    </a:p>
                  </a:txBody>
                  <a:tcPr anchor="ctr"/>
                </a:tc>
                <a:extLst>
                  <a:ext uri="{0D108BD9-81ED-4DB2-BD59-A6C34878D82A}">
                    <a16:rowId xmlns:a16="http://schemas.microsoft.com/office/drawing/2014/main" val="379453834"/>
                  </a:ext>
                </a:extLst>
              </a:tr>
              <a:tr h="370840">
                <a:tc>
                  <a:txBody>
                    <a:bodyPr/>
                    <a:lstStyle/>
                    <a:p>
                      <a:pPr algn="ctr"/>
                      <a:r>
                        <a:rPr lang="en-US" b="1" dirty="0"/>
                        <a:t>Janet Silao</a:t>
                      </a:r>
                    </a:p>
                  </a:txBody>
                  <a:tcPr anchor="ctr"/>
                </a:tc>
                <a:tc>
                  <a:txBody>
                    <a:bodyPr/>
                    <a:lstStyle/>
                    <a:p>
                      <a:pPr algn="ctr"/>
                      <a:r>
                        <a:rPr lang="en-US" dirty="0"/>
                        <a:t>Janet.Silao@azed.gov</a:t>
                      </a:r>
                    </a:p>
                  </a:txBody>
                  <a:tcPr anchor="ctr"/>
                </a:tc>
                <a:tc>
                  <a:txBody>
                    <a:bodyPr/>
                    <a:lstStyle/>
                    <a:p>
                      <a:pPr algn="ctr"/>
                      <a:r>
                        <a:rPr lang="en-US" dirty="0"/>
                        <a:t>602-542-5485</a:t>
                      </a:r>
                    </a:p>
                  </a:txBody>
                  <a:tcPr anchor="ctr"/>
                </a:tc>
                <a:extLst>
                  <a:ext uri="{0D108BD9-81ED-4DB2-BD59-A6C34878D82A}">
                    <a16:rowId xmlns:a16="http://schemas.microsoft.com/office/drawing/2014/main" val="2142467601"/>
                  </a:ext>
                </a:extLst>
              </a:tr>
              <a:tr h="370840">
                <a:tc>
                  <a:txBody>
                    <a:bodyPr/>
                    <a:lstStyle/>
                    <a:p>
                      <a:pPr algn="ctr"/>
                      <a:r>
                        <a:rPr lang="en-US" b="1" dirty="0"/>
                        <a:t>Donna Kerwin</a:t>
                      </a:r>
                    </a:p>
                  </a:txBody>
                  <a:tcPr anchor="ctr"/>
                </a:tc>
                <a:tc>
                  <a:txBody>
                    <a:bodyPr/>
                    <a:lstStyle/>
                    <a:p>
                      <a:pPr algn="ctr"/>
                      <a:r>
                        <a:rPr lang="en-US" dirty="0"/>
                        <a:t>Donna.Kerwin@azed.gov</a:t>
                      </a:r>
                    </a:p>
                  </a:txBody>
                  <a:tcPr anchor="ctr"/>
                </a:tc>
                <a:tc>
                  <a:txBody>
                    <a:bodyPr/>
                    <a:lstStyle/>
                    <a:p>
                      <a:pPr algn="ctr"/>
                      <a:r>
                        <a:rPr lang="en-US" dirty="0"/>
                        <a:t>602-542-7881</a:t>
                      </a:r>
                    </a:p>
                  </a:txBody>
                  <a:tcPr anchor="ctr"/>
                </a:tc>
                <a:extLst>
                  <a:ext uri="{0D108BD9-81ED-4DB2-BD59-A6C34878D82A}">
                    <a16:rowId xmlns:a16="http://schemas.microsoft.com/office/drawing/2014/main" val="2054089047"/>
                  </a:ext>
                </a:extLst>
              </a:tr>
              <a:tr h="370840">
                <a:tc>
                  <a:txBody>
                    <a:bodyPr/>
                    <a:lstStyle/>
                    <a:p>
                      <a:pPr algn="ctr"/>
                      <a:r>
                        <a:rPr lang="en-US" b="1" dirty="0"/>
                        <a:t>Samuel Irvin</a:t>
                      </a:r>
                    </a:p>
                  </a:txBody>
                  <a:tcPr anchor="ctr"/>
                </a:tc>
                <a:tc>
                  <a:txBody>
                    <a:bodyPr/>
                    <a:lstStyle/>
                    <a:p>
                      <a:pPr algn="ctr"/>
                      <a:r>
                        <a:rPr lang="en-US" dirty="0"/>
                        <a:t>Samuel.Irvin@azed.gov</a:t>
                      </a:r>
                    </a:p>
                  </a:txBody>
                  <a:tcPr anchor="ctr"/>
                </a:tc>
                <a:tc>
                  <a:txBody>
                    <a:bodyPr/>
                    <a:lstStyle/>
                    <a:p>
                      <a:pPr algn="ctr"/>
                      <a:r>
                        <a:rPr lang="en-US" dirty="0"/>
                        <a:t>602-364-1946</a:t>
                      </a:r>
                    </a:p>
                  </a:txBody>
                  <a:tcPr anchor="ctr"/>
                </a:tc>
                <a:extLst>
                  <a:ext uri="{0D108BD9-81ED-4DB2-BD59-A6C34878D82A}">
                    <a16:rowId xmlns:a16="http://schemas.microsoft.com/office/drawing/2014/main" val="649966083"/>
                  </a:ext>
                </a:extLst>
              </a:tr>
            </a:tbl>
          </a:graphicData>
        </a:graphic>
      </p:graphicFrame>
      <p:sp>
        <p:nvSpPr>
          <p:cNvPr id="9" name="Rectangle 8">
            <a:extLst>
              <a:ext uri="{FF2B5EF4-FFF2-40B4-BE49-F238E27FC236}">
                <a16:creationId xmlns:a16="http://schemas.microsoft.com/office/drawing/2014/main" id="{923C2A36-A53C-43AC-ADB0-D4EF14A7F7BB}"/>
              </a:ext>
            </a:extLst>
          </p:cNvPr>
          <p:cNvSpPr/>
          <p:nvPr/>
        </p:nvSpPr>
        <p:spPr>
          <a:xfrm>
            <a:off x="3314697" y="3408947"/>
            <a:ext cx="5562601" cy="369332"/>
          </a:xfrm>
          <a:prstGeom prst="rect">
            <a:avLst/>
          </a:prstGeom>
        </p:spPr>
        <p:txBody>
          <a:bodyPr wrap="square">
            <a:spAutoFit/>
          </a:bodyPr>
          <a:lstStyle/>
          <a:p>
            <a:r>
              <a:rPr lang="en-US" sz="1800" dirty="0"/>
              <a:t>https://www.azed.gov/cte/cte-data-portal-information</a:t>
            </a:r>
          </a:p>
        </p:txBody>
      </p:sp>
      <p:grpSp>
        <p:nvGrpSpPr>
          <p:cNvPr id="14" name="Group 13">
            <a:extLst>
              <a:ext uri="{FF2B5EF4-FFF2-40B4-BE49-F238E27FC236}">
                <a16:creationId xmlns:a16="http://schemas.microsoft.com/office/drawing/2014/main" id="{FD254956-A6E9-4724-9704-563606CD80F8}"/>
              </a:ext>
            </a:extLst>
          </p:cNvPr>
          <p:cNvGrpSpPr/>
          <p:nvPr/>
        </p:nvGrpSpPr>
        <p:grpSpPr>
          <a:xfrm>
            <a:off x="3895722" y="4191000"/>
            <a:ext cx="4400548" cy="1466844"/>
            <a:chOff x="1752600" y="4191000"/>
            <a:chExt cx="4400548" cy="1466844"/>
          </a:xfrm>
        </p:grpSpPr>
        <p:sp>
          <p:nvSpPr>
            <p:cNvPr id="11" name="TextBox 10">
              <a:extLst>
                <a:ext uri="{FF2B5EF4-FFF2-40B4-BE49-F238E27FC236}">
                  <a16:creationId xmlns:a16="http://schemas.microsoft.com/office/drawing/2014/main" id="{AF329EE6-2D08-499B-B7EE-7E36C2FFF4E1}"/>
                </a:ext>
              </a:extLst>
            </p:cNvPr>
            <p:cNvSpPr txBox="1"/>
            <p:nvPr/>
          </p:nvSpPr>
          <p:spPr>
            <a:xfrm>
              <a:off x="2990844" y="4705997"/>
              <a:ext cx="3162304" cy="769441"/>
            </a:xfrm>
            <a:prstGeom prst="rect">
              <a:avLst/>
            </a:prstGeom>
            <a:noFill/>
          </p:spPr>
          <p:txBody>
            <a:bodyPr wrap="square" rtlCol="0">
              <a:spAutoFit/>
            </a:bodyPr>
            <a:lstStyle/>
            <a:p>
              <a:r>
                <a:rPr lang="en-US" sz="4400" dirty="0">
                  <a:solidFill>
                    <a:srgbClr val="00154B"/>
                  </a:solidFill>
                </a:rPr>
                <a:t>Questions?</a:t>
              </a:r>
            </a:p>
          </p:txBody>
        </p:sp>
        <p:pic>
          <p:nvPicPr>
            <p:cNvPr id="13" name="Graphic 12" descr="Questions">
              <a:extLst>
                <a:ext uri="{FF2B5EF4-FFF2-40B4-BE49-F238E27FC236}">
                  <a16:creationId xmlns:a16="http://schemas.microsoft.com/office/drawing/2014/main" id="{29EE9E44-A3EA-4797-9443-CADE77E78D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2600" y="4191000"/>
              <a:ext cx="1466844" cy="1466844"/>
            </a:xfrm>
            <a:prstGeom prst="rect">
              <a:avLst/>
            </a:prstGeom>
          </p:spPr>
        </p:pic>
      </p:grpSp>
    </p:spTree>
    <p:extLst>
      <p:ext uri="{BB962C8B-B14F-4D97-AF65-F5344CB8AC3E}">
        <p14:creationId xmlns:p14="http://schemas.microsoft.com/office/powerpoint/2010/main" val="3647231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AB101F-11A9-4D65-B5B2-43078B444A28}"/>
              </a:ext>
            </a:extLst>
          </p:cNvPr>
          <p:cNvPicPr>
            <a:picLocks noChangeAspect="1"/>
          </p:cNvPicPr>
          <p:nvPr/>
        </p:nvPicPr>
        <p:blipFill>
          <a:blip r:embed="rId3"/>
          <a:stretch>
            <a:fillRect/>
          </a:stretch>
        </p:blipFill>
        <p:spPr>
          <a:xfrm>
            <a:off x="932329" y="1155925"/>
            <a:ext cx="10614212" cy="341171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CTE Data Portal</a:t>
            </a:r>
          </a:p>
        </p:txBody>
      </p:sp>
      <p:sp>
        <p:nvSpPr>
          <p:cNvPr id="14" name="TextBox 13">
            <a:extLst>
              <a:ext uri="{FF2B5EF4-FFF2-40B4-BE49-F238E27FC236}">
                <a16:creationId xmlns:a16="http://schemas.microsoft.com/office/drawing/2014/main" id="{EF9C435D-AACB-44BC-8C5F-F28BD468712F}"/>
              </a:ext>
            </a:extLst>
          </p:cNvPr>
          <p:cNvSpPr txBox="1"/>
          <p:nvPr/>
        </p:nvSpPr>
        <p:spPr>
          <a:xfrm>
            <a:off x="1981200" y="4724400"/>
            <a:ext cx="7924800" cy="1754326"/>
          </a:xfrm>
          <a:prstGeom prst="rect">
            <a:avLst/>
          </a:prstGeom>
          <a:noFill/>
        </p:spPr>
        <p:txBody>
          <a:bodyPr wrap="square" rtlCol="0">
            <a:spAutoFit/>
          </a:bodyPr>
          <a:lstStyle/>
          <a:p>
            <a:r>
              <a:rPr lang="en-US" sz="1800" b="1" dirty="0"/>
              <a:t>CTE Data Portal homepage has…</a:t>
            </a:r>
          </a:p>
          <a:p>
            <a:pPr marL="182880"/>
            <a:r>
              <a:rPr lang="en-US" sz="1800" b="1" dirty="0"/>
              <a:t>…menu “tabs” for each function.</a:t>
            </a:r>
          </a:p>
          <a:p>
            <a:pPr marL="182880"/>
            <a:endParaRPr lang="en-US" sz="1800" b="1" dirty="0"/>
          </a:p>
          <a:p>
            <a:pPr marL="182880"/>
            <a:r>
              <a:rPr lang="en-US" sz="1800" b="1" dirty="0"/>
              <a:t>…recent announcements and due dates.</a:t>
            </a:r>
          </a:p>
          <a:p>
            <a:pPr marL="182880"/>
            <a:endParaRPr lang="en-US" sz="1800" b="1" dirty="0"/>
          </a:p>
          <a:p>
            <a:pPr marL="182880"/>
            <a:r>
              <a:rPr lang="en-US" sz="1800" b="1" dirty="0"/>
              <a:t>…links to recent documents.</a:t>
            </a:r>
          </a:p>
        </p:txBody>
      </p:sp>
      <p:sp>
        <p:nvSpPr>
          <p:cNvPr id="21" name="Rectangle 20">
            <a:extLst>
              <a:ext uri="{FF2B5EF4-FFF2-40B4-BE49-F238E27FC236}">
                <a16:creationId xmlns:a16="http://schemas.microsoft.com/office/drawing/2014/main" id="{6004A5EE-CCD7-4E20-997C-107A012298A8}"/>
              </a:ext>
            </a:extLst>
          </p:cNvPr>
          <p:cNvSpPr/>
          <p:nvPr/>
        </p:nvSpPr>
        <p:spPr>
          <a:xfrm>
            <a:off x="1210235" y="1658470"/>
            <a:ext cx="4572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86574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Contacts</a:t>
            </a:r>
          </a:p>
        </p:txBody>
      </p:sp>
      <p:pic>
        <p:nvPicPr>
          <p:cNvPr id="4" name="Picture 3">
            <a:extLst>
              <a:ext uri="{FF2B5EF4-FFF2-40B4-BE49-F238E27FC236}">
                <a16:creationId xmlns:a16="http://schemas.microsoft.com/office/drawing/2014/main" id="{9EEB5250-6933-4E70-B3FD-C2BCB97BE584}"/>
              </a:ext>
            </a:extLst>
          </p:cNvPr>
          <p:cNvPicPr>
            <a:picLocks noChangeAspect="1"/>
          </p:cNvPicPr>
          <p:nvPr/>
        </p:nvPicPr>
        <p:blipFill>
          <a:blip r:embed="rId3"/>
          <a:stretch>
            <a:fillRect/>
          </a:stretch>
        </p:blipFill>
        <p:spPr>
          <a:xfrm>
            <a:off x="1524000" y="1439769"/>
            <a:ext cx="9144000" cy="3978463"/>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601DBB1E-91C9-448B-B12D-C28CDB387896}"/>
              </a:ext>
            </a:extLst>
          </p:cNvPr>
          <p:cNvSpPr/>
          <p:nvPr/>
        </p:nvSpPr>
        <p:spPr>
          <a:xfrm>
            <a:off x="5867400" y="1439768"/>
            <a:ext cx="685800" cy="312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93992819"/>
      </p:ext>
    </p:extLst>
  </p:cSld>
  <p:clrMapOvr>
    <a:masterClrMapping/>
  </p:clrMapOvr>
</p:sld>
</file>

<file path=ppt/theme/theme1.xml><?xml version="1.0" encoding="utf-8"?>
<a:theme xmlns:a="http://schemas.openxmlformats.org/drawingml/2006/main" name="Office Theme">
  <a:themeElements>
    <a:clrScheme name="ADE Colors">
      <a:dk1>
        <a:sysClr val="windowText" lastClr="000000"/>
      </a:dk1>
      <a:lt1>
        <a:sysClr val="window" lastClr="FFFFFF"/>
      </a:lt1>
      <a:dk2>
        <a:srgbClr val="FFFFFF"/>
      </a:dk2>
      <a:lt2>
        <a:srgbClr val="FFFFFF"/>
      </a:lt2>
      <a:accent1>
        <a:srgbClr val="012169"/>
      </a:accent1>
      <a:accent2>
        <a:srgbClr val="BF0D3E"/>
      </a:accent2>
      <a:accent3>
        <a:srgbClr val="FCAF17"/>
      </a:accent3>
      <a:accent4>
        <a:srgbClr val="D0CECE"/>
      </a:accent4>
      <a:accent5>
        <a:srgbClr val="AEABAB"/>
      </a:accent5>
      <a:accent6>
        <a:srgbClr val="FFFFF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3956</Words>
  <Application>Microsoft Office PowerPoint</Application>
  <PresentationFormat>Widescreen</PresentationFormat>
  <Paragraphs>526</Paragraphs>
  <Slides>72</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72</vt:i4>
      </vt:variant>
    </vt:vector>
  </HeadingPairs>
  <TitlesOfParts>
    <vt:vector size="81" baseType="lpstr">
      <vt:lpstr>Arial</vt:lpstr>
      <vt:lpstr>Calibri</vt:lpstr>
      <vt:lpstr>Calibri Light</vt:lpstr>
      <vt:lpstr>Franklin Gothic Medium</vt:lpstr>
      <vt:lpstr>Helvetica</vt:lpstr>
      <vt:lpstr>Trebuchet MS</vt:lpstr>
      <vt:lpstr>Wingdings</vt:lpstr>
      <vt:lpstr>Office Theme</vt:lpstr>
      <vt:lpstr>Office Theme</vt:lpstr>
      <vt:lpstr>CTE Data Portal Overview</vt:lpstr>
      <vt:lpstr>CTE Data Portal Agenda</vt:lpstr>
      <vt:lpstr>CTE Data Portal</vt:lpstr>
      <vt:lpstr>CTE Data Portal</vt:lpstr>
      <vt:lpstr>CTE Data Portal</vt:lpstr>
      <vt:lpstr>Two-Step process for Enrollment &amp; Participants/Concentrators</vt:lpstr>
      <vt:lpstr>CTE Data Portal</vt:lpstr>
      <vt:lpstr>CTE Data Portal</vt:lpstr>
      <vt:lpstr>Contacts</vt:lpstr>
      <vt:lpstr>Contacts</vt:lpstr>
      <vt:lpstr>Contacts</vt:lpstr>
      <vt:lpstr>2021 COHERENT SEQUENCE  </vt:lpstr>
      <vt:lpstr>Things to Remember…. </vt:lpstr>
      <vt:lpstr>Programs Codes and Titles</vt:lpstr>
      <vt:lpstr>Discontinued Courses</vt:lpstr>
      <vt:lpstr>Non-Articulated Courses and Articulated Courses</vt:lpstr>
      <vt:lpstr>Creating Non-Articulated New Programs/Courses</vt:lpstr>
      <vt:lpstr>PowerPoint Presentation</vt:lpstr>
      <vt:lpstr>PowerPoint Presentation</vt:lpstr>
      <vt:lpstr>Additional Courses</vt:lpstr>
      <vt:lpstr>PowerPoint Presentation</vt:lpstr>
      <vt:lpstr>Creating New Articulated Programs/Courses </vt:lpstr>
      <vt:lpstr>PowerPoint Presentation</vt:lpstr>
      <vt:lpstr>Modifying Existing Coherent Sequence</vt:lpstr>
      <vt:lpstr>PowerPoint Presentation</vt:lpstr>
      <vt:lpstr>PowerPoint Presentation</vt:lpstr>
      <vt:lpstr>Deleting Additional Courses</vt:lpstr>
      <vt:lpstr>PowerPoint Presentation</vt:lpstr>
      <vt:lpstr>Deleting A Program</vt:lpstr>
      <vt:lpstr>PowerPoint Presentation</vt:lpstr>
      <vt:lpstr>Copying Programs/Courses  </vt:lpstr>
      <vt:lpstr>PowerPoint Presentation</vt:lpstr>
      <vt:lpstr>Finalizing Coherent Sequence</vt:lpstr>
      <vt:lpstr>PowerPoint Presentation</vt:lpstr>
      <vt:lpstr>Coherent Sequence Report</vt:lpstr>
      <vt:lpstr>CTE ENROLLMENT DATA REPORTING School Year 2020-2021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Accountability &amp; CTE Data Portal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Thank you! Donna Kerwin CTE Business Analyst Donna.Kerwin@azed.gov (602) 542-7881 </vt:lpstr>
      <vt:lpstr>Participant/Concentrators</vt:lpstr>
      <vt:lpstr>Credentials</vt:lpstr>
      <vt:lpstr>Credentials</vt:lpstr>
      <vt:lpstr>Credentials</vt:lpstr>
      <vt:lpstr>Credentials</vt:lpstr>
      <vt:lpstr>Credentials</vt:lpstr>
      <vt:lpstr>Credentials</vt:lpstr>
      <vt:lpstr>What’s Next</vt:lpstr>
      <vt:lpstr>CTE Accountability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Irvin, Samuel</dc:creator>
  <cp:lastModifiedBy>Irvin, Samuel</cp:lastModifiedBy>
  <cp:revision>4</cp:revision>
  <dcterms:created xsi:type="dcterms:W3CDTF">2021-03-08T18:53:31Z</dcterms:created>
  <dcterms:modified xsi:type="dcterms:W3CDTF">2021-03-11T18:42:37Z</dcterms:modified>
</cp:coreProperties>
</file>