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61" r:id="rId8"/>
    <p:sldId id="258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4AE9F-2041-0000-A2AC-1AD6213FB4A6}" v="2" dt="2021-02-25T16:56:05.855"/>
    <p1510:client id="{D5C4AE9F-10A0-0000-A2AC-13F10C0C5237}" v="2" dt="2021-02-25T16:58:59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zarts.gov/azartsed-explor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DBD8-4144-41EE-AF85-434347629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639097"/>
            <a:ext cx="6446205" cy="3781101"/>
          </a:xfrm>
        </p:spPr>
        <p:txBody>
          <a:bodyPr>
            <a:normAutofit/>
          </a:bodyPr>
          <a:lstStyle/>
          <a:p>
            <a:r>
              <a:rPr lang="en-US"/>
              <a:t>Exemplary Arts Schools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75C85-A463-4D76-A2D9-35DA43DBE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6446205" cy="785656"/>
          </a:xfrm>
        </p:spPr>
        <p:txBody>
          <a:bodyPr>
            <a:normAutofit/>
          </a:bodyPr>
          <a:lstStyle/>
          <a:p>
            <a:r>
              <a:rPr lang="en-US"/>
              <a:t>Data from 2019-2020 school year</a:t>
            </a:r>
          </a:p>
        </p:txBody>
      </p:sp>
      <p:pic>
        <p:nvPicPr>
          <p:cNvPr id="5" name="Picture 4" descr="Coloured pencils on black background">
            <a:extLst>
              <a:ext uri="{FF2B5EF4-FFF2-40B4-BE49-F238E27FC236}">
                <a16:creationId xmlns:a16="http://schemas.microsoft.com/office/drawing/2014/main" id="{8BD21E37-0841-4433-AA22-FEBD25E00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85" r="18515" b="-3"/>
          <a:stretch/>
        </p:blipFill>
        <p:spPr>
          <a:xfrm>
            <a:off x="7541342" y="10"/>
            <a:ext cx="46506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4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56888-D7F4-43B6-B127-DC86A119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PHASE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Results!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CD65-F144-4680-9B4F-30A6780A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b="1">
                <a:latin typeface="Proxima Nova" panose="020B0503030502060204" pitchFamily="34" charset="0"/>
              </a:rPr>
              <a:t>Arizona Score Breakdown:</a:t>
            </a:r>
            <a:r>
              <a:rPr lang="en-US">
                <a:latin typeface="Proxima Nova" panose="020B0503030502060204" pitchFamily="34" charset="0"/>
              </a:rPr>
              <a:t> </a:t>
            </a:r>
            <a:br>
              <a:rPr lang="en-US">
                <a:latin typeface="Proxima Nova" panose="020B0503030502060204" pitchFamily="34" charset="0"/>
              </a:rPr>
            </a:br>
            <a:r>
              <a:rPr lang="en-US">
                <a:latin typeface="Proxima Nova" panose="020B0503030502060204" pitchFamily="34" charset="0"/>
              </a:rPr>
              <a:t>Gold Schools – 28</a:t>
            </a:r>
            <a:br>
              <a:rPr lang="en-US">
                <a:latin typeface="Proxima Nova" panose="020B0503030502060204" pitchFamily="34" charset="0"/>
              </a:rPr>
            </a:br>
            <a:r>
              <a:rPr lang="en-US">
                <a:latin typeface="Proxima Nova" panose="020B0503030502060204" pitchFamily="34" charset="0"/>
              </a:rPr>
              <a:t>Silver Schools – 423</a:t>
            </a:r>
            <a:br>
              <a:rPr lang="en-US">
                <a:latin typeface="Proxima Nova" panose="020B0503030502060204" pitchFamily="34" charset="0"/>
              </a:rPr>
            </a:br>
            <a:r>
              <a:rPr lang="en-US">
                <a:latin typeface="Proxima Nova" panose="020B0503030502060204" pitchFamily="34" charset="0"/>
              </a:rPr>
              <a:t>Bronze Schools – 535</a:t>
            </a:r>
            <a:br>
              <a:rPr lang="en-US">
                <a:latin typeface="Proxima Nova" panose="020B0503030502060204" pitchFamily="34" charset="0"/>
              </a:rPr>
            </a:br>
            <a:r>
              <a:rPr lang="en-US">
                <a:latin typeface="Proxima Nova" panose="020B0503030502060204" pitchFamily="34" charset="0"/>
              </a:rPr>
              <a:t>Developing Schools - 556 </a:t>
            </a:r>
            <a:br>
              <a:rPr lang="en-US">
                <a:latin typeface="Proxima Nova" panose="020B0503030502060204" pitchFamily="34" charset="0"/>
              </a:rPr>
            </a:br>
            <a:br>
              <a:rPr lang="en-US">
                <a:latin typeface="Proxima Nova" panose="020B0503030502060204" pitchFamily="34" charset="0"/>
              </a:rPr>
            </a:br>
            <a:r>
              <a:rPr lang="en-US">
                <a:latin typeface="Proxima Nova" panose="020B0503030502060204" pitchFamily="34" charset="0"/>
              </a:rPr>
              <a:t>Total Schools Rated: 1,542</a:t>
            </a:r>
            <a:br>
              <a:rPr lang="en-US">
                <a:latin typeface="Proxima Nova" panose="020B0503030502060204" pitchFamily="34" charset="0"/>
              </a:rPr>
            </a:br>
            <a:r>
              <a:rPr lang="en-US">
                <a:latin typeface="Proxima Nova" panose="020B050303050206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https://azarts.gov/azartsed-explorer/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13B9A-CFFC-4055-A1BE-087156AD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Rating Criteria – K-8 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BD9F6-7460-4181-8984-4599AC4D860F}"/>
              </a:ext>
            </a:extLst>
          </p:cNvPr>
          <p:cNvSpPr txBox="1"/>
          <p:nvPr/>
        </p:nvSpPr>
        <p:spPr>
          <a:xfrm>
            <a:off x="818713" y="2413000"/>
            <a:ext cx="3404372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Overall Rating = Lowest Score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1E6F42-BCE3-4DF8-868C-71387AFEB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4593"/>
              </p:ext>
            </p:extLst>
          </p:nvPr>
        </p:nvGraphicFramePr>
        <p:xfrm>
          <a:off x="5603706" y="1635257"/>
          <a:ext cx="5638856" cy="357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863">
                  <a:extLst>
                    <a:ext uri="{9D8B030D-6E8A-4147-A177-3AD203B41FA5}">
                      <a16:colId xmlns:a16="http://schemas.microsoft.com/office/drawing/2014/main" val="347764987"/>
                    </a:ext>
                  </a:extLst>
                </a:gridCol>
                <a:gridCol w="1315936">
                  <a:extLst>
                    <a:ext uri="{9D8B030D-6E8A-4147-A177-3AD203B41FA5}">
                      <a16:colId xmlns:a16="http://schemas.microsoft.com/office/drawing/2014/main" val="3696402012"/>
                    </a:ext>
                  </a:extLst>
                </a:gridCol>
                <a:gridCol w="1498423">
                  <a:extLst>
                    <a:ext uri="{9D8B030D-6E8A-4147-A177-3AD203B41FA5}">
                      <a16:colId xmlns:a16="http://schemas.microsoft.com/office/drawing/2014/main" val="2284106251"/>
                    </a:ext>
                  </a:extLst>
                </a:gridCol>
                <a:gridCol w="1660634">
                  <a:extLst>
                    <a:ext uri="{9D8B030D-6E8A-4147-A177-3AD203B41FA5}">
                      <a16:colId xmlns:a16="http://schemas.microsoft.com/office/drawing/2014/main" val="1878756529"/>
                    </a:ext>
                  </a:extLst>
                </a:gridCol>
              </a:tblGrid>
              <a:tr h="32117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Access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Participation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Growth</a:t>
                      </a:r>
                    </a:p>
                  </a:txBody>
                  <a:tcPr marL="72995" marR="72995" marT="36497" marB="36497"/>
                </a:tc>
                <a:extLst>
                  <a:ext uri="{0D108BD9-81ED-4DB2-BD59-A6C34878D82A}">
                    <a16:rowId xmlns:a16="http://schemas.microsoft.com/office/drawing/2014/main" val="64453626"/>
                  </a:ext>
                </a:extLst>
              </a:tr>
              <a:tr h="978132">
                <a:tc>
                  <a:txBody>
                    <a:bodyPr/>
                    <a:lstStyle/>
                    <a:p>
                      <a:r>
                        <a:rPr lang="en-US" sz="1400"/>
                        <a:t>Gold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 or 4 Artistic Disciplines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100% Enrollment in 2 Artistic Disciplines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Grew or maintained 100% Enrollment</a:t>
                      </a:r>
                    </a:p>
                  </a:txBody>
                  <a:tcPr marL="72995" marR="72995" marT="36497" marB="36497"/>
                </a:tc>
                <a:extLst>
                  <a:ext uri="{0D108BD9-81ED-4DB2-BD59-A6C34878D82A}">
                    <a16:rowId xmlns:a16="http://schemas.microsoft.com/office/drawing/2014/main" val="2829582280"/>
                  </a:ext>
                </a:extLst>
              </a:tr>
              <a:tr h="978132">
                <a:tc>
                  <a:txBody>
                    <a:bodyPr/>
                    <a:lstStyle/>
                    <a:p>
                      <a:r>
                        <a:rPr lang="en-US" sz="1400"/>
                        <a:t>Silver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 Artistic Disciplines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All students enrolled in at least 1 Artistic Discipline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Grew or maintained less than 100% enrollment</a:t>
                      </a:r>
                    </a:p>
                  </a:txBody>
                  <a:tcPr marL="72995" marR="72995" marT="36497" marB="36497"/>
                </a:tc>
                <a:extLst>
                  <a:ext uri="{0D108BD9-81ED-4DB2-BD59-A6C34878D82A}">
                    <a16:rowId xmlns:a16="http://schemas.microsoft.com/office/drawing/2014/main" val="3305329259"/>
                  </a:ext>
                </a:extLst>
              </a:tr>
              <a:tr h="759147">
                <a:tc>
                  <a:txBody>
                    <a:bodyPr/>
                    <a:lstStyle/>
                    <a:p>
                      <a:r>
                        <a:rPr lang="en-US" sz="1400"/>
                        <a:t>Bronze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Artistic Discipline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70-99% Arts Enrollment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Enrollment declined in some but not all </a:t>
                      </a:r>
                    </a:p>
                  </a:txBody>
                  <a:tcPr marL="72995" marR="72995" marT="36497" marB="36497"/>
                </a:tc>
                <a:extLst>
                  <a:ext uri="{0D108BD9-81ED-4DB2-BD59-A6C34878D82A}">
                    <a16:rowId xmlns:a16="http://schemas.microsoft.com/office/drawing/2014/main" val="3640786384"/>
                  </a:ext>
                </a:extLst>
              </a:tr>
              <a:tr h="540162">
                <a:tc>
                  <a:txBody>
                    <a:bodyPr/>
                    <a:lstStyle/>
                    <a:p>
                      <a:r>
                        <a:rPr lang="en-US" sz="1400"/>
                        <a:t>Developing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No arts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Less than 70% Arts Enrollment</a:t>
                      </a:r>
                    </a:p>
                  </a:txBody>
                  <a:tcPr marL="72995" marR="72995" marT="36497" marB="36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Enrollment declined in all</a:t>
                      </a:r>
                    </a:p>
                  </a:txBody>
                  <a:tcPr marL="72995" marR="72995" marT="36497" marB="36497"/>
                </a:tc>
                <a:extLst>
                  <a:ext uri="{0D108BD9-81ED-4DB2-BD59-A6C34878D82A}">
                    <a16:rowId xmlns:a16="http://schemas.microsoft.com/office/drawing/2014/main" val="72858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13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E9329-DE86-4DC2-AD77-BDCC4DAF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94943"/>
            <a:ext cx="11288972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Gold Schools!! – Elementary, Middle, K-8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004A0D-89CF-4329-A925-4D6CB49DE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27896"/>
              </p:ext>
            </p:extLst>
          </p:nvPr>
        </p:nvGraphicFramePr>
        <p:xfrm>
          <a:off x="683026" y="2349499"/>
          <a:ext cx="10825948" cy="369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8521">
                  <a:extLst>
                    <a:ext uri="{9D8B030D-6E8A-4147-A177-3AD203B41FA5}">
                      <a16:colId xmlns:a16="http://schemas.microsoft.com/office/drawing/2014/main" val="2910325757"/>
                    </a:ext>
                  </a:extLst>
                </a:gridCol>
                <a:gridCol w="4063689">
                  <a:extLst>
                    <a:ext uri="{9D8B030D-6E8A-4147-A177-3AD203B41FA5}">
                      <a16:colId xmlns:a16="http://schemas.microsoft.com/office/drawing/2014/main" val="3533396234"/>
                    </a:ext>
                  </a:extLst>
                </a:gridCol>
                <a:gridCol w="1083738">
                  <a:extLst>
                    <a:ext uri="{9D8B030D-6E8A-4147-A177-3AD203B41FA5}">
                      <a16:colId xmlns:a16="http://schemas.microsoft.com/office/drawing/2014/main" val="1925218211"/>
                    </a:ext>
                  </a:extLst>
                </a:gridCol>
              </a:tblGrid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BASIS Chandler Primary - North Campus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BASIS Charter Schools,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1507369617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BASIS Peoria Primary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BASIS Charter Schools,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371428528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Learning Foundation and Performing Arts Warner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CAFA, Inc. dba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2058886780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Madison Rose Lane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Madison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3875677072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Modern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Learning Ventures,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1475247707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Arts Academy at Estrella Mountain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P.L.C. Charter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1271764104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Amberlea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1961703234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Copper King Elementary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920054578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Desert Mirage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2886322650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Garden Lakes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2055197887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Sonoran Sky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1121426154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Sunset Ridge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1271764129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Villa De Paz Elementary School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2138043012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Westwind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Pendergast Elementary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2746614535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 Phoenix Prep and Arts Academy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 Phoenix Academy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3982619972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Florence K-8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Florence Unified School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2230749250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 Elementary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 Unified School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8561104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Desert Star Community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Desert Star Community School,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Yavapai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0" marR="9140" marT="9140" marB="0" anchor="b"/>
                </a:tc>
                <a:extLst>
                  <a:ext uri="{0D108BD9-81ED-4DB2-BD59-A6C34878D82A}">
                    <a16:rowId xmlns:a16="http://schemas.microsoft.com/office/drawing/2014/main" val="787063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2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71E59-611C-4F8B-B5CF-3D9AD83D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Rating Criteria – High 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E2FC3-5E99-4590-8430-E62D2F54F92E}"/>
              </a:ext>
            </a:extLst>
          </p:cNvPr>
          <p:cNvSpPr txBox="1"/>
          <p:nvPr/>
        </p:nvSpPr>
        <p:spPr>
          <a:xfrm>
            <a:off x="8164749" y="2024743"/>
            <a:ext cx="3575737" cy="401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Overall Rating = Lowest Score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B1C2C9-97B4-4335-8A93-35A9982E8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417372"/>
              </p:ext>
            </p:extLst>
          </p:nvPr>
        </p:nvGraphicFramePr>
        <p:xfrm>
          <a:off x="463961" y="1463560"/>
          <a:ext cx="6612857" cy="408509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332694">
                  <a:extLst>
                    <a:ext uri="{9D8B030D-6E8A-4147-A177-3AD203B41FA5}">
                      <a16:colId xmlns:a16="http://schemas.microsoft.com/office/drawing/2014/main" val="347764987"/>
                    </a:ext>
                  </a:extLst>
                </a:gridCol>
                <a:gridCol w="1494565">
                  <a:extLst>
                    <a:ext uri="{9D8B030D-6E8A-4147-A177-3AD203B41FA5}">
                      <a16:colId xmlns:a16="http://schemas.microsoft.com/office/drawing/2014/main" val="3696402012"/>
                    </a:ext>
                  </a:extLst>
                </a:gridCol>
                <a:gridCol w="1718397">
                  <a:extLst>
                    <a:ext uri="{9D8B030D-6E8A-4147-A177-3AD203B41FA5}">
                      <a16:colId xmlns:a16="http://schemas.microsoft.com/office/drawing/2014/main" val="2284106251"/>
                    </a:ext>
                  </a:extLst>
                </a:gridCol>
                <a:gridCol w="2067201">
                  <a:extLst>
                    <a:ext uri="{9D8B030D-6E8A-4147-A177-3AD203B41FA5}">
                      <a16:colId xmlns:a16="http://schemas.microsoft.com/office/drawing/2014/main" val="1878756529"/>
                    </a:ext>
                  </a:extLst>
                </a:gridCol>
              </a:tblGrid>
              <a:tr h="474540">
                <a:tc>
                  <a:txBody>
                    <a:bodyPr/>
                    <a:lstStyle/>
                    <a:p>
                      <a:endParaRPr lang="en-US" sz="15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30331" marR="100255" marT="100255" marB="10025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Access</a:t>
                      </a:r>
                    </a:p>
                  </a:txBody>
                  <a:tcPr marL="130331" marR="100255" marT="100255" marB="1002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Participation</a:t>
                      </a:r>
                    </a:p>
                  </a:txBody>
                  <a:tcPr marL="130331" marR="100255" marT="100255" marB="1002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Growth</a:t>
                      </a:r>
                    </a:p>
                  </a:txBody>
                  <a:tcPr marL="130331" marR="100255" marT="100255" marB="1002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3626"/>
                  </a:ext>
                </a:extLst>
              </a:tr>
              <a:tr h="708468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Gold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4 Artistic Disciplines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60% + Arts Enrollment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Grew or maintained 100% Enrollment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82280"/>
                  </a:ext>
                </a:extLst>
              </a:tr>
              <a:tr h="942397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3 Artistic Disciplines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59% Arts Enrollment</a:t>
                      </a:r>
                    </a:p>
                  </a:txBody>
                  <a:tcPr marL="130331" marR="75191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Grew or maintained less than 100% enrollment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29259"/>
                  </a:ext>
                </a:extLst>
              </a:tr>
              <a:tr h="723020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Bronze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2 Artistic Discipline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49% Arts Enrollment</a:t>
                      </a:r>
                    </a:p>
                  </a:txBody>
                  <a:tcPr marL="130331" marR="75191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Enrollment declined in some but not all 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86384"/>
                  </a:ext>
                </a:extLst>
              </a:tr>
              <a:tr h="723020">
                <a:tc>
                  <a:txBody>
                    <a:bodyPr/>
                    <a:lstStyle/>
                    <a:p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Developing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1 or 0 Artistic Disciplines 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40% Arts Enrollment </a:t>
                      </a:r>
                    </a:p>
                  </a:txBody>
                  <a:tcPr marL="130331" marR="75191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Enrollment declined in all</a:t>
                      </a:r>
                    </a:p>
                  </a:txBody>
                  <a:tcPr marL="130331" marR="100255" marT="100255" marB="1002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8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4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E9329-DE86-4DC2-AD77-BDCC4DAF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94943"/>
            <a:ext cx="11288972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Gold Schools!! – High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7CF2BE-7D5A-47FB-8C23-5B9017142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90897"/>
              </p:ext>
            </p:extLst>
          </p:nvPr>
        </p:nvGraphicFramePr>
        <p:xfrm>
          <a:off x="451514" y="2458203"/>
          <a:ext cx="11288973" cy="347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5574">
                  <a:extLst>
                    <a:ext uri="{9D8B030D-6E8A-4147-A177-3AD203B41FA5}">
                      <a16:colId xmlns:a16="http://schemas.microsoft.com/office/drawing/2014/main" val="1713786341"/>
                    </a:ext>
                  </a:extLst>
                </a:gridCol>
                <a:gridCol w="4363739">
                  <a:extLst>
                    <a:ext uri="{9D8B030D-6E8A-4147-A177-3AD203B41FA5}">
                      <a16:colId xmlns:a16="http://schemas.microsoft.com/office/drawing/2014/main" val="3309343803"/>
                    </a:ext>
                  </a:extLst>
                </a:gridCol>
                <a:gridCol w="1879660">
                  <a:extLst>
                    <a:ext uri="{9D8B030D-6E8A-4147-A177-3AD203B41FA5}">
                      <a16:colId xmlns:a16="http://schemas.microsoft.com/office/drawing/2014/main" val="1561309585"/>
                    </a:ext>
                  </a:extLst>
                </a:gridCol>
              </a:tblGrid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County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409470353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Independence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Glendale Union High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3134226076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Moon Valley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Glendale Union High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1609824850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Washington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Glendale Union High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1007710551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Heritage Academy 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Heritage Academy, Inc.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3402355077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Alhambra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Phoenix Union High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489525406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Maryvale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Phoenix Union High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2005288278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West Point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Tolleson Union High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2866760159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Catalina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Tucson Unified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Pima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486900010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Cholla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Tucson Unified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Pima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3580800333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 High 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Maricopa Unified School 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Pinal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76" marR="14076" marT="14076" marB="0" anchor="b"/>
                </a:tc>
                <a:extLst>
                  <a:ext uri="{0D108BD9-81ED-4DB2-BD59-A6C34878D82A}">
                    <a16:rowId xmlns:a16="http://schemas.microsoft.com/office/drawing/2014/main" val="156847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98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05711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04DBF-9DFA-4190-A48D-95B116E3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600200"/>
            <a:ext cx="6020987" cy="4441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Framed Award sent to Gold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823C7-B7E8-4E38-912E-5CF10A26C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583" y="413177"/>
            <a:ext cx="3847950" cy="51306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E8A04B-2C01-4DFC-81A2-77935CC19DD6}"/>
              </a:ext>
            </a:extLst>
          </p:cNvPr>
          <p:cNvSpPr/>
          <p:nvPr/>
        </p:nvSpPr>
        <p:spPr>
          <a:xfrm>
            <a:off x="7274104" y="5785390"/>
            <a:ext cx="4636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Nova-Bold"/>
              </a:rPr>
              <a:t>2021 Arizona Youth Arts Month Flag Winner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Nova-Bold"/>
              </a:rPr>
              <a:t>Lexa White - Bradshaw Mountain High School Humboldt Unified School District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1289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BDF47D85FE54DBD41EE00E319D10F" ma:contentTypeVersion="35" ma:contentTypeDescription="Create a new document." ma:contentTypeScope="" ma:versionID="c134e0af7d37dc58606d7f942bb1bede">
  <xsd:schema xmlns:xsd="http://www.w3.org/2001/XMLSchema" xmlns:xs="http://www.w3.org/2001/XMLSchema" xmlns:p="http://schemas.microsoft.com/office/2006/metadata/properties" xmlns:ns3="1d1f879d-4b43-40c0-b419-7e2a915afb09" xmlns:ns4="56653dc1-4410-47ea-9e64-56112c321862" targetNamespace="http://schemas.microsoft.com/office/2006/metadata/properties" ma:root="true" ma:fieldsID="286de182f0639786ea3e7de2c6fb8360" ns3:_="" ns4:_="">
    <xsd:import namespace="1d1f879d-4b43-40c0-b419-7e2a915afb09"/>
    <xsd:import namespace="56653dc1-4410-47ea-9e64-56112c3218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Templates" minOccurs="0"/>
                <xsd:element ref="ns4:Self_Registration_Enabled0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f879d-4b43-40c0-b419-7e2a915afb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3dc1-4410-47ea-9e64-56112c32186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9" nillable="true" ma:displayName="Self Registration Enabled" ma:internalName="Self_Registration_Enabled0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56653dc1-4410-47ea-9e64-56112c321862" xsi:nil="true"/>
    <FolderType xmlns="56653dc1-4410-47ea-9e64-56112c321862" xsi:nil="true"/>
    <Invited_Teachers xmlns="56653dc1-4410-47ea-9e64-56112c321862" xsi:nil="true"/>
    <IsNotebookLocked xmlns="56653dc1-4410-47ea-9e64-56112c321862" xsi:nil="true"/>
    <DefaultSectionNames xmlns="56653dc1-4410-47ea-9e64-56112c321862" xsi:nil="true"/>
    <Math_Settings xmlns="56653dc1-4410-47ea-9e64-56112c321862" xsi:nil="true"/>
    <Owner xmlns="56653dc1-4410-47ea-9e64-56112c321862">
      <UserInfo>
        <DisplayName/>
        <AccountId xsi:nil="true"/>
        <AccountType/>
      </UserInfo>
    </Owner>
    <Students xmlns="56653dc1-4410-47ea-9e64-56112c321862">
      <UserInfo>
        <DisplayName/>
        <AccountId xsi:nil="true"/>
        <AccountType/>
      </UserInfo>
    </Students>
    <Student_Groups xmlns="56653dc1-4410-47ea-9e64-56112c321862">
      <UserInfo>
        <DisplayName/>
        <AccountId xsi:nil="true"/>
        <AccountType/>
      </UserInfo>
    </Student_Groups>
    <Has_Teacher_Only_SectionGroup xmlns="56653dc1-4410-47ea-9e64-56112c321862" xsi:nil="true"/>
    <Self_Registration_Enabled0 xmlns="56653dc1-4410-47ea-9e64-56112c321862" xsi:nil="true"/>
    <NotebookType xmlns="56653dc1-4410-47ea-9e64-56112c321862" xsi:nil="true"/>
    <Distribution_Groups xmlns="56653dc1-4410-47ea-9e64-56112c321862" xsi:nil="true"/>
    <AppVersion xmlns="56653dc1-4410-47ea-9e64-56112c321862" xsi:nil="true"/>
    <LMS_Mappings xmlns="56653dc1-4410-47ea-9e64-56112c321862" xsi:nil="true"/>
    <Teachers xmlns="56653dc1-4410-47ea-9e64-56112c321862">
      <UserInfo>
        <DisplayName/>
        <AccountId xsi:nil="true"/>
        <AccountType/>
      </UserInfo>
    </Teachers>
    <Teams_Channel_Section_Location xmlns="56653dc1-4410-47ea-9e64-56112c321862" xsi:nil="true"/>
    <Self_Registration_Enabled xmlns="56653dc1-4410-47ea-9e64-56112c321862" xsi:nil="true"/>
    <CultureName xmlns="56653dc1-4410-47ea-9e64-56112c321862" xsi:nil="true"/>
    <Invited_Students xmlns="56653dc1-4410-47ea-9e64-56112c321862" xsi:nil="true"/>
    <TeamsChannelId xmlns="56653dc1-4410-47ea-9e64-56112c321862" xsi:nil="true"/>
    <Is_Collaboration_Space_Locked xmlns="56653dc1-4410-47ea-9e64-56112c321862" xsi:nil="true"/>
  </documentManagement>
</p:properties>
</file>

<file path=customXml/itemProps1.xml><?xml version="1.0" encoding="utf-8"?>
<ds:datastoreItem xmlns:ds="http://schemas.openxmlformats.org/officeDocument/2006/customXml" ds:itemID="{4050A6F4-9611-470C-9DAF-1D36F30E9D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82DFA8-D7C4-429A-A241-AF7889B2A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f879d-4b43-40c0-b419-7e2a915afb09"/>
    <ds:schemaRef ds:uri="56653dc1-4410-47ea-9e64-56112c321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77331-D76E-4ECF-BE85-3D64CD3265A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6653dc1-4410-47ea-9e64-56112c321862"/>
    <ds:schemaRef ds:uri="http://purl.org/dc/elements/1.1/"/>
    <ds:schemaRef ds:uri="http://schemas.microsoft.com/office/infopath/2007/PartnerControls"/>
    <ds:schemaRef ds:uri="http://purl.org/dc/terms/"/>
    <ds:schemaRef ds:uri="1d1f879d-4b43-40c0-b419-7e2a915afb0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</TotalTime>
  <Words>511</Words>
  <Application>Microsoft Office PowerPoint</Application>
  <PresentationFormat>Widescreen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ArialNova-Bold</vt:lpstr>
      <vt:lpstr>Calibri</vt:lpstr>
      <vt:lpstr>Century Gothic</vt:lpstr>
      <vt:lpstr>Proxima Nova</vt:lpstr>
      <vt:lpstr>Wingdings 2</vt:lpstr>
      <vt:lpstr>Quotable</vt:lpstr>
      <vt:lpstr>Exemplary Arts Schools Awards</vt:lpstr>
      <vt:lpstr>PHASE 1  Results! </vt:lpstr>
      <vt:lpstr>Rating Criteria – K-8 Schools</vt:lpstr>
      <vt:lpstr>Gold Schools!! – Elementary, Middle, K-8</vt:lpstr>
      <vt:lpstr>Rating Criteria – High Schools</vt:lpstr>
      <vt:lpstr>Gold Schools!! – High Schools</vt:lpstr>
      <vt:lpstr>Framed Award sent to Gold Schools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Exemplary Schools Awards</dc:title>
  <dc:creator>Vogel, Rebecca</dc:creator>
  <cp:lastModifiedBy>Honeman, Haley</cp:lastModifiedBy>
  <cp:revision>3</cp:revision>
  <dcterms:created xsi:type="dcterms:W3CDTF">2021-02-24T18:03:49Z</dcterms:created>
  <dcterms:modified xsi:type="dcterms:W3CDTF">2021-03-03T19:23:21Z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0x0101005C6BDF47D85FE54DBD41EE00E319D10F</vt:lpwstr>
  </property>
</Properties>
</file>