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7" r:id="rId2"/>
    <p:sldId id="276" r:id="rId3"/>
    <p:sldId id="355" r:id="rId4"/>
    <p:sldId id="356" r:id="rId5"/>
    <p:sldId id="357" r:id="rId6"/>
    <p:sldId id="358" r:id="rId7"/>
    <p:sldId id="359" r:id="rId8"/>
    <p:sldId id="360" r:id="rId9"/>
    <p:sldId id="258" r:id="rId10"/>
    <p:sldId id="260" r:id="rId11"/>
    <p:sldId id="261" r:id="rId12"/>
    <p:sldId id="259" r:id="rId13"/>
    <p:sldId id="354" r:id="rId14"/>
    <p:sldId id="274" r:id="rId15"/>
    <p:sldId id="353" r:id="rId16"/>
    <p:sldId id="351" r:id="rId17"/>
    <p:sldId id="352" r:id="rId18"/>
    <p:sldId id="368" r:id="rId19"/>
    <p:sldId id="366" r:id="rId20"/>
    <p:sldId id="362" r:id="rId21"/>
    <p:sldId id="367" r:id="rId22"/>
    <p:sldId id="273" r:id="rId23"/>
    <p:sldId id="282" r:id="rId24"/>
    <p:sldId id="263"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165"/>
    <a:srgbClr val="EBF5D7"/>
    <a:srgbClr val="DBEDB7"/>
    <a:srgbClr val="FFF3E0"/>
    <a:srgbClr val="F9F9F9"/>
    <a:srgbClr val="F7F7F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9911" autoAdjust="0"/>
  </p:normalViewPr>
  <p:slideViewPr>
    <p:cSldViewPr snapToGrid="0">
      <p:cViewPr varScale="1">
        <p:scale>
          <a:sx n="110" d="100"/>
          <a:sy n="110" d="100"/>
        </p:scale>
        <p:origin x="552" y="108"/>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796EA6-6F25-4F19-87BA-7ADCC16DAEFF}" type="datetimeFigureOut">
              <a:rPr lang="en-US" smtClean="0"/>
              <a:t>10/15/2020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9C172E-A8B5-46F6-B05C-DFA3E2E0F207}" type="datetimeFigureOut">
              <a:rPr lang="en-US" smtClean="0"/>
              <a:t>10/15/2020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How presentation will benefit audience: Adult learners are more interested in a subject if they know how or why it is important to them.</a:t>
            </a:r>
          </a:p>
          <a:p>
            <a:pPr marL="174708" indent="-174708">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9</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r>
              <a:rPr lang="en-US" dirty="0"/>
              <a:t>At the end of this lesson, you will be able to:</a:t>
            </a:r>
          </a:p>
          <a:p>
            <a:pPr marL="174708" indent="-174708">
              <a:buFont typeface="Arial" panose="020B0604020202020204" pitchFamily="34" charset="0"/>
              <a:buChar char="•"/>
            </a:pPr>
            <a:r>
              <a:rPr lang="en-US" dirty="0"/>
              <a:t>Save files to the team Web server.</a:t>
            </a:r>
          </a:p>
          <a:p>
            <a:pPr marL="174708" indent="-174708">
              <a:buFont typeface="Arial" panose="020B0604020202020204" pitchFamily="34" charset="0"/>
              <a:buChar char="•"/>
            </a:pPr>
            <a:r>
              <a:rPr lang="en-US" dirty="0"/>
              <a:t>Move files to different locations on the team Web server.</a:t>
            </a:r>
          </a:p>
          <a:p>
            <a:pPr marL="174708" indent="-174708">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10</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12</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t>24</a:t>
            </a:fld>
            <a:endParaRPr lang="en-US" dirty="0"/>
          </a:p>
        </p:txBody>
      </p:sp>
    </p:spTree>
    <p:extLst>
      <p:ext uri="{BB962C8B-B14F-4D97-AF65-F5344CB8AC3E}">
        <p14:creationId xmlns:p14="http://schemas.microsoft.com/office/powerpoint/2010/main" val="90865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a:t>Add a footer</a:t>
            </a:r>
            <a:endParaRPr lang="en-US" dirty="0"/>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fld id="{4E708F12-96AD-4ED4-8132-A78F5E42C1F5}" type="datetime1">
              <a:rPr lang="en-US" smtClean="0"/>
              <a:pPr/>
              <a:t>10/15/2020</a:t>
            </a:fld>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7FA170-8299-44AD-AEEF-FC686C3D7804}" type="datetime1">
              <a:rPr lang="en-US" smtClean="0"/>
              <a:t>10/15/2020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231763A-68EC-4ECD-9620-D9FE9CDDD622}" type="datetime1">
              <a:rPr lang="en-US" smtClean="0"/>
              <a:t>10/15/2020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98BEDD-6160-49BB-B372-861DE7DE9BA5}" type="datetime1">
              <a:rPr lang="en-US" smtClean="0"/>
              <a:t>10/15/2020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AAE819F-B7FD-4B29-8F66-9E318144BC2A}" type="datetime1">
              <a:rPr lang="en-US" smtClean="0"/>
              <a:t>10/15/2020</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4CA159C-B6E0-4F10-9F4A-2FA57003B139}" type="datetime1">
              <a:rPr lang="en-US" smtClean="0"/>
              <a:t>10/15/2020</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t>10/15/2020</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10/15/2020</a:t>
            </a:fld>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9234BD7-6953-492C-921B-E68B2D7F14C8}" type="datetime1">
              <a:rPr lang="en-US" smtClean="0"/>
              <a:t>10/15/2020</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5A17D9B-D4D3-4E23-88DF-2E354FA43196}" type="datetime1">
              <a:rPr lang="en-US" smtClean="0"/>
              <a:t>10/15/2020</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1F67C5-D04E-4576-B61C-12ABA14BBD6C}" type="datetime1">
              <a:rPr lang="en-US" smtClean="0"/>
              <a:t>10/15/2020</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a:t>Add a footer</a:t>
            </a:r>
            <a:endParaRPr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C20F09E4-6EA4-4BF3-9FC8-FF40373B88E6}" type="datetime1">
              <a:rPr lang="en-US" smtClean="0"/>
              <a:pPr/>
              <a:t>10/15/2020</a:t>
            </a:fld>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LSCARBER@UMOM.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C1Cmi4Hzq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257" y="2261418"/>
            <a:ext cx="11277600" cy="1470025"/>
          </a:xfrm>
        </p:spPr>
        <p:txBody>
          <a:bodyPr>
            <a:normAutofit/>
          </a:bodyPr>
          <a:lstStyle/>
          <a:p>
            <a:r>
              <a:rPr lang="en-US" sz="2800" dirty="0">
                <a:solidFill>
                  <a:srgbClr val="FF9933"/>
                </a:solidFill>
              </a:rPr>
              <a:t>Director of Youth Programs:  Kenneth McKinley</a:t>
            </a:r>
            <a:br>
              <a:rPr lang="en-US" sz="2800" dirty="0">
                <a:solidFill>
                  <a:srgbClr val="FF9933"/>
                </a:solidFill>
              </a:rPr>
            </a:br>
            <a:br>
              <a:rPr lang="en-US" sz="2800" dirty="0">
                <a:solidFill>
                  <a:srgbClr val="FF9933"/>
                </a:solidFill>
              </a:rPr>
            </a:br>
            <a:r>
              <a:rPr lang="en-US" sz="2800" dirty="0">
                <a:solidFill>
                  <a:srgbClr val="FF9933"/>
                </a:solidFill>
              </a:rPr>
              <a:t>Safe Place Coordinator: Lisa Scarber</a:t>
            </a:r>
          </a:p>
        </p:txBody>
      </p:sp>
      <p:pic>
        <p:nvPicPr>
          <p:cNvPr id="5" name="Picture 4">
            <a:extLst>
              <a:ext uri="{FF2B5EF4-FFF2-40B4-BE49-F238E27FC236}">
                <a16:creationId xmlns:a16="http://schemas.microsoft.com/office/drawing/2014/main" id="{6B1AF650-4572-4443-8A0E-53D890119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50" y="4238699"/>
            <a:ext cx="2527300" cy="2527300"/>
          </a:xfrm>
          <a:prstGeom prst="rect">
            <a:avLst/>
          </a:prstGeom>
        </p:spPr>
      </p:pic>
      <p:pic>
        <p:nvPicPr>
          <p:cNvPr id="7" name="Picture 6">
            <a:extLst>
              <a:ext uri="{FF2B5EF4-FFF2-40B4-BE49-F238E27FC236}">
                <a16:creationId xmlns:a16="http://schemas.microsoft.com/office/drawing/2014/main" id="{0A450300-D302-4685-AD36-BFAA466494B2}"/>
              </a:ext>
            </a:extLst>
          </p:cNvPr>
          <p:cNvPicPr>
            <a:picLocks noChangeAspect="1"/>
          </p:cNvPicPr>
          <p:nvPr/>
        </p:nvPicPr>
        <p:blipFill>
          <a:blip r:embed="rId4"/>
          <a:stretch>
            <a:fillRect/>
          </a:stretch>
        </p:blipFill>
        <p:spPr>
          <a:xfrm>
            <a:off x="360257" y="156179"/>
            <a:ext cx="2191557" cy="1218974"/>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F9933"/>
                </a:solidFill>
              </a:rPr>
              <a:t>Partnerships: </a:t>
            </a:r>
            <a:r>
              <a:rPr lang="en-US" sz="3200" dirty="0">
                <a:solidFill>
                  <a:srgbClr val="7030A0"/>
                </a:solidFill>
              </a:rPr>
              <a:t>Valley Metro</a:t>
            </a:r>
            <a:endParaRPr lang="en-US" dirty="0">
              <a:solidFill>
                <a:srgbClr val="7030A0"/>
              </a:solidFill>
            </a:endParaRPr>
          </a:p>
        </p:txBody>
      </p:sp>
      <p:sp>
        <p:nvSpPr>
          <p:cNvPr id="3" name="Content Placeholder 2"/>
          <p:cNvSpPr>
            <a:spLocks noGrp="1"/>
          </p:cNvSpPr>
          <p:nvPr>
            <p:ph sz="half" idx="1"/>
          </p:nvPr>
        </p:nvSpPr>
        <p:spPr>
          <a:xfrm>
            <a:off x="6096000" y="2209800"/>
            <a:ext cx="5384800" cy="3981033"/>
          </a:xfrm>
        </p:spPr>
        <p:txBody>
          <a:bodyPr>
            <a:normAutofit/>
          </a:bodyPr>
          <a:lstStyle/>
          <a:p>
            <a:pPr>
              <a:lnSpc>
                <a:spcPct val="150000"/>
              </a:lnSpc>
              <a:spcAft>
                <a:spcPts val="1200"/>
              </a:spcAft>
            </a:pPr>
            <a:r>
              <a:rPr lang="en-US" sz="2800" dirty="0"/>
              <a:t>174 stationary sites; 900 mobile sites</a:t>
            </a:r>
          </a:p>
          <a:p>
            <a:pPr>
              <a:lnSpc>
                <a:spcPct val="150000"/>
              </a:lnSpc>
              <a:spcAft>
                <a:spcPts val="1200"/>
              </a:spcAft>
            </a:pPr>
            <a:r>
              <a:rPr lang="en-US" sz="2800" dirty="0"/>
              <a:t>National Safe Place Network emergency call boxes</a:t>
            </a:r>
          </a:p>
        </p:txBody>
      </p:sp>
      <p:pic>
        <p:nvPicPr>
          <p:cNvPr id="5" name="Content Placeholder 4">
            <a:extLst>
              <a:ext uri="{FF2B5EF4-FFF2-40B4-BE49-F238E27FC236}">
                <a16:creationId xmlns:a16="http://schemas.microsoft.com/office/drawing/2014/main" id="{384DC925-3D85-4A10-AE9B-B15057B25814}"/>
              </a:ext>
            </a:extLst>
          </p:cNvPr>
          <p:cNvPicPr>
            <a:picLocks noGrp="1" noChangeAspect="1"/>
          </p:cNvPicPr>
          <p:nvPr>
            <p:ph sz="half" idx="2"/>
          </p:nvPr>
        </p:nvPicPr>
        <p:blipFill>
          <a:blip r:embed="rId3"/>
          <a:stretch>
            <a:fillRect/>
          </a:stretch>
        </p:blipFill>
        <p:spPr>
          <a:xfrm>
            <a:off x="777503" y="2209800"/>
            <a:ext cx="3066554" cy="3981033"/>
          </a:xfrm>
          <a:prstGeom prst="rect">
            <a:avLst/>
          </a:prstGeom>
        </p:spPr>
      </p:pic>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9933"/>
                </a:solidFill>
              </a:rPr>
              <a:t>Community Partners</a:t>
            </a:r>
          </a:p>
        </p:txBody>
      </p:sp>
      <p:sp>
        <p:nvSpPr>
          <p:cNvPr id="6" name="Text Placeholder 5"/>
          <p:cNvSpPr>
            <a:spLocks noGrp="1"/>
          </p:cNvSpPr>
          <p:nvPr>
            <p:ph sz="half" idx="1"/>
          </p:nvPr>
        </p:nvSpPr>
        <p:spPr/>
        <p:txBody>
          <a:bodyPr>
            <a:normAutofit/>
          </a:bodyPr>
          <a:lstStyle/>
          <a:p>
            <a:r>
              <a:rPr lang="en-US" sz="2400" dirty="0"/>
              <a:t>Quick Trip</a:t>
            </a:r>
          </a:p>
          <a:p>
            <a:r>
              <a:rPr lang="en-US" sz="2400" dirty="0"/>
              <a:t>Valley Metro</a:t>
            </a:r>
          </a:p>
          <a:p>
            <a:r>
              <a:rPr lang="en-US" sz="2400" dirty="0"/>
              <a:t>Avondale Public Library</a:t>
            </a:r>
          </a:p>
          <a:p>
            <a:r>
              <a:rPr lang="en-US" sz="2400" dirty="0"/>
              <a:t>Chandler Fire Stations</a:t>
            </a:r>
          </a:p>
          <a:p>
            <a:r>
              <a:rPr lang="en-US" sz="2400" dirty="0"/>
              <a:t>Civic Center Avondale Library</a:t>
            </a:r>
          </a:p>
          <a:p>
            <a:r>
              <a:rPr lang="en-US" sz="2400" dirty="0"/>
              <a:t>Family Advocacy Center</a:t>
            </a:r>
          </a:p>
          <a:p>
            <a:r>
              <a:rPr lang="en-US" sz="2400" dirty="0"/>
              <a:t>MIKID</a:t>
            </a:r>
          </a:p>
          <a:p>
            <a:r>
              <a:rPr lang="en-US" sz="2400" dirty="0"/>
              <a:t>Mesa Family Advocacy Center</a:t>
            </a:r>
          </a:p>
          <a:p>
            <a:r>
              <a:rPr lang="en-US" sz="2400" dirty="0"/>
              <a:t>Open Door Fellowship Church</a:t>
            </a:r>
          </a:p>
        </p:txBody>
      </p:sp>
      <p:sp>
        <p:nvSpPr>
          <p:cNvPr id="3" name="Content Placeholder 2"/>
          <p:cNvSpPr>
            <a:spLocks noGrp="1"/>
          </p:cNvSpPr>
          <p:nvPr>
            <p:ph sz="half" idx="2"/>
          </p:nvPr>
        </p:nvSpPr>
        <p:spPr/>
        <p:txBody>
          <a:bodyPr>
            <a:normAutofit/>
          </a:bodyPr>
          <a:lstStyle/>
          <a:p>
            <a:r>
              <a:rPr lang="en-US" sz="2400" dirty="0"/>
              <a:t>Phoenix Dream Center</a:t>
            </a:r>
          </a:p>
          <a:p>
            <a:r>
              <a:rPr lang="en-US" sz="2400" dirty="0"/>
              <a:t>Phoenix Youth Resource Center</a:t>
            </a:r>
          </a:p>
          <a:p>
            <a:r>
              <a:rPr lang="en-US" sz="2400" dirty="0" err="1"/>
              <a:t>Sunnyslope</a:t>
            </a:r>
            <a:r>
              <a:rPr lang="en-US" sz="2400" dirty="0"/>
              <a:t> Family Services Center</a:t>
            </a:r>
          </a:p>
          <a:p>
            <a:r>
              <a:rPr lang="en-US" sz="2400" dirty="0"/>
              <a:t>Travis L. Williams Family Service Center</a:t>
            </a:r>
          </a:p>
          <a:p>
            <a:r>
              <a:rPr lang="en-US" sz="2400" dirty="0"/>
              <a:t>Young Adult Program </a:t>
            </a:r>
            <a:r>
              <a:rPr lang="en-US" sz="2400" dirty="0" err="1"/>
              <a:t>Earll</a:t>
            </a:r>
            <a:endParaRPr lang="en-US" sz="2400" dirty="0"/>
          </a:p>
          <a:p>
            <a:r>
              <a:rPr lang="en-US" sz="2400" dirty="0"/>
              <a:t>Young Adult Program Hazelwood</a:t>
            </a:r>
          </a:p>
          <a:p>
            <a:r>
              <a:rPr lang="en-US" sz="2400" dirty="0"/>
              <a:t>Maricopa County Community Colleges</a:t>
            </a:r>
          </a:p>
          <a:p>
            <a:r>
              <a:rPr lang="en-US" sz="2400" dirty="0"/>
              <a:t>John F. Long Family Community Center</a:t>
            </a:r>
          </a:p>
          <a:p>
            <a:r>
              <a:rPr lang="en-US" sz="2400" dirty="0"/>
              <a:t>Queen Creek Fire Stations</a:t>
            </a:r>
          </a:p>
        </p:txBody>
      </p:sp>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9933"/>
                </a:solidFill>
              </a:rPr>
              <a:t>For Youth…</a:t>
            </a:r>
            <a:br>
              <a:rPr lang="en-US" dirty="0">
                <a:solidFill>
                  <a:srgbClr val="FF9933"/>
                </a:solidFill>
              </a:rPr>
            </a:br>
            <a:r>
              <a:rPr lang="en-US" dirty="0">
                <a:solidFill>
                  <a:srgbClr val="FF9933"/>
                </a:solidFill>
              </a:rPr>
              <a:t>Someplace to Go.</a:t>
            </a:r>
            <a:br>
              <a:rPr lang="en-US" dirty="0">
                <a:solidFill>
                  <a:srgbClr val="FF9933"/>
                </a:solidFill>
              </a:rPr>
            </a:br>
            <a:r>
              <a:rPr lang="en-US" dirty="0">
                <a:solidFill>
                  <a:srgbClr val="FF9933"/>
                </a:solidFill>
              </a:rPr>
              <a:t>Someone to help.</a:t>
            </a:r>
          </a:p>
        </p:txBody>
      </p:sp>
      <p:sp>
        <p:nvSpPr>
          <p:cNvPr id="3" name="Content Placeholder 2"/>
          <p:cNvSpPr>
            <a:spLocks noGrp="1"/>
          </p:cNvSpPr>
          <p:nvPr>
            <p:ph idx="1"/>
          </p:nvPr>
        </p:nvSpPr>
        <p:spPr>
          <a:xfrm>
            <a:off x="609600" y="3196934"/>
            <a:ext cx="5606978" cy="3363353"/>
          </a:xfrm>
        </p:spPr>
        <p:txBody>
          <a:bodyPr>
            <a:normAutofit/>
          </a:bodyPr>
          <a:lstStyle/>
          <a:p>
            <a:pPr marL="109728" indent="0">
              <a:buNone/>
            </a:pPr>
            <a:r>
              <a:rPr lang="en-US" sz="3200" dirty="0"/>
              <a:t>Resources:</a:t>
            </a:r>
          </a:p>
          <a:p>
            <a:pPr lvl="1"/>
            <a:r>
              <a:rPr lang="en-US" sz="2400" dirty="0"/>
              <a:t>24/7 hotline: 602.841.5799</a:t>
            </a:r>
          </a:p>
          <a:p>
            <a:pPr lvl="1"/>
            <a:r>
              <a:rPr lang="en-US" sz="2400" dirty="0"/>
              <a:t>24/7 text line: 69866 or HELP (44357) </a:t>
            </a:r>
          </a:p>
          <a:p>
            <a:pPr lvl="1">
              <a:spcAft>
                <a:spcPts val="1200"/>
              </a:spcAft>
            </a:pPr>
            <a:r>
              <a:rPr lang="en-US" sz="2400" dirty="0"/>
              <a:t>Safe Place sites</a:t>
            </a:r>
          </a:p>
          <a:p>
            <a:pPr marL="109728" indent="0">
              <a:buNone/>
            </a:pPr>
            <a:endParaRPr lang="en-US" sz="3200" dirty="0"/>
          </a:p>
          <a:p>
            <a:pPr marL="109728" indent="0">
              <a:buNone/>
            </a:pPr>
            <a:r>
              <a:rPr lang="en-US" sz="3200" dirty="0"/>
              <a:t>Why youth need Safe Place:</a:t>
            </a:r>
          </a:p>
          <a:p>
            <a:pPr marL="109728" indent="0">
              <a:buNone/>
            </a:pPr>
            <a:endParaRPr lang="en-US" dirty="0"/>
          </a:p>
        </p:txBody>
      </p:sp>
      <p:pic>
        <p:nvPicPr>
          <p:cNvPr id="5" name="Picture 4">
            <a:extLst>
              <a:ext uri="{FF2B5EF4-FFF2-40B4-BE49-F238E27FC236}">
                <a16:creationId xmlns:a16="http://schemas.microsoft.com/office/drawing/2014/main" id="{A0711272-60B5-4EB3-90A7-A21391BEB9FC}"/>
              </a:ext>
            </a:extLst>
          </p:cNvPr>
          <p:cNvPicPr>
            <a:picLocks noChangeAspect="1"/>
          </p:cNvPicPr>
          <p:nvPr/>
        </p:nvPicPr>
        <p:blipFill>
          <a:blip r:embed="rId3"/>
          <a:stretch>
            <a:fillRect/>
          </a:stretch>
        </p:blipFill>
        <p:spPr>
          <a:xfrm>
            <a:off x="380070" y="807892"/>
            <a:ext cx="5715000" cy="1895475"/>
          </a:xfrm>
          <a:prstGeom prst="rect">
            <a:avLst/>
          </a:prstGeom>
        </p:spPr>
      </p:pic>
      <p:pic>
        <p:nvPicPr>
          <p:cNvPr id="7" name="Picture 6">
            <a:extLst>
              <a:ext uri="{FF2B5EF4-FFF2-40B4-BE49-F238E27FC236}">
                <a16:creationId xmlns:a16="http://schemas.microsoft.com/office/drawing/2014/main" id="{AC521741-12E2-4595-A97A-49B22D90E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068" y="828969"/>
            <a:ext cx="2982842" cy="5731318"/>
          </a:xfrm>
          <a:prstGeom prst="rect">
            <a:avLst/>
          </a:prstGeom>
        </p:spPr>
      </p:pic>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C9F9-EDCF-4BE3-B263-EA6AFA0497E5}"/>
              </a:ext>
            </a:extLst>
          </p:cNvPr>
          <p:cNvSpPr>
            <a:spLocks noGrp="1"/>
          </p:cNvSpPr>
          <p:nvPr>
            <p:ph type="title"/>
          </p:nvPr>
        </p:nvSpPr>
        <p:spPr/>
        <p:txBody>
          <a:bodyPr/>
          <a:lstStyle/>
          <a:p>
            <a:r>
              <a:rPr lang="en-US" dirty="0"/>
              <a:t>Community Support and Engagement</a:t>
            </a:r>
          </a:p>
        </p:txBody>
      </p:sp>
      <p:sp>
        <p:nvSpPr>
          <p:cNvPr id="3" name="Content Placeholder 2">
            <a:extLst>
              <a:ext uri="{FF2B5EF4-FFF2-40B4-BE49-F238E27FC236}">
                <a16:creationId xmlns:a16="http://schemas.microsoft.com/office/drawing/2014/main" id="{86248F39-7F78-4882-A653-7658D15E8958}"/>
              </a:ext>
            </a:extLst>
          </p:cNvPr>
          <p:cNvSpPr>
            <a:spLocks noGrp="1"/>
          </p:cNvSpPr>
          <p:nvPr>
            <p:ph idx="1"/>
          </p:nvPr>
        </p:nvSpPr>
        <p:spPr/>
        <p:txBody>
          <a:bodyPr>
            <a:normAutofit fontScale="92500" lnSpcReduction="20000"/>
          </a:bodyPr>
          <a:lstStyle/>
          <a:p>
            <a:r>
              <a:rPr lang="en-US" dirty="0"/>
              <a:t>602-841-5799 – 24/7 crisis line</a:t>
            </a:r>
          </a:p>
          <a:p>
            <a:r>
              <a:rPr lang="en-US" dirty="0"/>
              <a:t>In 2019 the crisis line received nearly 300 calls from adults seeking shelter and over 200 calls from adults looking for community information, support and resources for themselves or other individuals.</a:t>
            </a:r>
          </a:p>
          <a:p>
            <a:r>
              <a:rPr lang="en-US" dirty="0"/>
              <a:t>Through community events 3,534 youth were reached and provided info on SP.</a:t>
            </a:r>
          </a:p>
          <a:p>
            <a:r>
              <a:rPr lang="en-US" dirty="0"/>
              <a:t>5,636 SP info cards were distributed to the youth.</a:t>
            </a:r>
          </a:p>
          <a:p>
            <a:r>
              <a:rPr lang="en-US" dirty="0"/>
              <a:t>32 youth were counseled via telephone.</a:t>
            </a:r>
          </a:p>
          <a:p>
            <a:r>
              <a:rPr lang="en-US" dirty="0"/>
              <a:t>1,092 adults were provided information about SP at school and community events.</a:t>
            </a:r>
          </a:p>
          <a:p>
            <a:r>
              <a:rPr lang="en-US" dirty="0"/>
              <a:t>74 youth were helped at a SP site or other location</a:t>
            </a:r>
          </a:p>
          <a:p>
            <a:r>
              <a:rPr lang="en-US" dirty="0"/>
              <a:t>2,446 youth received outreach cards.</a:t>
            </a:r>
          </a:p>
          <a:p>
            <a:endParaRPr lang="en-US" dirty="0"/>
          </a:p>
          <a:p>
            <a:endParaRPr lang="en-US" dirty="0"/>
          </a:p>
        </p:txBody>
      </p:sp>
    </p:spTree>
    <p:extLst>
      <p:ext uri="{BB962C8B-B14F-4D97-AF65-F5344CB8AC3E}">
        <p14:creationId xmlns:p14="http://schemas.microsoft.com/office/powerpoint/2010/main" val="201757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1C978-3FDC-41EB-9CBA-0571751AF6CC}"/>
              </a:ext>
            </a:extLst>
          </p:cNvPr>
          <p:cNvPicPr>
            <a:picLocks noChangeAspect="1"/>
          </p:cNvPicPr>
          <p:nvPr/>
        </p:nvPicPr>
        <p:blipFill>
          <a:blip r:embed="rId2"/>
          <a:stretch>
            <a:fillRect/>
          </a:stretch>
        </p:blipFill>
        <p:spPr>
          <a:xfrm>
            <a:off x="627321" y="898767"/>
            <a:ext cx="11096251" cy="5597726"/>
          </a:xfrm>
          <a:prstGeom prst="rect">
            <a:avLst/>
          </a:prstGeom>
        </p:spPr>
      </p:pic>
      <p:pic>
        <p:nvPicPr>
          <p:cNvPr id="6" name="Picture 5">
            <a:extLst>
              <a:ext uri="{FF2B5EF4-FFF2-40B4-BE49-F238E27FC236}">
                <a16:creationId xmlns:a16="http://schemas.microsoft.com/office/drawing/2014/main" id="{87FBBBBA-6D24-405D-847B-6154DC22E614}"/>
              </a:ext>
            </a:extLst>
          </p:cNvPr>
          <p:cNvPicPr>
            <a:picLocks noChangeAspect="1"/>
          </p:cNvPicPr>
          <p:nvPr/>
        </p:nvPicPr>
        <p:blipFill>
          <a:blip r:embed="rId3"/>
          <a:stretch>
            <a:fillRect/>
          </a:stretch>
        </p:blipFill>
        <p:spPr>
          <a:xfrm>
            <a:off x="395348" y="705465"/>
            <a:ext cx="1250926" cy="1250926"/>
          </a:xfrm>
          <a:prstGeom prst="rect">
            <a:avLst/>
          </a:prstGeom>
        </p:spPr>
      </p:pic>
      <p:sp>
        <p:nvSpPr>
          <p:cNvPr id="8" name="Text Box 2">
            <a:extLst>
              <a:ext uri="{FF2B5EF4-FFF2-40B4-BE49-F238E27FC236}">
                <a16:creationId xmlns:a16="http://schemas.microsoft.com/office/drawing/2014/main" id="{9B5CF98F-186A-4AD1-8B4E-EAC39EF4663D}"/>
              </a:ext>
            </a:extLst>
          </p:cNvPr>
          <p:cNvSpPr txBox="1">
            <a:spLocks noChangeArrowheads="1"/>
          </p:cNvSpPr>
          <p:nvPr/>
        </p:nvSpPr>
        <p:spPr bwMode="auto">
          <a:xfrm>
            <a:off x="1646274" y="983828"/>
            <a:ext cx="3808228" cy="97256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4800" dirty="0">
                <a:effectLst/>
                <a:latin typeface="Rockwell Condensed" panose="02060603050405020104" pitchFamily="18" charset="0"/>
                <a:ea typeface="Calibri" panose="020F0502020204030204" pitchFamily="34" charset="0"/>
                <a:cs typeface="Times New Roman" panose="02020603050405020304" pitchFamily="18" charset="0"/>
              </a:rPr>
              <a:t>WORKFLOW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D3E8065-5699-4168-AD83-8B858F7D6D53}"/>
              </a:ext>
            </a:extLst>
          </p:cNvPr>
          <p:cNvPicPr>
            <a:picLocks noChangeAspect="1"/>
          </p:cNvPicPr>
          <p:nvPr/>
        </p:nvPicPr>
        <p:blipFill>
          <a:blip r:embed="rId4"/>
          <a:stretch>
            <a:fillRect/>
          </a:stretch>
        </p:blipFill>
        <p:spPr>
          <a:xfrm>
            <a:off x="5474345" y="5915536"/>
            <a:ext cx="1402202" cy="774259"/>
          </a:xfrm>
          <a:prstGeom prst="rect">
            <a:avLst/>
          </a:prstGeom>
        </p:spPr>
      </p:pic>
    </p:spTree>
    <p:extLst>
      <p:ext uri="{BB962C8B-B14F-4D97-AF65-F5344CB8AC3E}">
        <p14:creationId xmlns:p14="http://schemas.microsoft.com/office/powerpoint/2010/main" val="103014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5AA1-7280-42BA-BE12-09CC5AF993DD}"/>
              </a:ext>
            </a:extLst>
          </p:cNvPr>
          <p:cNvSpPr>
            <a:spLocks noGrp="1"/>
          </p:cNvSpPr>
          <p:nvPr>
            <p:ph type="title"/>
          </p:nvPr>
        </p:nvSpPr>
        <p:spPr/>
        <p:txBody>
          <a:bodyPr/>
          <a:lstStyle/>
          <a:p>
            <a:r>
              <a:rPr lang="en-US" dirty="0"/>
              <a:t>Open Hands (OH)</a:t>
            </a:r>
          </a:p>
        </p:txBody>
      </p:sp>
      <p:sp>
        <p:nvSpPr>
          <p:cNvPr id="3" name="Content Placeholder 2">
            <a:extLst>
              <a:ext uri="{FF2B5EF4-FFF2-40B4-BE49-F238E27FC236}">
                <a16:creationId xmlns:a16="http://schemas.microsoft.com/office/drawing/2014/main" id="{DAF55326-E05C-445A-A557-FB735D67E438}"/>
              </a:ext>
            </a:extLst>
          </p:cNvPr>
          <p:cNvSpPr>
            <a:spLocks noGrp="1"/>
          </p:cNvSpPr>
          <p:nvPr>
            <p:ph idx="1"/>
          </p:nvPr>
        </p:nvSpPr>
        <p:spPr/>
        <p:txBody>
          <a:bodyPr/>
          <a:lstStyle/>
          <a:p>
            <a:pPr algn="l"/>
            <a:r>
              <a:rPr lang="en-US" sz="2000" dirty="0">
                <a:solidFill>
                  <a:srgbClr val="747474"/>
                </a:solidFill>
                <a:latin typeface="Open Sans"/>
              </a:rPr>
              <a:t>Is a </a:t>
            </a:r>
            <a:r>
              <a:rPr lang="en-US" sz="2000" b="0" i="0" dirty="0">
                <a:solidFill>
                  <a:srgbClr val="747474"/>
                </a:solidFill>
                <a:effectLst/>
                <a:latin typeface="Open Sans"/>
              </a:rPr>
              <a:t>six-bed residential emergency shelter in Phoenix.</a:t>
            </a:r>
          </a:p>
          <a:p>
            <a:pPr algn="l"/>
            <a:r>
              <a:rPr lang="en-US" sz="2000" dirty="0">
                <a:solidFill>
                  <a:srgbClr val="747474"/>
                </a:solidFill>
                <a:latin typeface="Open Sans"/>
              </a:rPr>
              <a:t>OH provides a safe, home-like setting for youth experiencing crisis, including homelessness, family conflict or abuse.</a:t>
            </a:r>
            <a:r>
              <a:rPr lang="en-US" sz="2000" b="0" i="0" dirty="0">
                <a:solidFill>
                  <a:srgbClr val="747474"/>
                </a:solidFill>
                <a:effectLst/>
                <a:latin typeface="Open Sans"/>
              </a:rPr>
              <a:t> </a:t>
            </a:r>
          </a:p>
          <a:p>
            <a:pPr algn="l"/>
            <a:r>
              <a:rPr lang="en-US" sz="2000" b="0" i="0" dirty="0">
                <a:solidFill>
                  <a:srgbClr val="747474"/>
                </a:solidFill>
                <a:effectLst/>
                <a:latin typeface="Open Sans"/>
              </a:rPr>
              <a:t>Open Hands offers individual and family counseling with the goal of family reunification. Youth who aren’t able to safely return home may stay for a longer term; learning life skills and receiving workforce and job readiness training.</a:t>
            </a:r>
          </a:p>
          <a:p>
            <a:pPr algn="l"/>
            <a:r>
              <a:rPr lang="en-US" sz="2000" dirty="0">
                <a:solidFill>
                  <a:srgbClr val="747474"/>
                </a:solidFill>
                <a:latin typeface="Open Sans"/>
              </a:rPr>
              <a:t>Additional care provided: case management, recreation/outings, education support, food, clothing, transportation assistance. </a:t>
            </a:r>
            <a:endParaRPr lang="en-US" sz="2000" b="0" i="0" dirty="0">
              <a:solidFill>
                <a:srgbClr val="747474"/>
              </a:solidFill>
              <a:effectLst/>
              <a:latin typeface="Open Sans"/>
            </a:endParaRPr>
          </a:p>
          <a:p>
            <a:pPr algn="l"/>
            <a:r>
              <a:rPr lang="en-US" sz="2000" b="0" i="0" dirty="0">
                <a:solidFill>
                  <a:srgbClr val="747474"/>
                </a:solidFill>
                <a:effectLst/>
                <a:latin typeface="Open Sans"/>
              </a:rPr>
              <a:t>Approximately 200 youth are served each year and nearly all youth are exited to safe and permanent housing. </a:t>
            </a:r>
          </a:p>
          <a:p>
            <a:pPr marL="109728" indent="0" algn="l">
              <a:buNone/>
            </a:pPr>
            <a:endParaRPr lang="en-US" sz="2000" b="0" i="0" dirty="0">
              <a:solidFill>
                <a:srgbClr val="747474"/>
              </a:solidFill>
              <a:effectLst/>
              <a:latin typeface="Open Sans"/>
            </a:endParaRPr>
          </a:p>
          <a:p>
            <a:pPr algn="l"/>
            <a:endParaRPr lang="en-US" b="0" i="0" dirty="0">
              <a:solidFill>
                <a:srgbClr val="747474"/>
              </a:solidFill>
              <a:effectLst/>
              <a:latin typeface="Open Sans"/>
            </a:endParaRPr>
          </a:p>
          <a:p>
            <a:endParaRPr lang="en-US" dirty="0"/>
          </a:p>
        </p:txBody>
      </p:sp>
    </p:spTree>
    <p:extLst>
      <p:ext uri="{BB962C8B-B14F-4D97-AF65-F5344CB8AC3E}">
        <p14:creationId xmlns:p14="http://schemas.microsoft.com/office/powerpoint/2010/main" val="30491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FC9B-CB47-40F0-8596-05A68201A20F}"/>
              </a:ext>
            </a:extLst>
          </p:cNvPr>
          <p:cNvSpPr>
            <a:spLocks noGrp="1"/>
          </p:cNvSpPr>
          <p:nvPr>
            <p:ph type="title"/>
          </p:nvPr>
        </p:nvSpPr>
        <p:spPr>
          <a:xfrm>
            <a:off x="463550" y="863600"/>
            <a:ext cx="11569700" cy="1066800"/>
          </a:xfrm>
        </p:spPr>
        <p:txBody>
          <a:bodyPr>
            <a:noAutofit/>
          </a:bodyPr>
          <a:lstStyle/>
          <a:p>
            <a:pPr algn="ctr"/>
            <a:r>
              <a:rPr lang="en-US" b="1" dirty="0">
                <a:solidFill>
                  <a:srgbClr val="FF9933"/>
                </a:solidFill>
              </a:rPr>
              <a:t>Total Number of Youth Helped by Safe Place in 2019</a:t>
            </a:r>
            <a:br>
              <a:rPr lang="en-US" b="1" dirty="0">
                <a:solidFill>
                  <a:srgbClr val="FF9933"/>
                </a:solidFill>
              </a:rPr>
            </a:br>
            <a:r>
              <a:rPr lang="en-US" b="1" dirty="0">
                <a:solidFill>
                  <a:srgbClr val="FF9933"/>
                </a:solidFill>
              </a:rPr>
              <a:t>79</a:t>
            </a:r>
            <a:endParaRPr lang="en-US" dirty="0"/>
          </a:p>
        </p:txBody>
      </p:sp>
      <p:graphicFrame>
        <p:nvGraphicFramePr>
          <p:cNvPr id="7" name="Content Placeholder 6">
            <a:extLst>
              <a:ext uri="{FF2B5EF4-FFF2-40B4-BE49-F238E27FC236}">
                <a16:creationId xmlns:a16="http://schemas.microsoft.com/office/drawing/2014/main" id="{E62DB81F-A40C-4CA3-8FDF-1DC40799B3A8}"/>
              </a:ext>
            </a:extLst>
          </p:cNvPr>
          <p:cNvGraphicFramePr>
            <a:graphicFrameLocks noGrp="1"/>
          </p:cNvGraphicFramePr>
          <p:nvPr>
            <p:ph sz="half" idx="2"/>
          </p:nvPr>
        </p:nvGraphicFramePr>
        <p:xfrm>
          <a:off x="6405614" y="1930400"/>
          <a:ext cx="5557786" cy="4444999"/>
        </p:xfrm>
        <a:graphic>
          <a:graphicData uri="http://schemas.openxmlformats.org/drawingml/2006/table">
            <a:tbl>
              <a:tblPr>
                <a:tableStyleId>{3B4B98B0-60AC-42C2-AFA5-B58CD77FA1E5}</a:tableStyleId>
              </a:tblPr>
              <a:tblGrid>
                <a:gridCol w="3002785">
                  <a:extLst>
                    <a:ext uri="{9D8B030D-6E8A-4147-A177-3AD203B41FA5}">
                      <a16:colId xmlns:a16="http://schemas.microsoft.com/office/drawing/2014/main" val="3895942300"/>
                    </a:ext>
                  </a:extLst>
                </a:gridCol>
                <a:gridCol w="856155">
                  <a:extLst>
                    <a:ext uri="{9D8B030D-6E8A-4147-A177-3AD203B41FA5}">
                      <a16:colId xmlns:a16="http://schemas.microsoft.com/office/drawing/2014/main" val="1787101428"/>
                    </a:ext>
                  </a:extLst>
                </a:gridCol>
                <a:gridCol w="1698846">
                  <a:extLst>
                    <a:ext uri="{9D8B030D-6E8A-4147-A177-3AD203B41FA5}">
                      <a16:colId xmlns:a16="http://schemas.microsoft.com/office/drawing/2014/main" val="132332535"/>
                    </a:ext>
                  </a:extLst>
                </a:gridCol>
              </a:tblGrid>
              <a:tr h="580021">
                <a:tc>
                  <a:txBody>
                    <a:bodyPr/>
                    <a:lstStyle/>
                    <a:p>
                      <a:pPr marL="0" marR="0">
                        <a:lnSpc>
                          <a:spcPct val="107000"/>
                        </a:lnSpc>
                        <a:spcBef>
                          <a:spcPts val="0"/>
                        </a:spcBef>
                        <a:spcAft>
                          <a:spcPts val="0"/>
                        </a:spcAft>
                      </a:pPr>
                      <a:r>
                        <a:rPr lang="en-US" sz="2000" b="1"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Presenting Problem</a:t>
                      </a:r>
                      <a:endParaRPr lang="en-US" sz="1400" i="1" dirty="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2000" b="1"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Count</a:t>
                      </a:r>
                      <a:endParaRPr lang="en-US" sz="1400" i="1">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2000" b="1"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a:t>
                      </a:r>
                      <a:endParaRPr lang="en-US" sz="1400" i="1" dirty="0">
                        <a:effectLst/>
                        <a:latin typeface="Times New Roman" panose="02020603050405020304" pitchFamily="18" charset="0"/>
                        <a:ea typeface="Times New Roman" panose="02020603050405020304" pitchFamily="18" charset="0"/>
                      </a:endParaRPr>
                    </a:p>
                  </a:txBody>
                  <a:tcPr marL="24765" marR="24765" marT="24765" marB="24765"/>
                </a:tc>
                <a:extLst>
                  <a:ext uri="{0D108BD9-81ED-4DB2-BD59-A6C34878D82A}">
                    <a16:rowId xmlns:a16="http://schemas.microsoft.com/office/drawing/2014/main" val="4006088211"/>
                  </a:ext>
                </a:extLst>
              </a:tr>
              <a:tr h="470499">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AWOL from another agency</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5</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6.33 %</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extLst>
                  <a:ext uri="{0D108BD9-81ED-4DB2-BD59-A6C34878D82A}">
                    <a16:rowId xmlns:a16="http://schemas.microsoft.com/office/drawing/2014/main" val="3104628206"/>
                  </a:ext>
                </a:extLst>
              </a:tr>
              <a:tr h="475607">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Family problem</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40</a:t>
                      </a:r>
                      <a:endParaRPr lang="en-US" sz="110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50.63 %</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extLst>
                  <a:ext uri="{0D108BD9-81ED-4DB2-BD59-A6C34878D82A}">
                    <a16:rowId xmlns:a16="http://schemas.microsoft.com/office/drawing/2014/main" val="1065934032"/>
                  </a:ext>
                </a:extLst>
              </a:tr>
              <a:tr h="446783">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Homeless</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a:t>
                      </a:r>
                      <a:endParaRPr lang="en-US" sz="110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25.32 %</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extLst>
                  <a:ext uri="{0D108BD9-81ED-4DB2-BD59-A6C34878D82A}">
                    <a16:rowId xmlns:a16="http://schemas.microsoft.com/office/drawing/2014/main" val="1313898312"/>
                  </a:ext>
                </a:extLst>
              </a:tr>
              <a:tr h="417958">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Locked out</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US" sz="110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2.53 %</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extLst>
                  <a:ext uri="{0D108BD9-81ED-4DB2-BD59-A6C34878D82A}">
                    <a16:rowId xmlns:a16="http://schemas.microsoft.com/office/drawing/2014/main" val="217496589"/>
                  </a:ext>
                </a:extLst>
              </a:tr>
              <a:tr h="461194">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Other</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US" sz="110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2.53 %</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extLst>
                  <a:ext uri="{0D108BD9-81ED-4DB2-BD59-A6C34878D82A}">
                    <a16:rowId xmlns:a16="http://schemas.microsoft.com/office/drawing/2014/main" val="1775166105"/>
                  </a:ext>
                </a:extLst>
              </a:tr>
              <a:tr h="461194">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Physical abuse</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US" sz="110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1.27 %</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extLst>
                  <a:ext uri="{0D108BD9-81ED-4DB2-BD59-A6C34878D82A}">
                    <a16:rowId xmlns:a16="http://schemas.microsoft.com/office/drawing/2014/main" val="2736773274"/>
                  </a:ext>
                </a:extLst>
              </a:tr>
              <a:tr h="475607">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Runaway</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a:t>
                      </a:r>
                      <a:endParaRPr lang="en-US" sz="110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8.86 %</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extLst>
                  <a:ext uri="{0D108BD9-81ED-4DB2-BD59-A6C34878D82A}">
                    <a16:rowId xmlns:a16="http://schemas.microsoft.com/office/drawing/2014/main" val="3015432286"/>
                  </a:ext>
                </a:extLst>
              </a:tr>
              <a:tr h="656136">
                <a:tc>
                  <a:txBody>
                    <a:bodyPr/>
                    <a:lstStyle/>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Sexual abuse</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tc>
                  <a:txBody>
                    <a:bodyPr/>
                    <a:lstStyle/>
                    <a:p>
                      <a:pPr marL="0" marR="0" algn="r">
                        <a:lnSpc>
                          <a:spcPct val="107000"/>
                        </a:lnSpc>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2.53 %</a:t>
                      </a:r>
                      <a:endParaRPr lang="en-US" sz="1100" dirty="0">
                        <a:effectLst/>
                        <a:latin typeface="Times New Roman" panose="02020603050405020304" pitchFamily="18" charset="0"/>
                        <a:ea typeface="Times New Roman" panose="02020603050405020304" pitchFamily="18" charset="0"/>
                      </a:endParaRPr>
                    </a:p>
                  </a:txBody>
                  <a:tcPr marL="24765" marR="24765" marT="24765" marB="24765"/>
                </a:tc>
                <a:extLst>
                  <a:ext uri="{0D108BD9-81ED-4DB2-BD59-A6C34878D82A}">
                    <a16:rowId xmlns:a16="http://schemas.microsoft.com/office/drawing/2014/main" val="3829302309"/>
                  </a:ext>
                </a:extLst>
              </a:tr>
            </a:tbl>
          </a:graphicData>
        </a:graphic>
      </p:graphicFrame>
      <p:pic>
        <p:nvPicPr>
          <p:cNvPr id="8" name="img3.png">
            <a:extLst>
              <a:ext uri="{FF2B5EF4-FFF2-40B4-BE49-F238E27FC236}">
                <a16:creationId xmlns:a16="http://schemas.microsoft.com/office/drawing/2014/main" id="{430A5A8E-7AA9-4261-8053-DC6A3A72955C}"/>
              </a:ext>
            </a:extLst>
          </p:cNvPr>
          <p:cNvPicPr>
            <a:picLocks noGrp="1"/>
          </p:cNvPicPr>
          <p:nvPr>
            <p:ph sz="half" idx="1"/>
          </p:nvPr>
        </p:nvPicPr>
        <p:blipFill>
          <a:blip r:embed="rId2" cstate="print"/>
          <a:stretch>
            <a:fillRect/>
          </a:stretch>
        </p:blipFill>
        <p:spPr>
          <a:xfrm>
            <a:off x="330200" y="1930400"/>
            <a:ext cx="5456187" cy="4699000"/>
          </a:xfrm>
          <a:prstGeom prst="rect">
            <a:avLst/>
          </a:prstGeom>
        </p:spPr>
      </p:pic>
      <p:sp>
        <p:nvSpPr>
          <p:cNvPr id="9" name="TextBox 8">
            <a:extLst>
              <a:ext uri="{FF2B5EF4-FFF2-40B4-BE49-F238E27FC236}">
                <a16:creationId xmlns:a16="http://schemas.microsoft.com/office/drawing/2014/main" id="{DB0B5710-40F0-4B81-AD95-058003D0AAFD}"/>
              </a:ext>
            </a:extLst>
          </p:cNvPr>
          <p:cNvSpPr txBox="1"/>
          <p:nvPr/>
        </p:nvSpPr>
        <p:spPr>
          <a:xfrm>
            <a:off x="1982939" y="4102099"/>
            <a:ext cx="838200" cy="369332"/>
          </a:xfrm>
          <a:prstGeom prst="rect">
            <a:avLst/>
          </a:prstGeom>
          <a:noFill/>
        </p:spPr>
        <p:txBody>
          <a:bodyPr wrap="square" rtlCol="0">
            <a:spAutoFit/>
          </a:bodyPr>
          <a:lstStyle/>
          <a:p>
            <a:r>
              <a:rPr lang="en-US" dirty="0">
                <a:solidFill>
                  <a:schemeClr val="bg1"/>
                </a:solidFill>
              </a:rPr>
              <a:t>40</a:t>
            </a:r>
          </a:p>
        </p:txBody>
      </p:sp>
      <p:sp>
        <p:nvSpPr>
          <p:cNvPr id="10" name="TextBox 9">
            <a:extLst>
              <a:ext uri="{FF2B5EF4-FFF2-40B4-BE49-F238E27FC236}">
                <a16:creationId xmlns:a16="http://schemas.microsoft.com/office/drawing/2014/main" id="{1358DAFF-6D87-4117-BA6B-5F9E9DA63E76}"/>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A743CA5A-DBA8-42CA-9067-E9A93396C281}"/>
              </a:ext>
            </a:extLst>
          </p:cNvPr>
          <p:cNvSpPr txBox="1"/>
          <p:nvPr/>
        </p:nvSpPr>
        <p:spPr>
          <a:xfrm>
            <a:off x="3109093" y="2627868"/>
            <a:ext cx="838200" cy="369332"/>
          </a:xfrm>
          <a:prstGeom prst="rect">
            <a:avLst/>
          </a:prstGeom>
          <a:noFill/>
        </p:spPr>
        <p:txBody>
          <a:bodyPr wrap="square" rtlCol="0">
            <a:spAutoFit/>
          </a:bodyPr>
          <a:lstStyle/>
          <a:p>
            <a:r>
              <a:rPr lang="en-US" dirty="0">
                <a:solidFill>
                  <a:schemeClr val="bg1"/>
                </a:solidFill>
              </a:rPr>
              <a:t>20</a:t>
            </a:r>
          </a:p>
        </p:txBody>
      </p:sp>
      <p:sp>
        <p:nvSpPr>
          <p:cNvPr id="12" name="TextBox 11">
            <a:extLst>
              <a:ext uri="{FF2B5EF4-FFF2-40B4-BE49-F238E27FC236}">
                <a16:creationId xmlns:a16="http://schemas.microsoft.com/office/drawing/2014/main" id="{7A69EE5B-AEF6-4B51-85E9-01C72DD1D8E3}"/>
              </a:ext>
            </a:extLst>
          </p:cNvPr>
          <p:cNvSpPr txBox="1"/>
          <p:nvPr/>
        </p:nvSpPr>
        <p:spPr>
          <a:xfrm>
            <a:off x="3827513" y="4349568"/>
            <a:ext cx="533400" cy="369332"/>
          </a:xfrm>
          <a:prstGeom prst="rect">
            <a:avLst/>
          </a:prstGeom>
          <a:noFill/>
        </p:spPr>
        <p:txBody>
          <a:bodyPr wrap="square" rtlCol="0">
            <a:spAutoFit/>
          </a:bodyPr>
          <a:lstStyle/>
          <a:p>
            <a:r>
              <a:rPr lang="en-US" dirty="0">
                <a:solidFill>
                  <a:schemeClr val="bg1"/>
                </a:solidFill>
              </a:rPr>
              <a:t>5</a:t>
            </a:r>
          </a:p>
        </p:txBody>
      </p:sp>
      <p:sp>
        <p:nvSpPr>
          <p:cNvPr id="16" name="TextBox 15">
            <a:extLst>
              <a:ext uri="{FF2B5EF4-FFF2-40B4-BE49-F238E27FC236}">
                <a16:creationId xmlns:a16="http://schemas.microsoft.com/office/drawing/2014/main" id="{CE6A5A5B-CB69-4B76-90EE-441B2F286478}"/>
              </a:ext>
            </a:extLst>
          </p:cNvPr>
          <p:cNvSpPr txBox="1"/>
          <p:nvPr/>
        </p:nvSpPr>
        <p:spPr>
          <a:xfrm>
            <a:off x="4284612" y="3697327"/>
            <a:ext cx="838200"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32972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20F9-A948-424E-A75C-835C84E47553}"/>
              </a:ext>
            </a:extLst>
          </p:cNvPr>
          <p:cNvSpPr>
            <a:spLocks noGrp="1"/>
          </p:cNvSpPr>
          <p:nvPr>
            <p:ph type="title"/>
          </p:nvPr>
        </p:nvSpPr>
        <p:spPr>
          <a:xfrm>
            <a:off x="609600" y="1143000"/>
            <a:ext cx="11290300" cy="1066800"/>
          </a:xfrm>
        </p:spPr>
        <p:txBody>
          <a:bodyPr>
            <a:noAutofit/>
          </a:bodyPr>
          <a:lstStyle/>
          <a:p>
            <a:pPr algn="ctr"/>
            <a:r>
              <a:rPr lang="en-US" b="1" dirty="0">
                <a:solidFill>
                  <a:srgbClr val="FF9933"/>
                </a:solidFill>
              </a:rPr>
              <a:t>Total Number of Youth Helped by Safe Place in 2019</a:t>
            </a:r>
            <a:br>
              <a:rPr lang="en-US" b="1" dirty="0">
                <a:solidFill>
                  <a:srgbClr val="FF9933"/>
                </a:solidFill>
              </a:rPr>
            </a:br>
            <a:r>
              <a:rPr lang="en-US" b="1" dirty="0">
                <a:solidFill>
                  <a:srgbClr val="FF9933"/>
                </a:solidFill>
              </a:rPr>
              <a:t>79</a:t>
            </a:r>
            <a:endParaRPr lang="en-US" dirty="0"/>
          </a:p>
        </p:txBody>
      </p:sp>
      <p:pic>
        <p:nvPicPr>
          <p:cNvPr id="7" name="img3.png">
            <a:extLst>
              <a:ext uri="{FF2B5EF4-FFF2-40B4-BE49-F238E27FC236}">
                <a16:creationId xmlns:a16="http://schemas.microsoft.com/office/drawing/2014/main" id="{24A43BC9-2F21-4EB6-B273-63B51F46FBB0}"/>
              </a:ext>
            </a:extLst>
          </p:cNvPr>
          <p:cNvPicPr>
            <a:picLocks noGrp="1"/>
          </p:cNvPicPr>
          <p:nvPr>
            <p:ph sz="half" idx="1"/>
          </p:nvPr>
        </p:nvPicPr>
        <p:blipFill>
          <a:blip r:embed="rId2" cstate="print"/>
          <a:stretch>
            <a:fillRect/>
          </a:stretch>
        </p:blipFill>
        <p:spPr>
          <a:xfrm>
            <a:off x="520700" y="1651000"/>
            <a:ext cx="5384800" cy="5207000"/>
          </a:xfrm>
          <a:prstGeom prst="rect">
            <a:avLst/>
          </a:prstGeom>
        </p:spPr>
      </p:pic>
      <p:pic>
        <p:nvPicPr>
          <p:cNvPr id="8" name="img4.png">
            <a:extLst>
              <a:ext uri="{FF2B5EF4-FFF2-40B4-BE49-F238E27FC236}">
                <a16:creationId xmlns:a16="http://schemas.microsoft.com/office/drawing/2014/main" id="{8494A41A-5DDD-4391-9B87-86A481A3C65B}"/>
              </a:ext>
            </a:extLst>
          </p:cNvPr>
          <p:cNvPicPr>
            <a:picLocks noGrp="1"/>
          </p:cNvPicPr>
          <p:nvPr>
            <p:ph sz="half" idx="2"/>
          </p:nvPr>
        </p:nvPicPr>
        <p:blipFill>
          <a:blip r:embed="rId3" cstate="print"/>
          <a:stretch>
            <a:fillRect/>
          </a:stretch>
        </p:blipFill>
        <p:spPr>
          <a:xfrm>
            <a:off x="6597831" y="1651000"/>
            <a:ext cx="5200469" cy="4902200"/>
          </a:xfrm>
          <a:prstGeom prst="rect">
            <a:avLst/>
          </a:prstGeom>
        </p:spPr>
      </p:pic>
      <p:sp>
        <p:nvSpPr>
          <p:cNvPr id="9" name="TextBox 8">
            <a:extLst>
              <a:ext uri="{FF2B5EF4-FFF2-40B4-BE49-F238E27FC236}">
                <a16:creationId xmlns:a16="http://schemas.microsoft.com/office/drawing/2014/main" id="{3065772E-74C8-4A14-8AC2-9F7963CF6A02}"/>
              </a:ext>
            </a:extLst>
          </p:cNvPr>
          <p:cNvSpPr txBox="1"/>
          <p:nvPr/>
        </p:nvSpPr>
        <p:spPr>
          <a:xfrm>
            <a:off x="3317966" y="3429000"/>
            <a:ext cx="692331" cy="372291"/>
          </a:xfrm>
          <a:prstGeom prst="rect">
            <a:avLst/>
          </a:prstGeom>
          <a:noFill/>
        </p:spPr>
        <p:txBody>
          <a:bodyPr wrap="square" rtlCol="0">
            <a:spAutoFit/>
          </a:bodyPr>
          <a:lstStyle/>
          <a:p>
            <a:r>
              <a:rPr lang="en-US" dirty="0">
                <a:solidFill>
                  <a:schemeClr val="bg1"/>
                </a:solidFill>
              </a:rPr>
              <a:t>35</a:t>
            </a:r>
          </a:p>
        </p:txBody>
      </p:sp>
      <p:sp>
        <p:nvSpPr>
          <p:cNvPr id="10" name="TextBox 9">
            <a:extLst>
              <a:ext uri="{FF2B5EF4-FFF2-40B4-BE49-F238E27FC236}">
                <a16:creationId xmlns:a16="http://schemas.microsoft.com/office/drawing/2014/main" id="{EFF89C20-CD8E-42EC-AFFB-924552E8D563}"/>
              </a:ext>
            </a:extLst>
          </p:cNvPr>
          <p:cNvSpPr txBox="1"/>
          <p:nvPr/>
        </p:nvSpPr>
        <p:spPr>
          <a:xfrm>
            <a:off x="2489200" y="4559300"/>
            <a:ext cx="828766" cy="372291"/>
          </a:xfrm>
          <a:prstGeom prst="rect">
            <a:avLst/>
          </a:prstGeom>
          <a:noFill/>
        </p:spPr>
        <p:txBody>
          <a:bodyPr wrap="square" rtlCol="0">
            <a:spAutoFit/>
          </a:bodyPr>
          <a:lstStyle/>
          <a:p>
            <a:r>
              <a:rPr lang="en-US" dirty="0">
                <a:solidFill>
                  <a:schemeClr val="bg1"/>
                </a:solidFill>
              </a:rPr>
              <a:t>41</a:t>
            </a:r>
          </a:p>
        </p:txBody>
      </p:sp>
      <p:sp>
        <p:nvSpPr>
          <p:cNvPr id="11" name="TextBox 10">
            <a:extLst>
              <a:ext uri="{FF2B5EF4-FFF2-40B4-BE49-F238E27FC236}">
                <a16:creationId xmlns:a16="http://schemas.microsoft.com/office/drawing/2014/main" id="{30465F89-6271-488C-AB9C-604F3CFDCB62}"/>
              </a:ext>
            </a:extLst>
          </p:cNvPr>
          <p:cNvSpPr txBox="1"/>
          <p:nvPr/>
        </p:nvSpPr>
        <p:spPr>
          <a:xfrm>
            <a:off x="4010297" y="4376113"/>
            <a:ext cx="631734"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403419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33"/>
                </a:solidFill>
              </a:rPr>
              <a:t>Tucson Youth Statistics</a:t>
            </a:r>
          </a:p>
        </p:txBody>
      </p:sp>
      <p:sp>
        <p:nvSpPr>
          <p:cNvPr id="3" name="Content Placeholder 2"/>
          <p:cNvSpPr>
            <a:spLocks noGrp="1"/>
          </p:cNvSpPr>
          <p:nvPr>
            <p:ph idx="1"/>
          </p:nvPr>
        </p:nvSpPr>
        <p:spPr/>
        <p:txBody>
          <a:bodyPr/>
          <a:lstStyle/>
          <a:p>
            <a:r>
              <a:rPr lang="en-US" dirty="0"/>
              <a:t>More than 1,500 youth are reported as run-aways each year</a:t>
            </a:r>
          </a:p>
          <a:p>
            <a:r>
              <a:rPr lang="en-US" dirty="0"/>
              <a:t>OFS served more than 1,100 youth (12-17) last year</a:t>
            </a:r>
          </a:p>
          <a:p>
            <a:pPr lvl="1"/>
            <a:r>
              <a:rPr lang="en-US" dirty="0"/>
              <a:t>Outreach</a:t>
            </a:r>
          </a:p>
          <a:p>
            <a:pPr lvl="1"/>
            <a:r>
              <a:rPr lang="en-US" dirty="0"/>
              <a:t>Phone</a:t>
            </a:r>
          </a:p>
          <a:p>
            <a:pPr lvl="1"/>
            <a:r>
              <a:rPr lang="en-US" dirty="0"/>
              <a:t>Counseling</a:t>
            </a:r>
          </a:p>
          <a:p>
            <a:pPr lvl="1"/>
            <a:r>
              <a:rPr lang="en-US" dirty="0"/>
              <a:t>Reunion House (RH) Shelter</a:t>
            </a:r>
          </a:p>
          <a:p>
            <a:r>
              <a:rPr lang="en-US" dirty="0"/>
              <a:t>About half of homeless youth served at RH arrive through Safe Place</a:t>
            </a:r>
          </a:p>
          <a:p>
            <a:r>
              <a:rPr lang="en-US" dirty="0"/>
              <a:t>Most youth reunify with family</a:t>
            </a:r>
          </a:p>
          <a:p>
            <a:endParaRPr lang="en-US" dirty="0"/>
          </a:p>
          <a:p>
            <a:endParaRPr lang="en-US" dirty="0"/>
          </a:p>
        </p:txBody>
      </p:sp>
    </p:spTree>
    <p:extLst>
      <p:ext uri="{BB962C8B-B14F-4D97-AF65-F5344CB8AC3E}">
        <p14:creationId xmlns:p14="http://schemas.microsoft.com/office/powerpoint/2010/main" val="211176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9933"/>
                </a:solidFill>
              </a:rPr>
              <a:t>Our Family Services</a:t>
            </a:r>
            <a:br>
              <a:rPr lang="en-US" dirty="0">
                <a:solidFill>
                  <a:srgbClr val="FF9933"/>
                </a:solidFill>
              </a:rPr>
            </a:br>
            <a:r>
              <a:rPr lang="en-US" dirty="0">
                <a:solidFill>
                  <a:srgbClr val="FF9933"/>
                </a:solidFill>
              </a:rPr>
              <a:t>Safe Place Lead Agency in Tucson</a:t>
            </a:r>
          </a:p>
        </p:txBody>
      </p:sp>
      <p:sp>
        <p:nvSpPr>
          <p:cNvPr id="3" name="Content Placeholder 2"/>
          <p:cNvSpPr>
            <a:spLocks noGrp="1"/>
          </p:cNvSpPr>
          <p:nvPr>
            <p:ph idx="1"/>
          </p:nvPr>
        </p:nvSpPr>
        <p:spPr/>
        <p:txBody>
          <a:bodyPr>
            <a:normAutofit/>
          </a:bodyPr>
          <a:lstStyle/>
          <a:p>
            <a:endParaRPr lang="en-US" dirty="0"/>
          </a:p>
          <a:p>
            <a:pPr marL="109728" indent="0">
              <a:buNone/>
            </a:pPr>
            <a:r>
              <a:rPr lang="en-US" b="1" dirty="0"/>
              <a:t>35 Stationary Sites					          240+ Mobile Sites</a:t>
            </a:r>
          </a:p>
          <a:p>
            <a:endParaRPr lang="en-US" dirty="0"/>
          </a:p>
          <a:p>
            <a:pPr marL="109728" indent="0" algn="ctr">
              <a:buNone/>
            </a:pPr>
            <a:r>
              <a:rPr lang="en-US" dirty="0"/>
              <a:t>Emergency Shelter &amp; Basic Needs</a:t>
            </a:r>
          </a:p>
          <a:p>
            <a:pPr marL="109728" indent="0" algn="ctr">
              <a:buNone/>
            </a:pPr>
            <a:r>
              <a:rPr lang="en-US" dirty="0"/>
              <a:t>Assessment &amp; Counseling</a:t>
            </a:r>
          </a:p>
          <a:p>
            <a:pPr marL="109728" indent="0" algn="ctr">
              <a:buNone/>
            </a:pPr>
            <a:r>
              <a:rPr lang="en-US" dirty="0"/>
              <a:t>Education &amp; Employment Support</a:t>
            </a:r>
          </a:p>
          <a:p>
            <a:pPr marL="109728" indent="0" algn="ctr">
              <a:buNone/>
            </a:pPr>
            <a:r>
              <a:rPr lang="en-US" dirty="0"/>
              <a:t>Transportation</a:t>
            </a:r>
          </a:p>
          <a:p>
            <a:pPr marL="109728" indent="0" algn="ctr">
              <a:buNone/>
            </a:pPr>
            <a:r>
              <a:rPr lang="en-US" dirty="0"/>
              <a:t>Linkage to Community Supports &amp; TLP</a:t>
            </a:r>
          </a:p>
          <a:p>
            <a:pPr marL="109728" indent="0" algn="ctr">
              <a:buNone/>
            </a:pPr>
            <a:endParaRPr lang="en-US" dirty="0"/>
          </a:p>
          <a:p>
            <a:endParaRPr lang="en-US" dirty="0"/>
          </a:p>
        </p:txBody>
      </p:sp>
    </p:spTree>
    <p:extLst>
      <p:ext uri="{BB962C8B-B14F-4D97-AF65-F5344CB8AC3E}">
        <p14:creationId xmlns:p14="http://schemas.microsoft.com/office/powerpoint/2010/main" val="372450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CA3C-5FD7-4814-8CE1-5B3D999C96D4}"/>
              </a:ext>
            </a:extLst>
          </p:cNvPr>
          <p:cNvSpPr>
            <a:spLocks noGrp="1"/>
          </p:cNvSpPr>
          <p:nvPr>
            <p:ph type="title"/>
          </p:nvPr>
        </p:nvSpPr>
        <p:spPr>
          <a:xfrm>
            <a:off x="609600" y="1690029"/>
            <a:ext cx="10972800" cy="1066800"/>
          </a:xfrm>
        </p:spPr>
        <p:txBody>
          <a:bodyPr>
            <a:noAutofit/>
          </a:bodyPr>
          <a:lstStyle/>
          <a:p>
            <a:pPr algn="ctr"/>
            <a:r>
              <a:rPr lang="en-US" sz="2000" dirty="0">
                <a:solidFill>
                  <a:srgbClr val="FF9933"/>
                </a:solidFill>
              </a:rPr>
              <a:t>To prevent and end homelessness with innovative strategies and housing solutions that meet the unique needs of each family and individual.</a:t>
            </a:r>
          </a:p>
        </p:txBody>
      </p:sp>
      <p:sp>
        <p:nvSpPr>
          <p:cNvPr id="3" name="Content Placeholder 2">
            <a:extLst>
              <a:ext uri="{FF2B5EF4-FFF2-40B4-BE49-F238E27FC236}">
                <a16:creationId xmlns:a16="http://schemas.microsoft.com/office/drawing/2014/main" id="{273A37E5-BF39-4A3C-9BAB-07C743272765}"/>
              </a:ext>
            </a:extLst>
          </p:cNvPr>
          <p:cNvSpPr>
            <a:spLocks noGrp="1"/>
          </p:cNvSpPr>
          <p:nvPr>
            <p:ph sz="half" idx="1"/>
          </p:nvPr>
        </p:nvSpPr>
        <p:spPr>
          <a:xfrm>
            <a:off x="609600" y="2756830"/>
            <a:ext cx="10972800" cy="3546988"/>
          </a:xfrm>
          <a:prstGeom prst="round2DiagRect">
            <a:avLst/>
          </a:prstGeom>
          <a:ln w="28575">
            <a:solidFill>
              <a:schemeClr val="tx2">
                <a:lumMod val="60000"/>
                <a:lumOff val="40000"/>
              </a:schemeClr>
            </a:solidFill>
          </a:ln>
        </p:spPr>
        <p:txBody>
          <a:bodyPr numCol="2">
            <a:normAutofit fontScale="85000" lnSpcReduction="20000"/>
          </a:bodyPr>
          <a:lstStyle/>
          <a:p>
            <a:pPr>
              <a:lnSpc>
                <a:spcPct val="150000"/>
              </a:lnSpc>
            </a:pPr>
            <a:r>
              <a:rPr lang="en-US" sz="2800" dirty="0"/>
              <a:t>Family Housing Hub:</a:t>
            </a:r>
          </a:p>
          <a:p>
            <a:pPr lvl="1">
              <a:lnSpc>
                <a:spcPct val="150000"/>
              </a:lnSpc>
            </a:pPr>
            <a:r>
              <a:rPr lang="en-US" sz="2000" dirty="0"/>
              <a:t>Emergency housing</a:t>
            </a:r>
          </a:p>
          <a:p>
            <a:pPr lvl="1">
              <a:lnSpc>
                <a:spcPct val="150000"/>
              </a:lnSpc>
              <a:spcAft>
                <a:spcPts val="600"/>
              </a:spcAft>
            </a:pPr>
            <a:r>
              <a:rPr lang="en-US" sz="2000" dirty="0"/>
              <a:t>Extended housing</a:t>
            </a:r>
            <a:endParaRPr lang="en-US" dirty="0"/>
          </a:p>
          <a:p>
            <a:pPr marL="401638" lvl="1" indent="-246063">
              <a:lnSpc>
                <a:spcPct val="150000"/>
              </a:lnSpc>
              <a:spcAft>
                <a:spcPts val="600"/>
              </a:spcAft>
              <a:buFont typeface="Arial" panose="020B0604020202020204" pitchFamily="34" charset="0"/>
              <a:buChar char="•"/>
            </a:pPr>
            <a:r>
              <a:rPr lang="en-US" sz="2800" dirty="0"/>
              <a:t>Halle Women’s Center</a:t>
            </a:r>
          </a:p>
          <a:p>
            <a:pPr>
              <a:lnSpc>
                <a:spcPct val="150000"/>
              </a:lnSpc>
              <a:spcAft>
                <a:spcPts val="600"/>
              </a:spcAft>
            </a:pPr>
            <a:r>
              <a:rPr lang="en-US" sz="2800" dirty="0"/>
              <a:t>Youth Resource Center</a:t>
            </a:r>
          </a:p>
          <a:p>
            <a:pPr marL="109728" indent="0">
              <a:lnSpc>
                <a:spcPct val="150000"/>
              </a:lnSpc>
              <a:spcAft>
                <a:spcPts val="600"/>
              </a:spcAft>
              <a:buNone/>
            </a:pPr>
            <a:endParaRPr lang="en-US" sz="2800" dirty="0"/>
          </a:p>
          <a:p>
            <a:pPr>
              <a:lnSpc>
                <a:spcPct val="150000"/>
              </a:lnSpc>
            </a:pPr>
            <a:r>
              <a:rPr lang="en-US" sz="2800" dirty="0"/>
              <a:t>Independent Living Programs</a:t>
            </a:r>
          </a:p>
          <a:p>
            <a:pPr lvl="1">
              <a:lnSpc>
                <a:spcPct val="150000"/>
              </a:lnSpc>
            </a:pPr>
            <a:r>
              <a:rPr lang="en-US" dirty="0"/>
              <a:t>Hazelwood</a:t>
            </a:r>
          </a:p>
          <a:p>
            <a:pPr lvl="1">
              <a:lnSpc>
                <a:spcPct val="150000"/>
              </a:lnSpc>
              <a:spcAft>
                <a:spcPts val="600"/>
              </a:spcAft>
            </a:pPr>
            <a:r>
              <a:rPr lang="en-US" sz="2000" dirty="0" err="1"/>
              <a:t>Earll</a:t>
            </a:r>
            <a:endParaRPr lang="en-US" sz="2000" dirty="0"/>
          </a:p>
          <a:p>
            <a:pPr marL="401638" lvl="1" indent="-246063">
              <a:lnSpc>
                <a:spcPct val="150000"/>
              </a:lnSpc>
              <a:spcAft>
                <a:spcPts val="600"/>
              </a:spcAft>
              <a:buFont typeface="Arial" panose="020B0604020202020204" pitchFamily="34" charset="0"/>
              <a:buChar char="•"/>
            </a:pPr>
            <a:r>
              <a:rPr lang="en-US" sz="2800" dirty="0"/>
              <a:t>Open Hands</a:t>
            </a:r>
          </a:p>
          <a:p>
            <a:pPr marL="401638" lvl="1" indent="-246063">
              <a:lnSpc>
                <a:spcPct val="150000"/>
              </a:lnSpc>
              <a:buFont typeface="Arial" panose="020B0604020202020204" pitchFamily="34" charset="0"/>
              <a:buChar char="•"/>
            </a:pPr>
            <a:r>
              <a:rPr lang="en-US" sz="2800" dirty="0"/>
              <a:t>Safe Place &amp; Street Outreach </a:t>
            </a:r>
          </a:p>
          <a:p>
            <a:pPr marL="155575" lvl="1" indent="0">
              <a:buNone/>
            </a:pPr>
            <a:endParaRPr lang="en-US" sz="2800" dirty="0"/>
          </a:p>
          <a:p>
            <a:pPr marL="155575" lvl="1" indent="0">
              <a:buNone/>
            </a:pPr>
            <a:endParaRPr lang="en-US" sz="2800" dirty="0"/>
          </a:p>
        </p:txBody>
      </p:sp>
      <p:pic>
        <p:nvPicPr>
          <p:cNvPr id="4" name="Picture 3">
            <a:extLst>
              <a:ext uri="{FF2B5EF4-FFF2-40B4-BE49-F238E27FC236}">
                <a16:creationId xmlns:a16="http://schemas.microsoft.com/office/drawing/2014/main" id="{0525002A-E406-49C4-AF10-F99C99F0289E}"/>
              </a:ext>
            </a:extLst>
          </p:cNvPr>
          <p:cNvPicPr>
            <a:picLocks noChangeAspect="1"/>
          </p:cNvPicPr>
          <p:nvPr/>
        </p:nvPicPr>
        <p:blipFill>
          <a:blip r:embed="rId2"/>
          <a:stretch>
            <a:fillRect/>
          </a:stretch>
        </p:blipFill>
        <p:spPr>
          <a:xfrm>
            <a:off x="609600" y="498990"/>
            <a:ext cx="2191557" cy="1218974"/>
          </a:xfrm>
          <a:prstGeom prst="rect">
            <a:avLst/>
          </a:prstGeom>
        </p:spPr>
      </p:pic>
    </p:spTree>
    <p:extLst>
      <p:ext uri="{BB962C8B-B14F-4D97-AF65-F5344CB8AC3E}">
        <p14:creationId xmlns:p14="http://schemas.microsoft.com/office/powerpoint/2010/main" val="19378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FF9933"/>
                </a:solidFill>
              </a:rPr>
              <a:t>Tucson Metro Community Partners</a:t>
            </a:r>
            <a:br>
              <a:rPr lang="en-US" dirty="0"/>
            </a:br>
            <a:endParaRPr lang="en-US" dirty="0"/>
          </a:p>
        </p:txBody>
      </p:sp>
      <p:sp>
        <p:nvSpPr>
          <p:cNvPr id="3" name="Content Placeholder 2"/>
          <p:cNvSpPr>
            <a:spLocks noGrp="1"/>
          </p:cNvSpPr>
          <p:nvPr>
            <p:ph sz="half" idx="1"/>
          </p:nvPr>
        </p:nvSpPr>
        <p:spPr/>
        <p:txBody>
          <a:bodyPr/>
          <a:lstStyle/>
          <a:p>
            <a:r>
              <a:rPr lang="en-US" sz="2400" dirty="0"/>
              <a:t>American Legion</a:t>
            </a:r>
          </a:p>
          <a:p>
            <a:r>
              <a:rPr lang="en-US" sz="2400" dirty="0"/>
              <a:t>Aviva Children’s Services</a:t>
            </a:r>
          </a:p>
          <a:p>
            <a:r>
              <a:rPr lang="en-US" sz="2400" dirty="0"/>
              <a:t>COPE Community Services</a:t>
            </a:r>
          </a:p>
          <a:p>
            <a:r>
              <a:rPr lang="en-US" sz="2400" dirty="0"/>
              <a:t>Our Family Services</a:t>
            </a:r>
          </a:p>
          <a:p>
            <a:r>
              <a:rPr lang="en-US" sz="2400" dirty="0"/>
              <a:t>Pima Prevention Partnership</a:t>
            </a:r>
          </a:p>
          <a:p>
            <a:r>
              <a:rPr lang="en-US" sz="2400" dirty="0"/>
              <a:t>QuikTrip </a:t>
            </a:r>
          </a:p>
          <a:p>
            <a:r>
              <a:rPr lang="en-US" sz="2400" dirty="0"/>
              <a:t>Southern Arizona AIDS Foundation</a:t>
            </a:r>
          </a:p>
          <a:p>
            <a:pPr marL="109728" indent="0">
              <a:buNone/>
            </a:pPr>
            <a:endParaRPr lang="en-US" dirty="0"/>
          </a:p>
        </p:txBody>
      </p:sp>
      <p:sp>
        <p:nvSpPr>
          <p:cNvPr id="4" name="Content Placeholder 3"/>
          <p:cNvSpPr>
            <a:spLocks noGrp="1"/>
          </p:cNvSpPr>
          <p:nvPr>
            <p:ph sz="half" idx="2"/>
          </p:nvPr>
        </p:nvSpPr>
        <p:spPr/>
        <p:txBody>
          <a:bodyPr>
            <a:normAutofit/>
          </a:bodyPr>
          <a:lstStyle/>
          <a:p>
            <a:r>
              <a:rPr lang="en-US" sz="2400" dirty="0"/>
              <a:t>Sullivan Jackson Employment Center</a:t>
            </a:r>
          </a:p>
          <a:p>
            <a:r>
              <a:rPr lang="en-US" sz="2400" dirty="0" err="1"/>
              <a:t>SunTran</a:t>
            </a:r>
            <a:endParaRPr lang="en-US" sz="2400" dirty="0"/>
          </a:p>
          <a:p>
            <a:r>
              <a:rPr lang="en-US" sz="2400" dirty="0"/>
              <a:t>Tucson Preparatory School</a:t>
            </a:r>
          </a:p>
          <a:p>
            <a:r>
              <a:rPr lang="en-US" sz="2400" dirty="0"/>
              <a:t>Tucson Youth Development</a:t>
            </a:r>
          </a:p>
          <a:p>
            <a:r>
              <a:rPr lang="en-US" sz="2400" dirty="0"/>
              <a:t>City of Tucson Ward 3 </a:t>
            </a:r>
          </a:p>
          <a:p>
            <a:r>
              <a:rPr lang="en-US" sz="2400" dirty="0"/>
              <a:t>City of Tucson Ward 6 </a:t>
            </a:r>
          </a:p>
        </p:txBody>
      </p:sp>
    </p:spTree>
    <p:extLst>
      <p:ext uri="{BB962C8B-B14F-4D97-AF65-F5344CB8AC3E}">
        <p14:creationId xmlns:p14="http://schemas.microsoft.com/office/powerpoint/2010/main" val="11600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33"/>
                </a:solidFill>
              </a:rPr>
              <a:t>Tucson Contact Info</a:t>
            </a:r>
          </a:p>
        </p:txBody>
      </p:sp>
      <p:sp>
        <p:nvSpPr>
          <p:cNvPr id="3" name="Content Placeholder 2"/>
          <p:cNvSpPr>
            <a:spLocks noGrp="1"/>
          </p:cNvSpPr>
          <p:nvPr>
            <p:ph idx="1"/>
          </p:nvPr>
        </p:nvSpPr>
        <p:spPr/>
        <p:txBody>
          <a:bodyPr/>
          <a:lstStyle/>
          <a:p>
            <a:endParaRPr lang="en-US" dirty="0"/>
          </a:p>
          <a:p>
            <a:pPr marL="109728" indent="0">
              <a:buNone/>
            </a:pPr>
            <a:r>
              <a:rPr lang="en-US" dirty="0"/>
              <a:t>24/7 Shelter Line</a:t>
            </a:r>
          </a:p>
          <a:p>
            <a:pPr marL="109728" indent="0">
              <a:buNone/>
            </a:pPr>
            <a:r>
              <a:rPr lang="en-US" dirty="0"/>
              <a:t>520.320.5122</a:t>
            </a:r>
          </a:p>
          <a:p>
            <a:pPr marL="109728" indent="0">
              <a:buNone/>
            </a:pPr>
            <a:endParaRPr lang="en-US" dirty="0"/>
          </a:p>
          <a:p>
            <a:pPr marL="109728" indent="0">
              <a:buNone/>
            </a:pPr>
            <a:endParaRPr lang="en-US" dirty="0"/>
          </a:p>
          <a:p>
            <a:pPr marL="109728" indent="0">
              <a:buNone/>
            </a:pPr>
            <a:r>
              <a:rPr lang="en-US" dirty="0"/>
              <a:t>Cindy McClain, Safe Place Coordinator</a:t>
            </a:r>
          </a:p>
          <a:p>
            <a:pPr marL="109728" indent="0">
              <a:buNone/>
            </a:pPr>
            <a:r>
              <a:rPr lang="en-US" dirty="0"/>
              <a:t>520.323.1708, 113</a:t>
            </a:r>
          </a:p>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val="221220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A78A90-D246-419A-84F2-6AD6685EB6BA}"/>
              </a:ext>
            </a:extLst>
          </p:cNvPr>
          <p:cNvSpPr>
            <a:spLocks noGrp="1"/>
          </p:cNvSpPr>
          <p:nvPr>
            <p:ph type="title"/>
          </p:nvPr>
        </p:nvSpPr>
        <p:spPr/>
        <p:txBody>
          <a:bodyPr/>
          <a:lstStyle/>
          <a:p>
            <a:r>
              <a:rPr lang="en-US" dirty="0">
                <a:solidFill>
                  <a:srgbClr val="FF9933"/>
                </a:solidFill>
              </a:rPr>
              <a:t>Safe Place Story</a:t>
            </a:r>
          </a:p>
        </p:txBody>
      </p:sp>
      <p:sp>
        <p:nvSpPr>
          <p:cNvPr id="6" name="Content Placeholder 5">
            <a:extLst>
              <a:ext uri="{FF2B5EF4-FFF2-40B4-BE49-F238E27FC236}">
                <a16:creationId xmlns:a16="http://schemas.microsoft.com/office/drawing/2014/main" id="{DB2609AD-11EF-47A9-B0DE-7B2BDC285452}"/>
              </a:ext>
            </a:extLst>
          </p:cNvPr>
          <p:cNvSpPr>
            <a:spLocks noGrp="1"/>
          </p:cNvSpPr>
          <p:nvPr>
            <p:ph idx="1"/>
          </p:nvPr>
        </p:nvSpPr>
        <p:spPr/>
        <p:txBody>
          <a:bodyPr>
            <a:normAutofit/>
          </a:bodyPr>
          <a:lstStyle/>
          <a:p>
            <a:pPr marL="109728" indent="0">
              <a:lnSpc>
                <a:spcPct val="150000"/>
              </a:lnSpc>
              <a:buNone/>
            </a:pPr>
            <a:r>
              <a:rPr lang="en-US" sz="2400" dirty="0"/>
              <a:t>One of our clients was just 14-years-old and struggled with behavioral issues due to family’s use of drugs that lead to emotional distance between mother and daughter and unsafe situations. During youth’s stay at the emergency shelter, she received safety planning, individual counseling, group counseling with our on-site counselor and family preservation services through DCS.  Family reunification was achieved and the family continues to strengthen through safety planning and resources provided in after care services. </a:t>
            </a:r>
          </a:p>
        </p:txBody>
      </p:sp>
    </p:spTree>
    <p:extLst>
      <p:ext uri="{BB962C8B-B14F-4D97-AF65-F5344CB8AC3E}">
        <p14:creationId xmlns:p14="http://schemas.microsoft.com/office/powerpoint/2010/main" val="280510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1C43-29FA-4E86-B2ED-F0B3F65A0604}"/>
              </a:ext>
            </a:extLst>
          </p:cNvPr>
          <p:cNvSpPr>
            <a:spLocks noGrp="1"/>
          </p:cNvSpPr>
          <p:nvPr>
            <p:ph type="title"/>
          </p:nvPr>
        </p:nvSpPr>
        <p:spPr/>
        <p:txBody>
          <a:bodyPr/>
          <a:lstStyle/>
          <a:p>
            <a:r>
              <a:rPr lang="en-US" dirty="0">
                <a:solidFill>
                  <a:srgbClr val="FF9933"/>
                </a:solidFill>
              </a:rPr>
              <a:t>How YOU can help</a:t>
            </a:r>
          </a:p>
        </p:txBody>
      </p:sp>
      <p:sp>
        <p:nvSpPr>
          <p:cNvPr id="3" name="Content Placeholder 2">
            <a:extLst>
              <a:ext uri="{FF2B5EF4-FFF2-40B4-BE49-F238E27FC236}">
                <a16:creationId xmlns:a16="http://schemas.microsoft.com/office/drawing/2014/main" id="{DFEF44C2-EC34-4185-8998-A91171AB4273}"/>
              </a:ext>
            </a:extLst>
          </p:cNvPr>
          <p:cNvSpPr>
            <a:spLocks noGrp="1"/>
          </p:cNvSpPr>
          <p:nvPr>
            <p:ph idx="1"/>
          </p:nvPr>
        </p:nvSpPr>
        <p:spPr/>
        <p:txBody>
          <a:bodyPr>
            <a:normAutofit/>
          </a:bodyPr>
          <a:lstStyle/>
          <a:p>
            <a:r>
              <a:rPr lang="en-US" sz="1800" dirty="0">
                <a:latin typeface="Abadi" panose="020B0604020104020204" pitchFamily="34" charset="0"/>
              </a:rPr>
              <a:t>Educate: Pr</a:t>
            </a:r>
            <a:r>
              <a:rPr lang="en-US" sz="1800" b="0" i="0" dirty="0">
                <a:solidFill>
                  <a:srgbClr val="4A4A4A"/>
                </a:solidFill>
                <a:effectLst/>
                <a:latin typeface="Abadi" panose="020B0604020104020204" pitchFamily="34" charset="0"/>
              </a:rPr>
              <a:t>oviding information to youth is critical to their safety and the success of the Safe Place program. They need to know that there is a “safe place” to go when they need help. When adults share information about Safe Place, it lets youth know that “it’s ok” to use the program when they need help. </a:t>
            </a:r>
            <a:endParaRPr lang="en-US" sz="1800" dirty="0">
              <a:latin typeface="Abadi" panose="020B0604020104020204" pitchFamily="34" charset="0"/>
            </a:endParaRPr>
          </a:p>
          <a:p>
            <a:r>
              <a:rPr lang="en-US" sz="1800" dirty="0">
                <a:latin typeface="Abadi" panose="020B0604020104020204" pitchFamily="34" charset="0"/>
              </a:rPr>
              <a:t>Get involved! Consider donating- your time and items. </a:t>
            </a:r>
          </a:p>
          <a:p>
            <a:r>
              <a:rPr lang="en-US" sz="1800" dirty="0">
                <a:latin typeface="Abadi" panose="020B0604020104020204" pitchFamily="34" charset="0"/>
              </a:rPr>
              <a:t>Connect us with your establishments: </a:t>
            </a:r>
          </a:p>
          <a:p>
            <a:pPr marL="109728" indent="0">
              <a:buNone/>
            </a:pPr>
            <a:r>
              <a:rPr lang="en-US" sz="1800" dirty="0">
                <a:latin typeface="Abadi" panose="020B0604020104020204" pitchFamily="34" charset="0"/>
              </a:rPr>
              <a:t>            * Virtual Fairs</a:t>
            </a:r>
            <a:br>
              <a:rPr lang="en-US" sz="1800" dirty="0">
                <a:latin typeface="Abadi" panose="020B0604020104020204" pitchFamily="34" charset="0"/>
              </a:rPr>
            </a:br>
            <a:r>
              <a:rPr lang="en-US" sz="1800" dirty="0">
                <a:latin typeface="Abadi" panose="020B0604020104020204" pitchFamily="34" charset="0"/>
              </a:rPr>
              <a:t>	* PSA’s (videos, announcements)</a:t>
            </a:r>
            <a:br>
              <a:rPr lang="en-US" sz="1800" dirty="0">
                <a:latin typeface="Abadi" panose="020B0604020104020204" pitchFamily="34" charset="0"/>
              </a:rPr>
            </a:br>
            <a:r>
              <a:rPr lang="en-US" sz="1800" dirty="0">
                <a:latin typeface="Abadi" panose="020B0604020104020204" pitchFamily="34" charset="0"/>
              </a:rPr>
              <a:t>	* Trainings</a:t>
            </a:r>
          </a:p>
          <a:p>
            <a:r>
              <a:rPr lang="en-US" sz="1800" dirty="0">
                <a:latin typeface="Abadi" panose="020B0604020104020204" pitchFamily="34" charset="0"/>
              </a:rPr>
              <a:t>Become a Safe Place Site. </a:t>
            </a:r>
            <a:br>
              <a:rPr lang="en-US" sz="1800" dirty="0">
                <a:latin typeface="Abadi" panose="020B0604020104020204" pitchFamily="34" charset="0"/>
              </a:rPr>
            </a:br>
            <a:r>
              <a:rPr lang="en-US" sz="1800" dirty="0">
                <a:latin typeface="Abadi" panose="020B0604020104020204" pitchFamily="34" charset="0"/>
              </a:rPr>
              <a:t>- Complete “Safe Place Site Agreement”</a:t>
            </a:r>
          </a:p>
          <a:p>
            <a:pPr marL="109728" indent="0">
              <a:buNone/>
            </a:pPr>
            <a:r>
              <a:rPr lang="en-US" sz="1800" dirty="0">
                <a:latin typeface="Abadi" panose="020B0604020104020204" pitchFamily="34" charset="0"/>
              </a:rPr>
              <a:t>     - $200 fee</a:t>
            </a:r>
            <a:br>
              <a:rPr lang="en-US" sz="1800" dirty="0">
                <a:latin typeface="Abadi" panose="020B0604020104020204" pitchFamily="34" charset="0"/>
              </a:rPr>
            </a:br>
            <a:r>
              <a:rPr lang="en-US" sz="1800" dirty="0">
                <a:latin typeface="Abadi" panose="020B0604020104020204" pitchFamily="34" charset="0"/>
              </a:rPr>
              <a:t>     - Complete trainings.</a:t>
            </a:r>
          </a:p>
          <a:p>
            <a:pPr marL="109728" indent="0">
              <a:buNone/>
            </a:pPr>
            <a:r>
              <a:rPr lang="en-US" sz="1800" dirty="0">
                <a:latin typeface="Abadi" panose="020B0604020104020204" pitchFamily="34" charset="0"/>
              </a:rPr>
              <a:t>    - To become a Safe Place site in Maricopa County,  e-mail </a:t>
            </a:r>
            <a:r>
              <a:rPr lang="en-US" sz="1800" dirty="0">
                <a:latin typeface="Abadi" panose="020B0604020104020204" pitchFamily="34" charset="0"/>
                <a:hlinkClick r:id="rId2"/>
              </a:rPr>
              <a:t>LSCARBER@UMOM.ORG</a:t>
            </a:r>
            <a:r>
              <a:rPr lang="en-US" sz="1800" dirty="0">
                <a:latin typeface="Abadi" panose="020B0604020104020204" pitchFamily="34" charset="0"/>
              </a:rPr>
              <a:t> for more information or to begin the process of becoming a Safe Place Site.</a:t>
            </a:r>
          </a:p>
          <a:p>
            <a:pPr marL="109728" indent="0">
              <a:buNone/>
            </a:pPr>
            <a:endParaRPr lang="en-US" sz="2000" dirty="0"/>
          </a:p>
        </p:txBody>
      </p:sp>
    </p:spTree>
    <p:extLst>
      <p:ext uri="{BB962C8B-B14F-4D97-AF65-F5344CB8AC3E}">
        <p14:creationId xmlns:p14="http://schemas.microsoft.com/office/powerpoint/2010/main" val="273688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9933"/>
                </a:solidFill>
              </a:rPr>
              <a:t>FAQ’s</a:t>
            </a:r>
          </a:p>
        </p:txBody>
      </p:sp>
      <p:sp>
        <p:nvSpPr>
          <p:cNvPr id="3" name="Content Placeholder 2"/>
          <p:cNvSpPr>
            <a:spLocks noGrp="1"/>
          </p:cNvSpPr>
          <p:nvPr>
            <p:ph idx="1"/>
          </p:nvPr>
        </p:nvSpPr>
        <p:spPr>
          <a:xfrm>
            <a:off x="609600" y="2313219"/>
            <a:ext cx="10972800" cy="4325112"/>
          </a:xfrm>
        </p:spPr>
        <p:txBody>
          <a:bodyPr>
            <a:normAutofit/>
          </a:bodyPr>
          <a:lstStyle/>
          <a:p>
            <a:pPr>
              <a:lnSpc>
                <a:spcPct val="200000"/>
              </a:lnSpc>
            </a:pPr>
            <a:r>
              <a:rPr lang="en-US" sz="2400" dirty="0"/>
              <a:t>What if youth is over 17 or under 12?</a:t>
            </a:r>
          </a:p>
          <a:p>
            <a:pPr>
              <a:lnSpc>
                <a:spcPct val="200000"/>
              </a:lnSpc>
            </a:pPr>
            <a:r>
              <a:rPr lang="en-US" sz="2400" dirty="0"/>
              <a:t>What if youth is accompanied by a parent?</a:t>
            </a:r>
          </a:p>
          <a:p>
            <a:pPr>
              <a:lnSpc>
                <a:spcPct val="200000"/>
              </a:lnSpc>
            </a:pPr>
            <a:r>
              <a:rPr lang="en-US" sz="2400" dirty="0"/>
              <a:t>What if youth decides they no longer wish to receive services?</a:t>
            </a:r>
          </a:p>
          <a:p>
            <a:pPr>
              <a:lnSpc>
                <a:spcPct val="200000"/>
              </a:lnSpc>
            </a:pPr>
            <a:r>
              <a:rPr lang="en-US" sz="2400" dirty="0"/>
              <a:t>Will the parent or guardian be contacted?</a:t>
            </a:r>
          </a:p>
          <a:p>
            <a:pPr>
              <a:lnSpc>
                <a:spcPct val="200000"/>
              </a:lnSpc>
            </a:pPr>
            <a:r>
              <a:rPr lang="en-US" sz="2400" dirty="0"/>
              <a:t>What if youth is under the influence of substances?</a:t>
            </a:r>
          </a:p>
        </p:txBody>
      </p:sp>
      <p:pic>
        <p:nvPicPr>
          <p:cNvPr id="4" name="Picture 3">
            <a:extLst>
              <a:ext uri="{FF2B5EF4-FFF2-40B4-BE49-F238E27FC236}">
                <a16:creationId xmlns:a16="http://schemas.microsoft.com/office/drawing/2014/main" id="{0DE1A270-6187-4BC2-AC83-C23644F3C16E}"/>
              </a:ext>
            </a:extLst>
          </p:cNvPr>
          <p:cNvPicPr>
            <a:picLocks noChangeAspect="1"/>
          </p:cNvPicPr>
          <p:nvPr/>
        </p:nvPicPr>
        <p:blipFill>
          <a:blip r:embed="rId3"/>
          <a:stretch>
            <a:fillRect/>
          </a:stretch>
        </p:blipFill>
        <p:spPr>
          <a:xfrm>
            <a:off x="2899442" y="627797"/>
            <a:ext cx="1310754" cy="2097206"/>
          </a:xfrm>
          <a:prstGeom prst="rect">
            <a:avLst/>
          </a:prstGeom>
        </p:spPr>
      </p:pic>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BAA2F-C565-4C79-8BA8-994EB7C82BEC}"/>
              </a:ext>
            </a:extLst>
          </p:cNvPr>
          <p:cNvSpPr>
            <a:spLocks noGrp="1"/>
          </p:cNvSpPr>
          <p:nvPr>
            <p:ph type="title"/>
          </p:nvPr>
        </p:nvSpPr>
        <p:spPr>
          <a:xfrm>
            <a:off x="609600" y="664698"/>
            <a:ext cx="10972800" cy="1066800"/>
          </a:xfrm>
        </p:spPr>
        <p:txBody>
          <a:bodyPr/>
          <a:lstStyle/>
          <a:p>
            <a:pPr algn="ctr"/>
            <a:r>
              <a:rPr lang="en-US" dirty="0"/>
              <a:t>Youth Homelessness in Arizona 2019</a:t>
            </a:r>
          </a:p>
        </p:txBody>
      </p:sp>
      <p:sp>
        <p:nvSpPr>
          <p:cNvPr id="18" name="TextBox 17">
            <a:extLst>
              <a:ext uri="{FF2B5EF4-FFF2-40B4-BE49-F238E27FC236}">
                <a16:creationId xmlns:a16="http://schemas.microsoft.com/office/drawing/2014/main" id="{926C8F57-A02F-42D8-8FEE-0356FDAC3D51}"/>
              </a:ext>
            </a:extLst>
          </p:cNvPr>
          <p:cNvSpPr txBox="1"/>
          <p:nvPr/>
        </p:nvSpPr>
        <p:spPr>
          <a:xfrm>
            <a:off x="3460652" y="3083963"/>
            <a:ext cx="2757267" cy="646331"/>
          </a:xfrm>
          <a:prstGeom prst="rect">
            <a:avLst/>
          </a:prstGeom>
          <a:noFill/>
        </p:spPr>
        <p:txBody>
          <a:bodyPr wrap="square" rtlCol="0">
            <a:spAutoFit/>
          </a:bodyPr>
          <a:lstStyle/>
          <a:p>
            <a:r>
              <a:rPr lang="en-US" sz="3600" b="1" dirty="0">
                <a:solidFill>
                  <a:srgbClr val="FFC000"/>
                </a:solidFill>
              </a:rPr>
              <a:t>	 1,602</a:t>
            </a:r>
          </a:p>
        </p:txBody>
      </p:sp>
      <p:sp>
        <p:nvSpPr>
          <p:cNvPr id="19" name="TextBox 18">
            <a:extLst>
              <a:ext uri="{FF2B5EF4-FFF2-40B4-BE49-F238E27FC236}">
                <a16:creationId xmlns:a16="http://schemas.microsoft.com/office/drawing/2014/main" id="{FCA64047-50F2-4EF3-8953-241343760230}"/>
              </a:ext>
            </a:extLst>
          </p:cNvPr>
          <p:cNvSpPr txBox="1"/>
          <p:nvPr/>
        </p:nvSpPr>
        <p:spPr>
          <a:xfrm>
            <a:off x="4586068" y="4573666"/>
            <a:ext cx="942537" cy="646331"/>
          </a:xfrm>
          <a:prstGeom prst="rect">
            <a:avLst/>
          </a:prstGeom>
          <a:noFill/>
        </p:spPr>
        <p:txBody>
          <a:bodyPr wrap="square" rtlCol="0">
            <a:spAutoFit/>
          </a:bodyPr>
          <a:lstStyle/>
          <a:p>
            <a:r>
              <a:rPr lang="en-US" sz="3600" b="1" dirty="0">
                <a:solidFill>
                  <a:srgbClr val="FFC000"/>
                </a:solidFill>
              </a:rPr>
              <a:t>47</a:t>
            </a:r>
          </a:p>
        </p:txBody>
      </p:sp>
      <p:sp>
        <p:nvSpPr>
          <p:cNvPr id="20" name="TextBox 19">
            <a:extLst>
              <a:ext uri="{FF2B5EF4-FFF2-40B4-BE49-F238E27FC236}">
                <a16:creationId xmlns:a16="http://schemas.microsoft.com/office/drawing/2014/main" id="{5F061614-1614-46B0-83E0-581B94484390}"/>
              </a:ext>
            </a:extLst>
          </p:cNvPr>
          <p:cNvSpPr txBox="1"/>
          <p:nvPr/>
        </p:nvSpPr>
        <p:spPr>
          <a:xfrm>
            <a:off x="4529796" y="5366825"/>
            <a:ext cx="1055080" cy="646331"/>
          </a:xfrm>
          <a:prstGeom prst="rect">
            <a:avLst/>
          </a:prstGeom>
          <a:noFill/>
        </p:spPr>
        <p:txBody>
          <a:bodyPr wrap="square" rtlCol="0">
            <a:spAutoFit/>
          </a:bodyPr>
          <a:lstStyle/>
          <a:p>
            <a:r>
              <a:rPr lang="en-US" sz="3600" b="1" dirty="0">
                <a:solidFill>
                  <a:srgbClr val="FFC000"/>
                </a:solidFill>
              </a:rPr>
              <a:t>678</a:t>
            </a:r>
          </a:p>
        </p:txBody>
      </p:sp>
      <p:sp>
        <p:nvSpPr>
          <p:cNvPr id="22" name="Rectangle 21">
            <a:extLst>
              <a:ext uri="{FF2B5EF4-FFF2-40B4-BE49-F238E27FC236}">
                <a16:creationId xmlns:a16="http://schemas.microsoft.com/office/drawing/2014/main" id="{BE81D1AD-8B9A-49BA-8A12-3F766F3A5CBA}"/>
              </a:ext>
            </a:extLst>
          </p:cNvPr>
          <p:cNvSpPr/>
          <p:nvPr/>
        </p:nvSpPr>
        <p:spPr>
          <a:xfrm>
            <a:off x="4131433" y="2386543"/>
            <a:ext cx="2344168" cy="646331"/>
          </a:xfrm>
          <a:prstGeom prst="rect">
            <a:avLst/>
          </a:prstGeom>
          <a:noFill/>
        </p:spPr>
        <p:txBody>
          <a:bodyPr wrap="none" lIns="91440" tIns="45720" rIns="91440" bIns="45720">
            <a:spAutoFit/>
          </a:bodyPr>
          <a:lstStyle/>
          <a:p>
            <a:pPr algn="ctr"/>
            <a:r>
              <a:rPr lang="en-US" sz="3600" b="1" u="sng" cap="none" spc="0" dirty="0">
                <a:ln w="0"/>
                <a:solidFill>
                  <a:srgbClr val="FFC000"/>
                </a:solidFill>
              </a:rPr>
              <a:t>YOUTH &lt;18</a:t>
            </a:r>
          </a:p>
        </p:txBody>
      </p:sp>
      <p:sp>
        <p:nvSpPr>
          <p:cNvPr id="23" name="Rectangle 22">
            <a:extLst>
              <a:ext uri="{FF2B5EF4-FFF2-40B4-BE49-F238E27FC236}">
                <a16:creationId xmlns:a16="http://schemas.microsoft.com/office/drawing/2014/main" id="{E6CB18C5-6C6A-4BCF-AE8A-C46C4E379279}"/>
              </a:ext>
            </a:extLst>
          </p:cNvPr>
          <p:cNvSpPr/>
          <p:nvPr/>
        </p:nvSpPr>
        <p:spPr>
          <a:xfrm>
            <a:off x="7813881" y="2386543"/>
            <a:ext cx="2724080" cy="646331"/>
          </a:xfrm>
          <a:prstGeom prst="rect">
            <a:avLst/>
          </a:prstGeom>
          <a:noFill/>
        </p:spPr>
        <p:txBody>
          <a:bodyPr wrap="none" lIns="91440" tIns="45720" rIns="91440" bIns="45720">
            <a:spAutoFit/>
          </a:bodyPr>
          <a:lstStyle/>
          <a:p>
            <a:pPr algn="ctr"/>
            <a:r>
              <a:rPr lang="en-US" sz="3600" b="1" u="sng" dirty="0">
                <a:ln w="0"/>
                <a:solidFill>
                  <a:schemeClr val="tx2">
                    <a:lumMod val="60000"/>
                    <a:lumOff val="40000"/>
                  </a:schemeClr>
                </a:solidFill>
              </a:rPr>
              <a:t>YOUTH 18-24</a:t>
            </a:r>
            <a:endParaRPr lang="en-US" sz="3600" b="1" u="sng" cap="none" spc="0" dirty="0">
              <a:ln w="0"/>
              <a:solidFill>
                <a:schemeClr val="tx2">
                  <a:lumMod val="60000"/>
                  <a:lumOff val="40000"/>
                </a:schemeClr>
              </a:solidFill>
            </a:endParaRPr>
          </a:p>
        </p:txBody>
      </p:sp>
      <p:sp>
        <p:nvSpPr>
          <p:cNvPr id="27" name="TextBox 26">
            <a:extLst>
              <a:ext uri="{FF2B5EF4-FFF2-40B4-BE49-F238E27FC236}">
                <a16:creationId xmlns:a16="http://schemas.microsoft.com/office/drawing/2014/main" id="{ACEA1E7F-22DF-4E27-A287-DA66B21215FE}"/>
              </a:ext>
            </a:extLst>
          </p:cNvPr>
          <p:cNvSpPr txBox="1"/>
          <p:nvPr/>
        </p:nvSpPr>
        <p:spPr>
          <a:xfrm>
            <a:off x="8205250" y="3164903"/>
            <a:ext cx="1941341" cy="646331"/>
          </a:xfrm>
          <a:prstGeom prst="rect">
            <a:avLst/>
          </a:prstGeom>
          <a:noFill/>
        </p:spPr>
        <p:txBody>
          <a:bodyPr wrap="square" rtlCol="0">
            <a:spAutoFit/>
          </a:bodyPr>
          <a:lstStyle/>
          <a:p>
            <a:r>
              <a:rPr lang="en-US" sz="3600" b="1" dirty="0">
                <a:solidFill>
                  <a:schemeClr val="tx2">
                    <a:lumMod val="60000"/>
                    <a:lumOff val="40000"/>
                  </a:schemeClr>
                </a:solidFill>
              </a:rPr>
              <a:t>708</a:t>
            </a:r>
          </a:p>
        </p:txBody>
      </p:sp>
      <p:sp>
        <p:nvSpPr>
          <p:cNvPr id="28" name="TextBox 27">
            <a:extLst>
              <a:ext uri="{FF2B5EF4-FFF2-40B4-BE49-F238E27FC236}">
                <a16:creationId xmlns:a16="http://schemas.microsoft.com/office/drawing/2014/main" id="{95531A6D-6F6B-4C1B-9D41-B10E644326F7}"/>
              </a:ext>
            </a:extLst>
          </p:cNvPr>
          <p:cNvSpPr txBox="1"/>
          <p:nvPr/>
        </p:nvSpPr>
        <p:spPr>
          <a:xfrm>
            <a:off x="4586068" y="3840321"/>
            <a:ext cx="1209820" cy="646331"/>
          </a:xfrm>
          <a:prstGeom prst="rect">
            <a:avLst/>
          </a:prstGeom>
          <a:noFill/>
        </p:spPr>
        <p:txBody>
          <a:bodyPr wrap="square" rtlCol="0">
            <a:spAutoFit/>
          </a:bodyPr>
          <a:lstStyle/>
          <a:p>
            <a:r>
              <a:rPr lang="en-US" sz="3600" b="1" dirty="0">
                <a:solidFill>
                  <a:srgbClr val="FFC000"/>
                </a:solidFill>
              </a:rPr>
              <a:t>877</a:t>
            </a:r>
          </a:p>
        </p:txBody>
      </p:sp>
      <p:sp>
        <p:nvSpPr>
          <p:cNvPr id="29" name="TextBox 28">
            <a:extLst>
              <a:ext uri="{FF2B5EF4-FFF2-40B4-BE49-F238E27FC236}">
                <a16:creationId xmlns:a16="http://schemas.microsoft.com/office/drawing/2014/main" id="{1276EFE1-4718-4D30-B53B-106EF72F1C95}"/>
              </a:ext>
            </a:extLst>
          </p:cNvPr>
          <p:cNvSpPr txBox="1"/>
          <p:nvPr/>
        </p:nvSpPr>
        <p:spPr>
          <a:xfrm>
            <a:off x="8205249" y="3898377"/>
            <a:ext cx="1941341" cy="646331"/>
          </a:xfrm>
          <a:prstGeom prst="rect">
            <a:avLst/>
          </a:prstGeom>
          <a:noFill/>
        </p:spPr>
        <p:txBody>
          <a:bodyPr wrap="square" rtlCol="0">
            <a:spAutoFit/>
          </a:bodyPr>
          <a:lstStyle/>
          <a:p>
            <a:r>
              <a:rPr lang="en-US" sz="3600" b="1" dirty="0">
                <a:solidFill>
                  <a:schemeClr val="tx2">
                    <a:lumMod val="60000"/>
                    <a:lumOff val="40000"/>
                  </a:schemeClr>
                </a:solidFill>
              </a:rPr>
              <a:t>215</a:t>
            </a:r>
          </a:p>
        </p:txBody>
      </p:sp>
      <p:sp>
        <p:nvSpPr>
          <p:cNvPr id="30" name="TextBox 29">
            <a:extLst>
              <a:ext uri="{FF2B5EF4-FFF2-40B4-BE49-F238E27FC236}">
                <a16:creationId xmlns:a16="http://schemas.microsoft.com/office/drawing/2014/main" id="{6037DB04-AD05-4328-B39B-9559E6454C9E}"/>
              </a:ext>
            </a:extLst>
          </p:cNvPr>
          <p:cNvSpPr txBox="1"/>
          <p:nvPr/>
        </p:nvSpPr>
        <p:spPr>
          <a:xfrm>
            <a:off x="8209033" y="4544707"/>
            <a:ext cx="1941341" cy="646331"/>
          </a:xfrm>
          <a:prstGeom prst="rect">
            <a:avLst/>
          </a:prstGeom>
          <a:noFill/>
        </p:spPr>
        <p:txBody>
          <a:bodyPr wrap="square" rtlCol="0">
            <a:spAutoFit/>
          </a:bodyPr>
          <a:lstStyle/>
          <a:p>
            <a:r>
              <a:rPr lang="en-US" sz="3600" b="1" dirty="0">
                <a:solidFill>
                  <a:schemeClr val="tx2">
                    <a:lumMod val="60000"/>
                    <a:lumOff val="40000"/>
                  </a:schemeClr>
                </a:solidFill>
              </a:rPr>
              <a:t>318</a:t>
            </a:r>
          </a:p>
        </p:txBody>
      </p:sp>
      <p:sp>
        <p:nvSpPr>
          <p:cNvPr id="31" name="TextBox 30">
            <a:extLst>
              <a:ext uri="{FF2B5EF4-FFF2-40B4-BE49-F238E27FC236}">
                <a16:creationId xmlns:a16="http://schemas.microsoft.com/office/drawing/2014/main" id="{CF1A6F40-33B3-4012-BE31-0BE32494E8DB}"/>
              </a:ext>
            </a:extLst>
          </p:cNvPr>
          <p:cNvSpPr txBox="1"/>
          <p:nvPr/>
        </p:nvSpPr>
        <p:spPr>
          <a:xfrm>
            <a:off x="8205249" y="5366825"/>
            <a:ext cx="1941341" cy="646331"/>
          </a:xfrm>
          <a:prstGeom prst="rect">
            <a:avLst/>
          </a:prstGeom>
          <a:noFill/>
        </p:spPr>
        <p:txBody>
          <a:bodyPr wrap="square" rtlCol="0">
            <a:spAutoFit/>
          </a:bodyPr>
          <a:lstStyle/>
          <a:p>
            <a:r>
              <a:rPr lang="en-US" sz="3600" b="1" dirty="0">
                <a:solidFill>
                  <a:schemeClr val="tx2">
                    <a:lumMod val="60000"/>
                    <a:lumOff val="40000"/>
                  </a:schemeClr>
                </a:solidFill>
              </a:rPr>
              <a:t>174</a:t>
            </a:r>
          </a:p>
        </p:txBody>
      </p:sp>
      <p:sp>
        <p:nvSpPr>
          <p:cNvPr id="34" name="Rectangle 33">
            <a:extLst>
              <a:ext uri="{FF2B5EF4-FFF2-40B4-BE49-F238E27FC236}">
                <a16:creationId xmlns:a16="http://schemas.microsoft.com/office/drawing/2014/main" id="{7DC7F1A4-CBFD-47A8-90DF-FDB9D6889938}"/>
              </a:ext>
            </a:extLst>
          </p:cNvPr>
          <p:cNvSpPr/>
          <p:nvPr/>
        </p:nvSpPr>
        <p:spPr>
          <a:xfrm>
            <a:off x="2633228" y="3051922"/>
            <a:ext cx="1654847" cy="630942"/>
          </a:xfrm>
          <a:prstGeom prst="rect">
            <a:avLst/>
          </a:prstGeom>
        </p:spPr>
        <p:txBody>
          <a:bodyPr wrap="square">
            <a:spAutoFit/>
          </a:bodyPr>
          <a:lstStyle/>
          <a:p>
            <a:r>
              <a:rPr lang="en-US" sz="3500" dirty="0">
                <a:solidFill>
                  <a:srgbClr val="455F51"/>
                </a:solidFill>
              </a:rPr>
              <a:t>Total </a:t>
            </a:r>
            <a:endParaRPr lang="en-US" dirty="0"/>
          </a:p>
        </p:txBody>
      </p:sp>
      <p:sp>
        <p:nvSpPr>
          <p:cNvPr id="35" name="Rectangle 34">
            <a:extLst>
              <a:ext uri="{FF2B5EF4-FFF2-40B4-BE49-F238E27FC236}">
                <a16:creationId xmlns:a16="http://schemas.microsoft.com/office/drawing/2014/main" id="{073DC23D-8580-4A6E-AC68-9F0C7F0461AC}"/>
              </a:ext>
            </a:extLst>
          </p:cNvPr>
          <p:cNvSpPr/>
          <p:nvPr/>
        </p:nvSpPr>
        <p:spPr>
          <a:xfrm>
            <a:off x="1178355" y="4541881"/>
            <a:ext cx="2447779" cy="630942"/>
          </a:xfrm>
          <a:prstGeom prst="rect">
            <a:avLst/>
          </a:prstGeom>
        </p:spPr>
        <p:txBody>
          <a:bodyPr wrap="square">
            <a:spAutoFit/>
          </a:bodyPr>
          <a:lstStyle/>
          <a:p>
            <a:r>
              <a:rPr lang="en-US" sz="3500" dirty="0">
                <a:solidFill>
                  <a:srgbClr val="455F51"/>
                </a:solidFill>
              </a:rPr>
              <a:t>Unsheltered </a:t>
            </a:r>
            <a:endParaRPr lang="en-US" dirty="0"/>
          </a:p>
        </p:txBody>
      </p:sp>
      <p:sp>
        <p:nvSpPr>
          <p:cNvPr id="36" name="Rectangle 35">
            <a:extLst>
              <a:ext uri="{FF2B5EF4-FFF2-40B4-BE49-F238E27FC236}">
                <a16:creationId xmlns:a16="http://schemas.microsoft.com/office/drawing/2014/main" id="{3A396EC4-2AB8-48EC-9120-277F7D6FF55E}"/>
              </a:ext>
            </a:extLst>
          </p:cNvPr>
          <p:cNvSpPr/>
          <p:nvPr/>
        </p:nvSpPr>
        <p:spPr>
          <a:xfrm>
            <a:off x="1683654" y="3832049"/>
            <a:ext cx="2447779" cy="630942"/>
          </a:xfrm>
          <a:prstGeom prst="rect">
            <a:avLst/>
          </a:prstGeom>
        </p:spPr>
        <p:txBody>
          <a:bodyPr wrap="square">
            <a:spAutoFit/>
          </a:bodyPr>
          <a:lstStyle/>
          <a:p>
            <a:r>
              <a:rPr lang="en-US" sz="3500" dirty="0">
                <a:solidFill>
                  <a:srgbClr val="455F51"/>
                </a:solidFill>
              </a:rPr>
              <a:t>Sheltered </a:t>
            </a:r>
            <a:endParaRPr lang="en-US" dirty="0"/>
          </a:p>
        </p:txBody>
      </p:sp>
      <p:sp>
        <p:nvSpPr>
          <p:cNvPr id="37" name="Rectangle 36">
            <a:extLst>
              <a:ext uri="{FF2B5EF4-FFF2-40B4-BE49-F238E27FC236}">
                <a16:creationId xmlns:a16="http://schemas.microsoft.com/office/drawing/2014/main" id="{4824E0F8-185D-4B41-A046-CA71572C40DC}"/>
              </a:ext>
            </a:extLst>
          </p:cNvPr>
          <p:cNvSpPr/>
          <p:nvPr/>
        </p:nvSpPr>
        <p:spPr>
          <a:xfrm>
            <a:off x="1178355" y="5366825"/>
            <a:ext cx="2447779" cy="1169551"/>
          </a:xfrm>
          <a:prstGeom prst="rect">
            <a:avLst/>
          </a:prstGeom>
        </p:spPr>
        <p:txBody>
          <a:bodyPr wrap="square">
            <a:spAutoFit/>
          </a:bodyPr>
          <a:lstStyle/>
          <a:p>
            <a:r>
              <a:rPr lang="en-US" sz="3500" dirty="0">
                <a:solidFill>
                  <a:srgbClr val="455F51"/>
                </a:solidFill>
              </a:rPr>
              <a:t>Transitional      Housing </a:t>
            </a:r>
            <a:endParaRPr lang="en-US" dirty="0"/>
          </a:p>
        </p:txBody>
      </p:sp>
      <p:sp>
        <p:nvSpPr>
          <p:cNvPr id="39" name="Rectangle 38">
            <a:extLst>
              <a:ext uri="{FF2B5EF4-FFF2-40B4-BE49-F238E27FC236}">
                <a16:creationId xmlns:a16="http://schemas.microsoft.com/office/drawing/2014/main" id="{6366E95D-82C9-4FE6-81F8-81A9FB2E366C}"/>
              </a:ext>
            </a:extLst>
          </p:cNvPr>
          <p:cNvSpPr/>
          <p:nvPr/>
        </p:nvSpPr>
        <p:spPr>
          <a:xfrm>
            <a:off x="3319977" y="1493603"/>
            <a:ext cx="5219113" cy="523220"/>
          </a:xfrm>
          <a:prstGeom prst="rect">
            <a:avLst/>
          </a:prstGeom>
        </p:spPr>
        <p:txBody>
          <a:bodyPr wrap="square">
            <a:spAutoFit/>
          </a:bodyPr>
          <a:lstStyle/>
          <a:p>
            <a:r>
              <a:rPr lang="en-US" sz="2800" dirty="0">
                <a:solidFill>
                  <a:srgbClr val="455F51"/>
                </a:solidFill>
              </a:rPr>
              <a:t>    2019 Point in Time Count</a:t>
            </a:r>
            <a:endParaRPr lang="en-US" dirty="0"/>
          </a:p>
        </p:txBody>
      </p:sp>
    </p:spTree>
    <p:extLst>
      <p:ext uri="{BB962C8B-B14F-4D97-AF65-F5344CB8AC3E}">
        <p14:creationId xmlns:p14="http://schemas.microsoft.com/office/powerpoint/2010/main" val="12403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859DD-A36C-4CF4-A86D-75DBFEB5F278}"/>
              </a:ext>
            </a:extLst>
          </p:cNvPr>
          <p:cNvSpPr>
            <a:spLocks noGrp="1"/>
          </p:cNvSpPr>
          <p:nvPr>
            <p:ph type="title"/>
          </p:nvPr>
        </p:nvSpPr>
        <p:spPr>
          <a:xfrm>
            <a:off x="609600" y="1241474"/>
            <a:ext cx="7380850" cy="1069848"/>
          </a:xfrm>
        </p:spPr>
        <p:txBody>
          <a:bodyPr>
            <a:normAutofit fontScale="90000"/>
          </a:bodyPr>
          <a:lstStyle/>
          <a:p>
            <a:pPr algn="ctr"/>
            <a:r>
              <a:rPr lang="en-US" dirty="0"/>
              <a:t>AZ YOUTH EXPERIENCES SURVEY (YES)</a:t>
            </a:r>
          </a:p>
        </p:txBody>
      </p:sp>
      <p:pic>
        <p:nvPicPr>
          <p:cNvPr id="6" name="Picture 5">
            <a:extLst>
              <a:ext uri="{FF2B5EF4-FFF2-40B4-BE49-F238E27FC236}">
                <a16:creationId xmlns:a16="http://schemas.microsoft.com/office/drawing/2014/main" id="{25984A72-6F9A-4770-B89A-44EEFF4CE0AE}"/>
              </a:ext>
            </a:extLst>
          </p:cNvPr>
          <p:cNvPicPr>
            <a:picLocks noChangeAspect="1"/>
          </p:cNvPicPr>
          <p:nvPr/>
        </p:nvPicPr>
        <p:blipFill>
          <a:blip r:embed="rId2">
            <a:alphaModFix amt="65000"/>
          </a:blip>
          <a:stretch>
            <a:fillRect/>
          </a:stretch>
        </p:blipFill>
        <p:spPr>
          <a:xfrm>
            <a:off x="7990450" y="5850752"/>
            <a:ext cx="3708572" cy="912338"/>
          </a:xfrm>
          <a:prstGeom prst="rect">
            <a:avLst/>
          </a:prstGeom>
        </p:spPr>
      </p:pic>
      <p:sp>
        <p:nvSpPr>
          <p:cNvPr id="8" name="TextBox 7">
            <a:extLst>
              <a:ext uri="{FF2B5EF4-FFF2-40B4-BE49-F238E27FC236}">
                <a16:creationId xmlns:a16="http://schemas.microsoft.com/office/drawing/2014/main" id="{0D19B488-7E3B-4F06-96F3-31A8D79A760D}"/>
              </a:ext>
            </a:extLst>
          </p:cNvPr>
          <p:cNvSpPr txBox="1"/>
          <p:nvPr/>
        </p:nvSpPr>
        <p:spPr>
          <a:xfrm>
            <a:off x="1097280" y="2311322"/>
            <a:ext cx="9284677" cy="35394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800" b="1" dirty="0">
                <a:solidFill>
                  <a:schemeClr val="accent1">
                    <a:lumMod val="75000"/>
                  </a:schemeClr>
                </a:solidFill>
              </a:rPr>
              <a:t>179 Participants (Maricopa and Pima County)</a:t>
            </a:r>
          </a:p>
          <a:p>
            <a:pPr marL="285750" indent="-285750">
              <a:buFont typeface="Arial" panose="020B0604020202020204" pitchFamily="34" charset="0"/>
              <a:buChar char="•"/>
            </a:pPr>
            <a:r>
              <a:rPr lang="en-US" sz="2800" b="1" dirty="0">
                <a:solidFill>
                  <a:schemeClr val="accent1">
                    <a:lumMod val="75000"/>
                  </a:schemeClr>
                </a:solidFill>
              </a:rPr>
              <a:t>45.8% identify as Heterosexual &amp; 39.7% LGBTQ</a:t>
            </a:r>
          </a:p>
          <a:p>
            <a:pPr marL="285750" indent="-285750">
              <a:buFont typeface="Arial" panose="020B0604020202020204" pitchFamily="34" charset="0"/>
              <a:buChar char="•"/>
            </a:pPr>
            <a:r>
              <a:rPr lang="en-US" sz="2800" b="1" dirty="0">
                <a:solidFill>
                  <a:schemeClr val="accent1">
                    <a:lumMod val="75000"/>
                  </a:schemeClr>
                </a:solidFill>
              </a:rPr>
              <a:t>Average Age of first homelessness was 16.3 years-old</a:t>
            </a:r>
          </a:p>
          <a:p>
            <a:pPr marL="285750" indent="-285750">
              <a:buFont typeface="Arial" panose="020B0604020202020204" pitchFamily="34" charset="0"/>
              <a:buChar char="•"/>
            </a:pPr>
            <a:r>
              <a:rPr lang="en-US" sz="2800" b="1" dirty="0">
                <a:solidFill>
                  <a:schemeClr val="accent1">
                    <a:lumMod val="75000"/>
                  </a:schemeClr>
                </a:solidFill>
              </a:rPr>
              <a:t>On average, youth experienced 4 periods of homelessness</a:t>
            </a:r>
          </a:p>
          <a:p>
            <a:pPr marL="285750" indent="-285750">
              <a:buFont typeface="Arial" panose="020B0604020202020204" pitchFamily="34" charset="0"/>
              <a:buChar char="•"/>
            </a:pPr>
            <a:r>
              <a:rPr lang="en-US" sz="2800" b="1" dirty="0">
                <a:solidFill>
                  <a:schemeClr val="accent1">
                    <a:lumMod val="75000"/>
                  </a:schemeClr>
                </a:solidFill>
              </a:rPr>
              <a:t>34% had sexual trafficking exploitation experiences</a:t>
            </a:r>
          </a:p>
          <a:p>
            <a:pPr marL="285750" indent="-285750">
              <a:buFont typeface="Arial" panose="020B0604020202020204" pitchFamily="34" charset="0"/>
              <a:buChar char="•"/>
            </a:pPr>
            <a:r>
              <a:rPr lang="en-US" sz="2800" b="1" dirty="0">
                <a:solidFill>
                  <a:schemeClr val="accent1">
                    <a:lumMod val="75000"/>
                  </a:schemeClr>
                </a:solidFill>
              </a:rPr>
              <a:t>30.7 % experienced labor trafficking </a:t>
            </a:r>
          </a:p>
          <a:p>
            <a:pPr marL="285750" indent="-285750">
              <a:buFont typeface="Arial" panose="020B0604020202020204" pitchFamily="34" charset="0"/>
              <a:buChar char="•"/>
            </a:pPr>
            <a:r>
              <a:rPr lang="en-US" sz="2800" b="1" dirty="0">
                <a:solidFill>
                  <a:schemeClr val="accent1">
                    <a:lumMod val="75000"/>
                  </a:schemeClr>
                </a:solidFill>
              </a:rPr>
              <a:t>44.7% experienced at least one and 20.7% experienced both</a:t>
            </a:r>
          </a:p>
        </p:txBody>
      </p:sp>
      <p:sp>
        <p:nvSpPr>
          <p:cNvPr id="9" name="TextBox 8">
            <a:extLst>
              <a:ext uri="{FF2B5EF4-FFF2-40B4-BE49-F238E27FC236}">
                <a16:creationId xmlns:a16="http://schemas.microsoft.com/office/drawing/2014/main" id="{8415E5A4-7AD0-499C-BEBA-8BB9F4F72509}"/>
              </a:ext>
            </a:extLst>
          </p:cNvPr>
          <p:cNvSpPr txBox="1"/>
          <p:nvPr/>
        </p:nvSpPr>
        <p:spPr>
          <a:xfrm>
            <a:off x="328247" y="637916"/>
            <a:ext cx="3568505" cy="369332"/>
          </a:xfrm>
          <a:prstGeom prst="rect">
            <a:avLst/>
          </a:prstGeom>
          <a:noFill/>
        </p:spPr>
        <p:txBody>
          <a:bodyPr wrap="square" rtlCol="0">
            <a:spAutoFit/>
          </a:bodyPr>
          <a:lstStyle/>
          <a:p>
            <a:r>
              <a:rPr lang="en-US" b="1" i="1" dirty="0">
                <a:solidFill>
                  <a:srgbClr val="FFC000"/>
                </a:solidFill>
              </a:rPr>
              <a:t>Youth AZ homelessness </a:t>
            </a:r>
            <a:r>
              <a:rPr lang="en-US" b="1" i="1" dirty="0" err="1">
                <a:solidFill>
                  <a:srgbClr val="FFC000"/>
                </a:solidFill>
              </a:rPr>
              <a:t>cont</a:t>
            </a:r>
            <a:r>
              <a:rPr lang="en-US" b="1" i="1" dirty="0">
                <a:solidFill>
                  <a:srgbClr val="FFC000"/>
                </a:solidFill>
              </a:rPr>
              <a:t>…</a:t>
            </a:r>
          </a:p>
        </p:txBody>
      </p:sp>
      <p:pic>
        <p:nvPicPr>
          <p:cNvPr id="10" name="Picture 9">
            <a:extLst>
              <a:ext uri="{FF2B5EF4-FFF2-40B4-BE49-F238E27FC236}">
                <a16:creationId xmlns:a16="http://schemas.microsoft.com/office/drawing/2014/main" id="{852595E4-3566-4F24-99A7-E86E377CF417}"/>
              </a:ext>
            </a:extLst>
          </p:cNvPr>
          <p:cNvPicPr>
            <a:picLocks noChangeAspect="1"/>
          </p:cNvPicPr>
          <p:nvPr/>
        </p:nvPicPr>
        <p:blipFill>
          <a:blip r:embed="rId3"/>
          <a:stretch>
            <a:fillRect/>
          </a:stretch>
        </p:blipFill>
        <p:spPr>
          <a:xfrm>
            <a:off x="8528039" y="759785"/>
            <a:ext cx="3054361" cy="2042337"/>
          </a:xfrm>
          <a:prstGeom prst="rect">
            <a:avLst/>
          </a:prstGeom>
        </p:spPr>
      </p:pic>
    </p:spTree>
    <p:extLst>
      <p:ext uri="{BB962C8B-B14F-4D97-AF65-F5344CB8AC3E}">
        <p14:creationId xmlns:p14="http://schemas.microsoft.com/office/powerpoint/2010/main" val="401363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B084-762E-4472-BCEF-D944A83203ED}"/>
              </a:ext>
            </a:extLst>
          </p:cNvPr>
          <p:cNvSpPr>
            <a:spLocks noGrp="1"/>
          </p:cNvSpPr>
          <p:nvPr>
            <p:ph type="title"/>
          </p:nvPr>
        </p:nvSpPr>
        <p:spPr/>
        <p:txBody>
          <a:bodyPr/>
          <a:lstStyle/>
          <a:p>
            <a:pPr algn="ctr"/>
            <a:r>
              <a:rPr lang="en-US" dirty="0"/>
              <a:t>Challenges &amp; Risk Factors</a:t>
            </a:r>
          </a:p>
        </p:txBody>
      </p:sp>
      <p:sp>
        <p:nvSpPr>
          <p:cNvPr id="4" name="TextBox 3">
            <a:extLst>
              <a:ext uri="{FF2B5EF4-FFF2-40B4-BE49-F238E27FC236}">
                <a16:creationId xmlns:a16="http://schemas.microsoft.com/office/drawing/2014/main" id="{824DA4C1-BEF8-42ED-AEC9-53A75B4A17EF}"/>
              </a:ext>
            </a:extLst>
          </p:cNvPr>
          <p:cNvSpPr txBox="1"/>
          <p:nvPr/>
        </p:nvSpPr>
        <p:spPr>
          <a:xfrm>
            <a:off x="328247" y="637916"/>
            <a:ext cx="3568505" cy="461665"/>
          </a:xfrm>
          <a:prstGeom prst="rect">
            <a:avLst/>
          </a:prstGeom>
          <a:noFill/>
        </p:spPr>
        <p:txBody>
          <a:bodyPr wrap="square" rtlCol="0">
            <a:spAutoFit/>
          </a:bodyPr>
          <a:lstStyle/>
          <a:p>
            <a:r>
              <a:rPr lang="en-US" sz="2400" b="1" i="1" dirty="0">
                <a:solidFill>
                  <a:srgbClr val="FFC000"/>
                </a:solidFill>
              </a:rPr>
              <a:t>YES </a:t>
            </a:r>
            <a:r>
              <a:rPr lang="en-US" sz="2400" b="1" i="1" dirty="0" err="1">
                <a:solidFill>
                  <a:srgbClr val="FFC000"/>
                </a:solidFill>
              </a:rPr>
              <a:t>cont</a:t>
            </a:r>
            <a:r>
              <a:rPr lang="en-US" sz="2400" b="1" i="1" dirty="0">
                <a:solidFill>
                  <a:srgbClr val="FFC000"/>
                </a:solidFill>
              </a:rPr>
              <a:t>…</a:t>
            </a:r>
          </a:p>
        </p:txBody>
      </p:sp>
      <p:graphicFrame>
        <p:nvGraphicFramePr>
          <p:cNvPr id="6" name="Table 6">
            <a:extLst>
              <a:ext uri="{FF2B5EF4-FFF2-40B4-BE49-F238E27FC236}">
                <a16:creationId xmlns:a16="http://schemas.microsoft.com/office/drawing/2014/main" id="{009A1986-771B-4D59-BD5C-6BFCA2151CF1}"/>
              </a:ext>
            </a:extLst>
          </p:cNvPr>
          <p:cNvGraphicFramePr>
            <a:graphicFrameLocks noGrp="1"/>
          </p:cNvGraphicFramePr>
          <p:nvPr>
            <p:extLst>
              <p:ext uri="{D42A27DB-BD31-4B8C-83A1-F6EECF244321}">
                <p14:modId xmlns:p14="http://schemas.microsoft.com/office/powerpoint/2010/main" val="476077101"/>
              </p:ext>
            </p:extLst>
          </p:nvPr>
        </p:nvGraphicFramePr>
        <p:xfrm>
          <a:off x="1645920" y="2348600"/>
          <a:ext cx="8426546" cy="4024070"/>
        </p:xfrm>
        <a:graphic>
          <a:graphicData uri="http://schemas.openxmlformats.org/drawingml/2006/table">
            <a:tbl>
              <a:tblPr firstRow="1" bandRow="1">
                <a:tableStyleId>{3B4B98B0-60AC-42C2-AFA5-B58CD77FA1E5}</a:tableStyleId>
              </a:tblPr>
              <a:tblGrid>
                <a:gridCol w="6264812">
                  <a:extLst>
                    <a:ext uri="{9D8B030D-6E8A-4147-A177-3AD203B41FA5}">
                      <a16:colId xmlns:a16="http://schemas.microsoft.com/office/drawing/2014/main" val="2737010904"/>
                    </a:ext>
                  </a:extLst>
                </a:gridCol>
                <a:gridCol w="2161734">
                  <a:extLst>
                    <a:ext uri="{9D8B030D-6E8A-4147-A177-3AD203B41FA5}">
                      <a16:colId xmlns:a16="http://schemas.microsoft.com/office/drawing/2014/main" val="2360093979"/>
                    </a:ext>
                  </a:extLst>
                </a:gridCol>
              </a:tblGrid>
              <a:tr h="402407">
                <a:tc>
                  <a:txBody>
                    <a:bodyPr/>
                    <a:lstStyle/>
                    <a:p>
                      <a:pPr algn="r"/>
                      <a:r>
                        <a:rPr lang="en-US" dirty="0">
                          <a:solidFill>
                            <a:schemeClr val="tx2"/>
                          </a:solidFill>
                        </a:rPr>
                        <a:t>DRUG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2"/>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26505"/>
                  </a:ext>
                </a:extLst>
              </a:tr>
              <a:tr h="402407">
                <a:tc>
                  <a:txBody>
                    <a:bodyPr/>
                    <a:lstStyle/>
                    <a:p>
                      <a:pPr algn="r"/>
                      <a:r>
                        <a:rPr lang="en-US" b="1" dirty="0">
                          <a:solidFill>
                            <a:schemeClr val="tx2"/>
                          </a:solidFill>
                        </a:rPr>
                        <a:t>ENGAGING IN SELF-HARMING BEHAVIORS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65"/>
                    </a:solidFill>
                  </a:tcPr>
                </a:tc>
                <a:tc>
                  <a:txBody>
                    <a:bodyPr/>
                    <a:lstStyle/>
                    <a:p>
                      <a:pPr algn="ctr"/>
                      <a:r>
                        <a:rPr lang="en-US" b="1" dirty="0">
                          <a:solidFill>
                            <a:schemeClr val="tx2"/>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65"/>
                    </a:solidFill>
                  </a:tcPr>
                </a:tc>
                <a:extLst>
                  <a:ext uri="{0D108BD9-81ED-4DB2-BD59-A6C34878D82A}">
                    <a16:rowId xmlns:a16="http://schemas.microsoft.com/office/drawing/2014/main" val="3934373768"/>
                  </a:ext>
                </a:extLst>
              </a:tr>
              <a:tr h="402407">
                <a:tc>
                  <a:txBody>
                    <a:bodyPr/>
                    <a:lstStyle/>
                    <a:p>
                      <a:pPr algn="r"/>
                      <a:r>
                        <a:rPr lang="en-US" b="1" dirty="0">
                          <a:solidFill>
                            <a:schemeClr val="tx2"/>
                          </a:solidFill>
                        </a:rPr>
                        <a:t>SUICIDE ATTEMPTS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2"/>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3231351"/>
                  </a:ext>
                </a:extLst>
              </a:tr>
              <a:tr h="402407">
                <a:tc>
                  <a:txBody>
                    <a:bodyPr/>
                    <a:lstStyle/>
                    <a:p>
                      <a:pPr algn="r"/>
                      <a:r>
                        <a:rPr lang="en-US" b="1" dirty="0">
                          <a:solidFill>
                            <a:schemeClr val="tx2"/>
                          </a:solidFill>
                        </a:rPr>
                        <a:t>CURRENT MENTAL HEALTH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65"/>
                    </a:solidFill>
                  </a:tcPr>
                </a:tc>
                <a:tc>
                  <a:txBody>
                    <a:bodyPr/>
                    <a:lstStyle/>
                    <a:p>
                      <a:pPr algn="ctr"/>
                      <a:r>
                        <a:rPr lang="en-US" b="1" dirty="0">
                          <a:solidFill>
                            <a:schemeClr val="tx2"/>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65"/>
                    </a:solidFill>
                  </a:tcPr>
                </a:tc>
                <a:extLst>
                  <a:ext uri="{0D108BD9-81ED-4DB2-BD59-A6C34878D82A}">
                    <a16:rowId xmlns:a16="http://schemas.microsoft.com/office/drawing/2014/main" val="1426855738"/>
                  </a:ext>
                </a:extLst>
              </a:tr>
              <a:tr h="402407">
                <a:tc>
                  <a:txBody>
                    <a:bodyPr/>
                    <a:lstStyle/>
                    <a:p>
                      <a:pPr algn="r"/>
                      <a:r>
                        <a:rPr lang="en-US" b="1" dirty="0">
                          <a:solidFill>
                            <a:schemeClr val="tx2"/>
                          </a:solidFill>
                        </a:rPr>
                        <a:t>REPORTING MORE THAN 1 MENTAL HEALTH DX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2"/>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9063008"/>
                  </a:ext>
                </a:extLst>
              </a:tr>
              <a:tr h="402407">
                <a:tc>
                  <a:txBody>
                    <a:bodyPr/>
                    <a:lstStyle/>
                    <a:p>
                      <a:pPr algn="r"/>
                      <a:r>
                        <a:rPr lang="en-US" b="1" dirty="0">
                          <a:solidFill>
                            <a:schemeClr val="tx2"/>
                          </a:solidFill>
                        </a:rPr>
                        <a:t>CURRENT MEDICAL ISSUES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65"/>
                    </a:solidFill>
                  </a:tcPr>
                </a:tc>
                <a:tc>
                  <a:txBody>
                    <a:bodyPr/>
                    <a:lstStyle/>
                    <a:p>
                      <a:pPr algn="ctr"/>
                      <a:r>
                        <a:rPr lang="en-US" b="1" dirty="0">
                          <a:solidFill>
                            <a:schemeClr val="tx2"/>
                          </a:solidFill>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65"/>
                    </a:solidFill>
                  </a:tcPr>
                </a:tc>
                <a:extLst>
                  <a:ext uri="{0D108BD9-81ED-4DB2-BD59-A6C34878D82A}">
                    <a16:rowId xmlns:a16="http://schemas.microsoft.com/office/drawing/2014/main" val="1902984421"/>
                  </a:ext>
                </a:extLst>
              </a:tr>
              <a:tr h="402407">
                <a:tc>
                  <a:txBody>
                    <a:bodyPr/>
                    <a:lstStyle/>
                    <a:p>
                      <a:pPr algn="r"/>
                      <a:r>
                        <a:rPr lang="en-US" b="1" dirty="0">
                          <a:solidFill>
                            <a:schemeClr val="tx2"/>
                          </a:solidFill>
                        </a:rPr>
                        <a:t>KICKED OUT OF HOME BY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2"/>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6904375"/>
                  </a:ext>
                </a:extLst>
              </a:tr>
              <a:tr h="402407">
                <a:tc>
                  <a:txBody>
                    <a:bodyPr/>
                    <a:lstStyle/>
                    <a:p>
                      <a:pPr algn="r"/>
                      <a:r>
                        <a:rPr lang="en-US" b="1" dirty="0">
                          <a:solidFill>
                            <a:schemeClr val="tx2"/>
                          </a:solidFill>
                        </a:rPr>
                        <a:t>HISTORY OF RHY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65"/>
                    </a:solidFill>
                  </a:tcPr>
                </a:tc>
                <a:tc>
                  <a:txBody>
                    <a:bodyPr/>
                    <a:lstStyle/>
                    <a:p>
                      <a:pPr algn="ctr"/>
                      <a:r>
                        <a:rPr lang="en-US" b="1" dirty="0">
                          <a:solidFill>
                            <a:schemeClr val="tx2"/>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65"/>
                    </a:solidFill>
                  </a:tcPr>
                </a:tc>
                <a:extLst>
                  <a:ext uri="{0D108BD9-81ED-4DB2-BD59-A6C34878D82A}">
                    <a16:rowId xmlns:a16="http://schemas.microsoft.com/office/drawing/2014/main" val="3612956130"/>
                  </a:ext>
                </a:extLst>
              </a:tr>
              <a:tr h="402407">
                <a:tc>
                  <a:txBody>
                    <a:bodyPr/>
                    <a:lstStyle/>
                    <a:p>
                      <a:pPr algn="r"/>
                      <a:r>
                        <a:rPr lang="en-US" b="1" dirty="0">
                          <a:solidFill>
                            <a:schemeClr val="tx2"/>
                          </a:solidFill>
                        </a:rPr>
                        <a:t>CHILDHOOD EMOTIONAL ABUSE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2"/>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098948"/>
                  </a:ext>
                </a:extLst>
              </a:tr>
              <a:tr h="402407">
                <a:tc>
                  <a:txBody>
                    <a:bodyPr/>
                    <a:lstStyle/>
                    <a:p>
                      <a:pPr algn="r"/>
                      <a:r>
                        <a:rPr lang="en-US" b="1" dirty="0">
                          <a:solidFill>
                            <a:schemeClr val="tx2"/>
                          </a:solidFill>
                        </a:rPr>
                        <a:t>CHILDHOOD SEXUAL ABUSE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65"/>
                    </a:solidFill>
                  </a:tcPr>
                </a:tc>
                <a:tc>
                  <a:txBody>
                    <a:bodyPr/>
                    <a:lstStyle/>
                    <a:p>
                      <a:pPr algn="ctr"/>
                      <a:r>
                        <a:rPr lang="en-US" b="1" dirty="0">
                          <a:solidFill>
                            <a:schemeClr val="tx2"/>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65"/>
                    </a:solidFill>
                  </a:tcPr>
                </a:tc>
                <a:extLst>
                  <a:ext uri="{0D108BD9-81ED-4DB2-BD59-A6C34878D82A}">
                    <a16:rowId xmlns:a16="http://schemas.microsoft.com/office/drawing/2014/main" val="46606576"/>
                  </a:ext>
                </a:extLst>
              </a:tr>
            </a:tbl>
          </a:graphicData>
        </a:graphic>
      </p:graphicFrame>
    </p:spTree>
    <p:extLst>
      <p:ext uri="{BB962C8B-B14F-4D97-AF65-F5344CB8AC3E}">
        <p14:creationId xmlns:p14="http://schemas.microsoft.com/office/powerpoint/2010/main" val="192663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EF02E31-85C8-4F4C-A493-C6BF3D722808}"/>
              </a:ext>
            </a:extLst>
          </p:cNvPr>
          <p:cNvSpPr>
            <a:spLocks noGrp="1"/>
          </p:cNvSpPr>
          <p:nvPr>
            <p:ph type="title"/>
          </p:nvPr>
        </p:nvSpPr>
        <p:spPr>
          <a:xfrm>
            <a:off x="7137995" y="1101970"/>
            <a:ext cx="4511040" cy="877824"/>
          </a:xfrm>
        </p:spPr>
        <p:txBody>
          <a:bodyPr/>
          <a:lstStyle/>
          <a:p>
            <a:endParaRPr lang="en-US"/>
          </a:p>
        </p:txBody>
      </p:sp>
      <p:pic>
        <p:nvPicPr>
          <p:cNvPr id="3" name="Picture 2">
            <a:extLst>
              <a:ext uri="{FF2B5EF4-FFF2-40B4-BE49-F238E27FC236}">
                <a16:creationId xmlns:a16="http://schemas.microsoft.com/office/drawing/2014/main" id="{C7A9AFB6-6DB4-4B5A-9D7D-67E2051E3F79}"/>
              </a:ext>
            </a:extLst>
          </p:cNvPr>
          <p:cNvPicPr>
            <a:picLocks noChangeAspect="1"/>
          </p:cNvPicPr>
          <p:nvPr/>
        </p:nvPicPr>
        <p:blipFill>
          <a:blip r:embed="rId2"/>
          <a:stretch>
            <a:fillRect/>
          </a:stretch>
        </p:blipFill>
        <p:spPr>
          <a:xfrm>
            <a:off x="120650" y="695101"/>
            <a:ext cx="11590338" cy="6093274"/>
          </a:xfrm>
          <a:prstGeom prst="rect">
            <a:avLst/>
          </a:prstGeom>
          <a:noFill/>
        </p:spPr>
      </p:pic>
    </p:spTree>
    <p:extLst>
      <p:ext uri="{BB962C8B-B14F-4D97-AF65-F5344CB8AC3E}">
        <p14:creationId xmlns:p14="http://schemas.microsoft.com/office/powerpoint/2010/main" val="39730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C5E9A2-2330-4771-8C71-9CA7849B1616}"/>
              </a:ext>
            </a:extLst>
          </p:cNvPr>
          <p:cNvPicPr>
            <a:picLocks noChangeAspect="1"/>
          </p:cNvPicPr>
          <p:nvPr/>
        </p:nvPicPr>
        <p:blipFill>
          <a:blip r:embed="rId2"/>
          <a:stretch>
            <a:fillRect/>
          </a:stretch>
        </p:blipFill>
        <p:spPr>
          <a:xfrm>
            <a:off x="414879" y="1341705"/>
            <a:ext cx="11120629" cy="5126226"/>
          </a:xfrm>
          <a:prstGeom prst="rect">
            <a:avLst/>
          </a:prstGeom>
        </p:spPr>
      </p:pic>
      <p:sp>
        <p:nvSpPr>
          <p:cNvPr id="6" name="Title 1">
            <a:extLst>
              <a:ext uri="{FF2B5EF4-FFF2-40B4-BE49-F238E27FC236}">
                <a16:creationId xmlns:a16="http://schemas.microsoft.com/office/drawing/2014/main" id="{D5AD1824-4D48-4055-8EFA-AD9CB15C533A}"/>
              </a:ext>
            </a:extLst>
          </p:cNvPr>
          <p:cNvSpPr>
            <a:spLocks noGrp="1"/>
          </p:cNvSpPr>
          <p:nvPr>
            <p:ph type="title"/>
          </p:nvPr>
        </p:nvSpPr>
        <p:spPr>
          <a:xfrm>
            <a:off x="562708" y="594360"/>
            <a:ext cx="10972800" cy="1069848"/>
          </a:xfrm>
        </p:spPr>
        <p:txBody>
          <a:bodyPr/>
          <a:lstStyle/>
          <a:p>
            <a:pPr algn="ctr"/>
            <a:r>
              <a:rPr lang="en-US" dirty="0"/>
              <a:t>Positive Life Experiences Reported…</a:t>
            </a:r>
          </a:p>
        </p:txBody>
      </p:sp>
      <p:sp>
        <p:nvSpPr>
          <p:cNvPr id="7" name="Rectangle 6">
            <a:extLst>
              <a:ext uri="{FF2B5EF4-FFF2-40B4-BE49-F238E27FC236}">
                <a16:creationId xmlns:a16="http://schemas.microsoft.com/office/drawing/2014/main" id="{2FA6EEB1-EF61-42FA-9280-3EC08ECF2763}"/>
              </a:ext>
            </a:extLst>
          </p:cNvPr>
          <p:cNvSpPr/>
          <p:nvPr/>
        </p:nvSpPr>
        <p:spPr>
          <a:xfrm>
            <a:off x="414879" y="598701"/>
            <a:ext cx="1152816" cy="369332"/>
          </a:xfrm>
          <a:prstGeom prst="rect">
            <a:avLst/>
          </a:prstGeom>
        </p:spPr>
        <p:txBody>
          <a:bodyPr wrap="none">
            <a:spAutoFit/>
          </a:bodyPr>
          <a:lstStyle/>
          <a:p>
            <a:r>
              <a:rPr lang="en-US" b="1" i="1" dirty="0">
                <a:solidFill>
                  <a:srgbClr val="FFC000"/>
                </a:solidFill>
              </a:rPr>
              <a:t>YES </a:t>
            </a:r>
            <a:r>
              <a:rPr lang="en-US" b="1" i="1" dirty="0" err="1">
                <a:solidFill>
                  <a:srgbClr val="FFC000"/>
                </a:solidFill>
              </a:rPr>
              <a:t>cont</a:t>
            </a:r>
            <a:r>
              <a:rPr lang="en-US" b="1" i="1" dirty="0">
                <a:solidFill>
                  <a:srgbClr val="FFC000"/>
                </a:solidFill>
              </a:rPr>
              <a:t>…</a:t>
            </a:r>
          </a:p>
        </p:txBody>
      </p:sp>
    </p:spTree>
    <p:extLst>
      <p:ext uri="{BB962C8B-B14F-4D97-AF65-F5344CB8AC3E}">
        <p14:creationId xmlns:p14="http://schemas.microsoft.com/office/powerpoint/2010/main" val="989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06BF-EF2B-44D9-96AE-E6CA73734AC6}"/>
              </a:ext>
            </a:extLst>
          </p:cNvPr>
          <p:cNvSpPr>
            <a:spLocks noGrp="1"/>
          </p:cNvSpPr>
          <p:nvPr>
            <p:ph type="title"/>
          </p:nvPr>
        </p:nvSpPr>
        <p:spPr>
          <a:xfrm>
            <a:off x="609600" y="1143000"/>
            <a:ext cx="10972800" cy="1066800"/>
          </a:xfrm>
        </p:spPr>
        <p:txBody>
          <a:bodyPr anchor="ctr">
            <a:normAutofit/>
          </a:bodyPr>
          <a:lstStyle/>
          <a:p>
            <a:r>
              <a:rPr lang="en-US" dirty="0"/>
              <a:t>Reporting a runaway…</a:t>
            </a:r>
          </a:p>
        </p:txBody>
      </p:sp>
      <p:sp>
        <p:nvSpPr>
          <p:cNvPr id="3" name="Content Placeholder 2">
            <a:extLst>
              <a:ext uri="{FF2B5EF4-FFF2-40B4-BE49-F238E27FC236}">
                <a16:creationId xmlns:a16="http://schemas.microsoft.com/office/drawing/2014/main" id="{B6CC32CE-F64C-4551-BE28-A4C2F3B2DFAE}"/>
              </a:ext>
            </a:extLst>
          </p:cNvPr>
          <p:cNvSpPr>
            <a:spLocks noGrp="1"/>
          </p:cNvSpPr>
          <p:nvPr>
            <p:ph sz="half" idx="1"/>
          </p:nvPr>
        </p:nvSpPr>
        <p:spPr>
          <a:xfrm>
            <a:off x="609599" y="2249426"/>
            <a:ext cx="8675078" cy="2829012"/>
          </a:xfrm>
        </p:spPr>
        <p:txBody>
          <a:bodyPr>
            <a:noAutofit/>
          </a:bodyPr>
          <a:lstStyle/>
          <a:p>
            <a:r>
              <a:rPr lang="en-US" sz="2400" dirty="0">
                <a:solidFill>
                  <a:schemeClr val="accent1">
                    <a:lumMod val="75000"/>
                  </a:schemeClr>
                </a:solidFill>
              </a:rPr>
              <a:t>Runaway vs Missing Persons </a:t>
            </a:r>
          </a:p>
          <a:p>
            <a:r>
              <a:rPr lang="en-US" sz="2400" dirty="0">
                <a:solidFill>
                  <a:schemeClr val="accent1">
                    <a:lumMod val="75000"/>
                  </a:schemeClr>
                </a:solidFill>
              </a:rPr>
              <a:t>Status Offense:  Running away is not a crime</a:t>
            </a:r>
          </a:p>
          <a:p>
            <a:pPr lvl="2"/>
            <a:r>
              <a:rPr lang="en-US" sz="2400" dirty="0">
                <a:solidFill>
                  <a:schemeClr val="accent1">
                    <a:lumMod val="75000"/>
                  </a:schemeClr>
                </a:solidFill>
              </a:rPr>
              <a:t>Call your local non-emergency police line</a:t>
            </a:r>
          </a:p>
          <a:p>
            <a:r>
              <a:rPr lang="en-US" sz="2400" dirty="0">
                <a:solidFill>
                  <a:schemeClr val="accent1">
                    <a:lumMod val="75000"/>
                  </a:schemeClr>
                </a:solidFill>
              </a:rPr>
              <a:t>Family issues account for approximately 28% of crisis calls</a:t>
            </a:r>
          </a:p>
          <a:p>
            <a:r>
              <a:rPr lang="en-US" sz="2400" dirty="0">
                <a:solidFill>
                  <a:schemeClr val="accent1">
                    <a:lumMod val="75000"/>
                  </a:schemeClr>
                </a:solidFill>
              </a:rPr>
              <a:t>More than two thirds of sex trafficking cases of minors are runaway youth</a:t>
            </a:r>
          </a:p>
          <a:p>
            <a:r>
              <a:rPr lang="en-US" sz="2400" dirty="0">
                <a:solidFill>
                  <a:schemeClr val="accent1">
                    <a:lumMod val="75000"/>
                  </a:schemeClr>
                </a:solidFill>
              </a:rPr>
              <a:t>Research shows that after two weeks living  on the streets a youth has an 80% greater chance of becoming chronically homeless as an adult</a:t>
            </a:r>
          </a:p>
          <a:p>
            <a:r>
              <a:rPr lang="en-US" sz="2400" dirty="0">
                <a:solidFill>
                  <a:schemeClr val="accent1">
                    <a:lumMod val="75000"/>
                  </a:schemeClr>
                </a:solidFill>
              </a:rPr>
              <a:t>Tips for supporting a family with a runaway child</a:t>
            </a:r>
          </a:p>
        </p:txBody>
      </p:sp>
      <p:pic>
        <p:nvPicPr>
          <p:cNvPr id="2050" name="Picture 2" descr="National Runaway Safeline | Here to Listen. Here to Help">
            <a:extLst>
              <a:ext uri="{FF2B5EF4-FFF2-40B4-BE49-F238E27FC236}">
                <a16:creationId xmlns:a16="http://schemas.microsoft.com/office/drawing/2014/main" id="{A2C0B2D6-201D-46D0-A648-60D97D5C8C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35889" y="800441"/>
            <a:ext cx="3396566" cy="2437037"/>
          </a:xfrm>
          <a:prstGeom prst="rect">
            <a:avLst/>
          </a:prstGeom>
          <a:solidFill>
            <a:srgbClr val="FFFFFF"/>
          </a:solidFill>
        </p:spPr>
      </p:pic>
      <p:sp>
        <p:nvSpPr>
          <p:cNvPr id="6" name="Rectangle 5">
            <a:extLst>
              <a:ext uri="{FF2B5EF4-FFF2-40B4-BE49-F238E27FC236}">
                <a16:creationId xmlns:a16="http://schemas.microsoft.com/office/drawing/2014/main" id="{743FB127-71FE-429A-B878-D5811A6030C3}"/>
              </a:ext>
            </a:extLst>
          </p:cNvPr>
          <p:cNvSpPr/>
          <p:nvPr/>
        </p:nvSpPr>
        <p:spPr>
          <a:xfrm>
            <a:off x="8608467" y="5649788"/>
            <a:ext cx="3123988" cy="523220"/>
          </a:xfrm>
          <a:prstGeom prst="rect">
            <a:avLst/>
          </a:prstGeom>
          <a:noFill/>
        </p:spPr>
        <p:txBody>
          <a:bodyPr wrap="square" lIns="91440" tIns="45720" rIns="91440" bIns="45720">
            <a:spAutoFit/>
          </a:bodyPr>
          <a:lstStyle/>
          <a:p>
            <a:pPr algn="ctr"/>
            <a:r>
              <a:rPr lang="en-US" sz="2800" b="0" cap="none" spc="0" dirty="0">
                <a:ln w="0"/>
                <a:solidFill>
                  <a:schemeClr val="tx2"/>
                </a:solidFill>
                <a:effectLst>
                  <a:outerShdw blurRad="38100" dist="25400" dir="5400000" algn="ctr" rotWithShape="0">
                    <a:srgbClr val="6E747A">
                      <a:alpha val="43000"/>
                    </a:srgbClr>
                  </a:outerShdw>
                </a:effectLst>
              </a:rPr>
              <a:t>1800runaway.org</a:t>
            </a:r>
          </a:p>
        </p:txBody>
      </p:sp>
    </p:spTree>
    <p:extLst>
      <p:ext uri="{BB962C8B-B14F-4D97-AF65-F5344CB8AC3E}">
        <p14:creationId xmlns:p14="http://schemas.microsoft.com/office/powerpoint/2010/main" val="33269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FF9933"/>
                </a:solidFill>
              </a:rPr>
              <a:t>National Safe Place Program</a:t>
            </a:r>
          </a:p>
        </p:txBody>
      </p:sp>
      <p:sp>
        <p:nvSpPr>
          <p:cNvPr id="3" name="Content Placeholder 2"/>
          <p:cNvSpPr>
            <a:spLocks noGrp="1"/>
          </p:cNvSpPr>
          <p:nvPr>
            <p:ph idx="1"/>
          </p:nvPr>
        </p:nvSpPr>
        <p:spPr>
          <a:xfrm>
            <a:off x="609600" y="2209800"/>
            <a:ext cx="10972800" cy="4204855"/>
          </a:xfrm>
        </p:spPr>
        <p:txBody>
          <a:bodyPr>
            <a:normAutofit fontScale="77500" lnSpcReduction="20000"/>
          </a:bodyPr>
          <a:lstStyle/>
          <a:p>
            <a:pPr>
              <a:lnSpc>
                <a:spcPct val="170000"/>
              </a:lnSpc>
              <a:spcAft>
                <a:spcPts val="1200"/>
              </a:spcAft>
            </a:pPr>
            <a:r>
              <a:rPr lang="en-US" sz="3500" dirty="0"/>
              <a:t>Outreach and prevention program</a:t>
            </a:r>
          </a:p>
          <a:p>
            <a:pPr>
              <a:lnSpc>
                <a:spcPct val="170000"/>
              </a:lnSpc>
              <a:spcAft>
                <a:spcPts val="1200"/>
              </a:spcAft>
            </a:pPr>
            <a:r>
              <a:rPr lang="en-US" sz="3500" dirty="0"/>
              <a:t>Founded by YMCA of Greater Louisville, KY in 1983</a:t>
            </a:r>
          </a:p>
          <a:p>
            <a:pPr>
              <a:lnSpc>
                <a:spcPct val="170000"/>
              </a:lnSpc>
              <a:spcAft>
                <a:spcPts val="1200"/>
              </a:spcAft>
            </a:pPr>
            <a:r>
              <a:rPr lang="en-US" sz="3500" dirty="0"/>
              <a:t>UMOM as a lead agency (est. in Maricopa County since 2005)</a:t>
            </a:r>
          </a:p>
          <a:p>
            <a:pPr>
              <a:lnSpc>
                <a:spcPct val="170000"/>
              </a:lnSpc>
              <a:spcAft>
                <a:spcPts val="1200"/>
              </a:spcAft>
            </a:pPr>
            <a:r>
              <a:rPr lang="en-US" sz="3500" dirty="0"/>
              <a:t>Open Hands as the 24/7 crisis shelter</a:t>
            </a:r>
          </a:p>
          <a:p>
            <a:pPr>
              <a:lnSpc>
                <a:spcPct val="170000"/>
              </a:lnSpc>
              <a:spcAft>
                <a:spcPts val="1200"/>
              </a:spcAft>
            </a:pPr>
            <a:r>
              <a:rPr lang="en-US" sz="3500" dirty="0">
                <a:hlinkClick r:id="rId3"/>
              </a:rPr>
              <a:t>Safe Place (30sec)</a:t>
            </a:r>
            <a:endParaRPr lang="en-US" sz="3500" dirty="0"/>
          </a:p>
          <a:p>
            <a:pPr marL="109728" indent="0">
              <a:spcAft>
                <a:spcPts val="1200"/>
              </a:spcAft>
              <a:buNone/>
            </a:pPr>
            <a:endParaRPr lang="en-US" dirty="0"/>
          </a:p>
        </p:txBody>
      </p:sp>
      <p:pic>
        <p:nvPicPr>
          <p:cNvPr id="4" name="Picture 3">
            <a:extLst>
              <a:ext uri="{FF2B5EF4-FFF2-40B4-BE49-F238E27FC236}">
                <a16:creationId xmlns:a16="http://schemas.microsoft.com/office/drawing/2014/main" id="{936C0D56-7558-4EE1-A232-B0C0A89418C7}"/>
              </a:ext>
            </a:extLst>
          </p:cNvPr>
          <p:cNvPicPr>
            <a:picLocks noChangeAspect="1"/>
          </p:cNvPicPr>
          <p:nvPr/>
        </p:nvPicPr>
        <p:blipFill>
          <a:blip r:embed="rId4"/>
          <a:stretch>
            <a:fillRect/>
          </a:stretch>
        </p:blipFill>
        <p:spPr>
          <a:xfrm>
            <a:off x="10710596" y="5316279"/>
            <a:ext cx="871804" cy="853514"/>
          </a:xfrm>
          <a:prstGeom prst="rect">
            <a:avLst/>
          </a:prstGeom>
        </p:spPr>
      </p:pic>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1330</Words>
  <Application>Microsoft Office PowerPoint</Application>
  <PresentationFormat>Widescreen</PresentationFormat>
  <Paragraphs>228</Paragraphs>
  <Slides>24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Abadi</vt:lpstr>
      <vt:lpstr>Arial</vt:lpstr>
      <vt:lpstr>Calibri</vt:lpstr>
      <vt:lpstr>Georgia</vt:lpstr>
      <vt:lpstr>Open Sans</vt:lpstr>
      <vt:lpstr>Rockwell Condensed</vt:lpstr>
      <vt:lpstr>Times New Roman</vt:lpstr>
      <vt:lpstr>Wingdings 2</vt:lpstr>
      <vt:lpstr>Training presentation</vt:lpstr>
      <vt:lpstr>Director of Youth Programs:  Kenneth McKinley  Safe Place Coordinator: Lisa Scarber</vt:lpstr>
      <vt:lpstr>To prevent and end homelessness with innovative strategies and housing solutions that meet the unique needs of each family and individual.</vt:lpstr>
      <vt:lpstr>Youth Homelessness in Arizona 2019</vt:lpstr>
      <vt:lpstr>AZ YOUTH EXPERIENCES SURVEY (YES)</vt:lpstr>
      <vt:lpstr>Challenges &amp; Risk Factors</vt:lpstr>
      <vt:lpstr>PowerPoint Presentation</vt:lpstr>
      <vt:lpstr>Positive Life Experiences Reported…</vt:lpstr>
      <vt:lpstr>Reporting a runaway…</vt:lpstr>
      <vt:lpstr>National Safe Place Program</vt:lpstr>
      <vt:lpstr>Partnerships: Valley Metro</vt:lpstr>
      <vt:lpstr>Community Partners</vt:lpstr>
      <vt:lpstr>For Youth… Someplace to Go. Someone to help.</vt:lpstr>
      <vt:lpstr>Community Support and Engagement</vt:lpstr>
      <vt:lpstr>PowerPoint Presentation</vt:lpstr>
      <vt:lpstr>Open Hands (OH)</vt:lpstr>
      <vt:lpstr>Total Number of Youth Helped by Safe Place in 2019 79</vt:lpstr>
      <vt:lpstr>Total Number of Youth Helped by Safe Place in 2019 79</vt:lpstr>
      <vt:lpstr>Tucson Youth Statistics</vt:lpstr>
      <vt:lpstr>Our Family Services Safe Place Lead Agency in Tucson</vt:lpstr>
      <vt:lpstr>Tucson Metro Community Partners </vt:lpstr>
      <vt:lpstr>Tucson Contact Info</vt:lpstr>
      <vt:lpstr>Safe Place Story</vt:lpstr>
      <vt:lpstr>How YOU can help</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 of Youth Programs:  Kenneth McKinley  Safe Place Coordinator: Lisa Scarber</dc:title>
  <dc:creator>Kenneth McKinley</dc:creator>
  <cp:lastModifiedBy>Chavez, Silvia</cp:lastModifiedBy>
  <cp:revision>7</cp:revision>
  <dcterms:created xsi:type="dcterms:W3CDTF">2020-10-11T17:45:03Z</dcterms:created>
  <dcterms:modified xsi:type="dcterms:W3CDTF">2020-10-15T20:37:45Z</dcterms:modified>
</cp:coreProperties>
</file>