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302" r:id="rId5"/>
    <p:sldId id="382" r:id="rId6"/>
    <p:sldId id="387" r:id="rId7"/>
    <p:sldId id="384" r:id="rId8"/>
    <p:sldId id="365" r:id="rId9"/>
    <p:sldId id="386" r:id="rId10"/>
    <p:sldId id="391" r:id="rId11"/>
    <p:sldId id="303" r:id="rId12"/>
    <p:sldId id="370" r:id="rId13"/>
    <p:sldId id="383" r:id="rId14"/>
    <p:sldId id="392" r:id="rId15"/>
    <p:sldId id="366" r:id="rId16"/>
    <p:sldId id="381" r:id="rId17"/>
    <p:sldId id="377" r:id="rId18"/>
    <p:sldId id="376" r:id="rId19"/>
    <p:sldId id="372" r:id="rId20"/>
    <p:sldId id="373" r:id="rId21"/>
    <p:sldId id="389" r:id="rId22"/>
    <p:sldId id="378" r:id="rId23"/>
    <p:sldId id="388" r:id="rId24"/>
    <p:sldId id="374" r:id="rId25"/>
    <p:sldId id="394" r:id="rId26"/>
    <p:sldId id="380" r:id="rId27"/>
    <p:sldId id="397" r:id="rId28"/>
    <p:sldId id="395" r:id="rId29"/>
    <p:sldId id="398" r:id="rId30"/>
    <p:sldId id="358" r:id="rId31"/>
  </p:sldIdLst>
  <p:sldSz cx="9144000" cy="6858000" type="screen4x3"/>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8">
          <p15:clr>
            <a:srgbClr val="A4A3A4"/>
          </p15:clr>
        </p15:guide>
        <p15:guide id="2" orient="horz" pos="1189">
          <p15:clr>
            <a:srgbClr val="A4A3A4"/>
          </p15:clr>
        </p15:guide>
        <p15:guide id="3" pos="4353">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9"/>
    <a:srgbClr val="0000FF"/>
    <a:srgbClr val="FFFFFF"/>
    <a:srgbClr val="064AAE"/>
    <a:srgbClr val="D71920"/>
    <a:srgbClr val="898989"/>
    <a:srgbClr val="143F90"/>
    <a:srgbClr val="6E9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712" autoAdjust="0"/>
  </p:normalViewPr>
  <p:slideViewPr>
    <p:cSldViewPr snapToGrid="0">
      <p:cViewPr varScale="1">
        <p:scale>
          <a:sx n="103" d="100"/>
          <a:sy n="103" d="100"/>
        </p:scale>
        <p:origin x="1854" y="114"/>
      </p:cViewPr>
      <p:guideLst>
        <p:guide orient="horz" pos="3728"/>
        <p:guide orient="horz" pos="1189"/>
        <p:guide pos="43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showGuides="1">
      <p:cViewPr varScale="1">
        <p:scale>
          <a:sx n="64" d="100"/>
          <a:sy n="64" d="100"/>
        </p:scale>
        <p:origin x="3173" y="82"/>
      </p:cViewPr>
      <p:guideLst>
        <p:guide orient="horz" pos="284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 of AZ Homeless Students Enrolled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 16-17</c:v>
                </c:pt>
                <c:pt idx="1">
                  <c:v>SY17- 18</c:v>
                </c:pt>
                <c:pt idx="2">
                  <c:v>SY 18--19</c:v>
                </c:pt>
                <c:pt idx="3">
                  <c:v>SY 19-20</c:v>
                </c:pt>
              </c:strCache>
            </c:strRef>
          </c:cat>
          <c:val>
            <c:numRef>
              <c:f>Sheet1!$B$2:$B$5</c:f>
              <c:numCache>
                <c:formatCode>General</c:formatCode>
                <c:ptCount val="4"/>
                <c:pt idx="0" formatCode="#,##0">
                  <c:v>25448</c:v>
                </c:pt>
              </c:numCache>
            </c:numRef>
          </c:val>
          <c:extLst>
            <c:ext xmlns:c16="http://schemas.microsoft.com/office/drawing/2014/chart" uri="{C3380CC4-5D6E-409C-BE32-E72D297353CC}">
              <c16:uniqueId val="{00000000-E97F-4433-A154-7D77809E1C0A}"/>
            </c:ext>
          </c:extLst>
        </c:ser>
        <c:ser>
          <c:idx val="1"/>
          <c:order val="1"/>
          <c:tx>
            <c:strRef>
              <c:f>Sheet1!$C$1</c:f>
              <c:strCache>
                <c:ptCount val="1"/>
                <c:pt idx="0">
                  <c:v>Column3</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 16-17</c:v>
                </c:pt>
                <c:pt idx="1">
                  <c:v>SY17- 18</c:v>
                </c:pt>
                <c:pt idx="2">
                  <c:v>SY 18--19</c:v>
                </c:pt>
                <c:pt idx="3">
                  <c:v>SY 19-20</c:v>
                </c:pt>
              </c:strCache>
            </c:strRef>
          </c:cat>
          <c:val>
            <c:numRef>
              <c:f>Sheet1!$C$2:$C$5</c:f>
              <c:numCache>
                <c:formatCode>#,##0</c:formatCode>
                <c:ptCount val="4"/>
                <c:pt idx="1">
                  <c:v>24393</c:v>
                </c:pt>
              </c:numCache>
            </c:numRef>
          </c:val>
          <c:extLst>
            <c:ext xmlns:c16="http://schemas.microsoft.com/office/drawing/2014/chart" uri="{C3380CC4-5D6E-409C-BE32-E72D297353CC}">
              <c16:uniqueId val="{00000001-E97F-4433-A154-7D77809E1C0A}"/>
            </c:ext>
          </c:extLst>
        </c:ser>
        <c:ser>
          <c:idx val="2"/>
          <c:order val="2"/>
          <c:tx>
            <c:strRef>
              <c:f>Sheet1!$D$1</c:f>
              <c:strCache>
                <c:ptCount val="1"/>
                <c:pt idx="0">
                  <c:v>Column4</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 16-17</c:v>
                </c:pt>
                <c:pt idx="1">
                  <c:v>SY17- 18</c:v>
                </c:pt>
                <c:pt idx="2">
                  <c:v>SY 18--19</c:v>
                </c:pt>
                <c:pt idx="3">
                  <c:v>SY 19-20</c:v>
                </c:pt>
              </c:strCache>
            </c:strRef>
          </c:cat>
          <c:val>
            <c:numRef>
              <c:f>Sheet1!$D$2:$D$5</c:f>
              <c:numCache>
                <c:formatCode>General</c:formatCode>
                <c:ptCount val="4"/>
                <c:pt idx="2" formatCode="#,##0">
                  <c:v>21062</c:v>
                </c:pt>
              </c:numCache>
            </c:numRef>
          </c:val>
          <c:extLst>
            <c:ext xmlns:c16="http://schemas.microsoft.com/office/drawing/2014/chart" uri="{C3380CC4-5D6E-409C-BE32-E72D297353CC}">
              <c16:uniqueId val="{00000002-E97F-4433-A154-7D77809E1C0A}"/>
            </c:ext>
          </c:extLst>
        </c:ser>
        <c:ser>
          <c:idx val="3"/>
          <c:order val="3"/>
          <c:tx>
            <c:strRef>
              <c:f>Sheet1!$E$1</c:f>
              <c:strCache>
                <c:ptCount val="1"/>
                <c:pt idx="0">
                  <c:v>Column5</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 16-17</c:v>
                </c:pt>
                <c:pt idx="1">
                  <c:v>SY17- 18</c:v>
                </c:pt>
                <c:pt idx="2">
                  <c:v>SY 18--19</c:v>
                </c:pt>
                <c:pt idx="3">
                  <c:v>SY 19-20</c:v>
                </c:pt>
              </c:strCache>
            </c:strRef>
          </c:cat>
          <c:val>
            <c:numRef>
              <c:f>Sheet1!$E$2:$E$5</c:f>
              <c:numCache>
                <c:formatCode>General</c:formatCode>
                <c:ptCount val="4"/>
                <c:pt idx="3">
                  <c:v>0</c:v>
                </c:pt>
              </c:numCache>
            </c:numRef>
          </c:val>
          <c:extLst>
            <c:ext xmlns:c16="http://schemas.microsoft.com/office/drawing/2014/chart" uri="{C3380CC4-5D6E-409C-BE32-E72D297353CC}">
              <c16:uniqueId val="{00000003-E97F-4433-A154-7D77809E1C0A}"/>
            </c:ext>
          </c:extLst>
        </c:ser>
        <c:dLbls>
          <c:dLblPos val="outEnd"/>
          <c:showLegendKey val="0"/>
          <c:showVal val="1"/>
          <c:showCatName val="0"/>
          <c:showSerName val="0"/>
          <c:showPercent val="0"/>
          <c:showBubbleSize val="0"/>
        </c:dLbls>
        <c:gapWidth val="219"/>
        <c:overlap val="-27"/>
        <c:axId val="490762832"/>
        <c:axId val="490763160"/>
      </c:barChart>
      <c:catAx>
        <c:axId val="49076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0763160"/>
        <c:crosses val="autoZero"/>
        <c:auto val="1"/>
        <c:lblAlgn val="ctr"/>
        <c:lblOffset val="100"/>
        <c:noMultiLvlLbl val="0"/>
      </c:catAx>
      <c:valAx>
        <c:axId val="490763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076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E46C0-AD5C-4344-B876-BBCA78ADEA4C}" type="doc">
      <dgm:prSet loTypeId="urn:microsoft.com/office/officeart/2005/8/layout/hProcess9" loCatId="process" qsTypeId="urn:microsoft.com/office/officeart/2005/8/quickstyle/simple1" qsCatId="simple" csTypeId="urn:microsoft.com/office/officeart/2005/8/colors/accent1_2" csCatId="accent1" phldr="1"/>
      <dgm:spPr/>
    </dgm:pt>
    <dgm:pt modelId="{9A5B5987-9A84-4B78-8632-42CC03B7D129}">
      <dgm:prSet phldrT="[Text]"/>
      <dgm:spPr/>
      <dgm:t>
        <a:bodyPr/>
        <a:lstStyle/>
        <a:p>
          <a:pPr algn="ctr"/>
          <a:r>
            <a:rPr lang="en-US" b="1" dirty="0">
              <a:solidFill>
                <a:schemeClr val="tx1"/>
              </a:solidFill>
            </a:rPr>
            <a:t>LEA Liaison</a:t>
          </a:r>
        </a:p>
      </dgm:t>
    </dgm:pt>
    <dgm:pt modelId="{B6AFDC39-AAD6-4543-9807-117254BAD464}" type="parTrans" cxnId="{E09E16AC-5A75-4FBC-8965-5AE479AD6102}">
      <dgm:prSet/>
      <dgm:spPr/>
      <dgm:t>
        <a:bodyPr/>
        <a:lstStyle/>
        <a:p>
          <a:pPr algn="ctr"/>
          <a:endParaRPr lang="en-US"/>
        </a:p>
      </dgm:t>
    </dgm:pt>
    <dgm:pt modelId="{42AC4C70-5AF7-4395-ADD7-9DD4FB63F50B}" type="sibTrans" cxnId="{E09E16AC-5A75-4FBC-8965-5AE479AD6102}">
      <dgm:prSet/>
      <dgm:spPr/>
      <dgm:t>
        <a:bodyPr/>
        <a:lstStyle/>
        <a:p>
          <a:pPr algn="ctr"/>
          <a:endParaRPr lang="en-US"/>
        </a:p>
      </dgm:t>
    </dgm:pt>
    <dgm:pt modelId="{4057112D-EA36-4371-9025-6D54175416C9}">
      <dgm:prSet phldrT="[Text]"/>
      <dgm:spPr/>
      <dgm:t>
        <a:bodyPr/>
        <a:lstStyle/>
        <a:p>
          <a:pPr algn="ctr"/>
          <a:r>
            <a:rPr lang="en-US" b="1" dirty="0">
              <a:solidFill>
                <a:schemeClr val="tx1"/>
              </a:solidFill>
            </a:rPr>
            <a:t>LEA’s Data staff</a:t>
          </a:r>
        </a:p>
      </dgm:t>
    </dgm:pt>
    <dgm:pt modelId="{D514CC1E-73A7-447F-97E4-81A28FAFAF2F}" type="parTrans" cxnId="{A618F7F1-A9B9-4C8C-9EE7-9316CF6DDE01}">
      <dgm:prSet/>
      <dgm:spPr/>
      <dgm:t>
        <a:bodyPr/>
        <a:lstStyle/>
        <a:p>
          <a:pPr algn="ctr"/>
          <a:endParaRPr lang="en-US"/>
        </a:p>
      </dgm:t>
    </dgm:pt>
    <dgm:pt modelId="{F93B5408-93C2-43BE-BF66-2BF75702D836}" type="sibTrans" cxnId="{A618F7F1-A9B9-4C8C-9EE7-9316CF6DDE01}">
      <dgm:prSet/>
      <dgm:spPr/>
      <dgm:t>
        <a:bodyPr/>
        <a:lstStyle/>
        <a:p>
          <a:pPr algn="ctr"/>
          <a:endParaRPr lang="en-US"/>
        </a:p>
      </dgm:t>
    </dgm:pt>
    <dgm:pt modelId="{963BE940-C844-4F55-B4EB-6DF78509ACEF}">
      <dgm:prSet phldrT="[Text]"/>
      <dgm:spPr/>
      <dgm:t>
        <a:bodyPr/>
        <a:lstStyle/>
        <a:p>
          <a:pPr algn="ctr"/>
          <a:r>
            <a:rPr lang="en-US" b="1" dirty="0">
              <a:solidFill>
                <a:schemeClr val="tx1"/>
              </a:solidFill>
            </a:rPr>
            <a:t>State Coordinator</a:t>
          </a:r>
        </a:p>
      </dgm:t>
    </dgm:pt>
    <dgm:pt modelId="{9880B943-551A-46C3-A5A8-EBE3F3448D35}" type="parTrans" cxnId="{FBFF0B15-9ABD-4A4E-A400-4392C605A12D}">
      <dgm:prSet/>
      <dgm:spPr/>
      <dgm:t>
        <a:bodyPr/>
        <a:lstStyle/>
        <a:p>
          <a:pPr algn="ctr"/>
          <a:endParaRPr lang="en-US"/>
        </a:p>
      </dgm:t>
    </dgm:pt>
    <dgm:pt modelId="{76D1D138-0099-4AFD-86CA-44E3F3CE5761}" type="sibTrans" cxnId="{FBFF0B15-9ABD-4A4E-A400-4392C605A12D}">
      <dgm:prSet/>
      <dgm:spPr/>
      <dgm:t>
        <a:bodyPr/>
        <a:lstStyle/>
        <a:p>
          <a:pPr algn="ctr"/>
          <a:endParaRPr lang="en-US"/>
        </a:p>
      </dgm:t>
    </dgm:pt>
    <dgm:pt modelId="{AA1DC02C-729C-4E26-8615-0F18C7D8807F}" type="pres">
      <dgm:prSet presAssocID="{1D0E46C0-AD5C-4344-B876-BBCA78ADEA4C}" presName="CompostProcess" presStyleCnt="0">
        <dgm:presLayoutVars>
          <dgm:dir/>
          <dgm:resizeHandles val="exact"/>
        </dgm:presLayoutVars>
      </dgm:prSet>
      <dgm:spPr/>
    </dgm:pt>
    <dgm:pt modelId="{0F82D884-5C44-42F0-8E75-2AA815EC464D}" type="pres">
      <dgm:prSet presAssocID="{1D0E46C0-AD5C-4344-B876-BBCA78ADEA4C}" presName="arrow" presStyleLbl="bgShp" presStyleIdx="0" presStyleCnt="1"/>
      <dgm:spPr/>
    </dgm:pt>
    <dgm:pt modelId="{CDEC9826-6BB4-4242-B4ED-B2C00E9573DD}" type="pres">
      <dgm:prSet presAssocID="{1D0E46C0-AD5C-4344-B876-BBCA78ADEA4C}" presName="linearProcess" presStyleCnt="0"/>
      <dgm:spPr/>
    </dgm:pt>
    <dgm:pt modelId="{83C81D23-9242-4B19-A16F-F2AAF48DF362}" type="pres">
      <dgm:prSet presAssocID="{9A5B5987-9A84-4B78-8632-42CC03B7D129}" presName="textNode" presStyleLbl="node1" presStyleIdx="0" presStyleCnt="3" custLinFactNeighborX="23701" custLinFactNeighborY="-2395">
        <dgm:presLayoutVars>
          <dgm:bulletEnabled val="1"/>
        </dgm:presLayoutVars>
      </dgm:prSet>
      <dgm:spPr/>
    </dgm:pt>
    <dgm:pt modelId="{9F605B89-15E1-48FB-A599-3749D2ACAEFD}" type="pres">
      <dgm:prSet presAssocID="{42AC4C70-5AF7-4395-ADD7-9DD4FB63F50B}" presName="sibTrans" presStyleCnt="0"/>
      <dgm:spPr/>
    </dgm:pt>
    <dgm:pt modelId="{307CA635-C931-4658-B263-D6FA930E4FAF}" type="pres">
      <dgm:prSet presAssocID="{4057112D-EA36-4371-9025-6D54175416C9}" presName="textNode" presStyleLbl="node1" presStyleIdx="1" presStyleCnt="3">
        <dgm:presLayoutVars>
          <dgm:bulletEnabled val="1"/>
        </dgm:presLayoutVars>
      </dgm:prSet>
      <dgm:spPr/>
    </dgm:pt>
    <dgm:pt modelId="{48591856-7BF0-4FCF-A031-F1C4F67BA2EA}" type="pres">
      <dgm:prSet presAssocID="{F93B5408-93C2-43BE-BF66-2BF75702D836}" presName="sibTrans" presStyleCnt="0"/>
      <dgm:spPr/>
    </dgm:pt>
    <dgm:pt modelId="{0F44D6DA-DE52-490E-8995-B75EA96611D5}" type="pres">
      <dgm:prSet presAssocID="{963BE940-C844-4F55-B4EB-6DF78509ACEF}" presName="textNode" presStyleLbl="node1" presStyleIdx="2" presStyleCnt="3">
        <dgm:presLayoutVars>
          <dgm:bulletEnabled val="1"/>
        </dgm:presLayoutVars>
      </dgm:prSet>
      <dgm:spPr/>
    </dgm:pt>
  </dgm:ptLst>
  <dgm:cxnLst>
    <dgm:cxn modelId="{FBFF0B15-9ABD-4A4E-A400-4392C605A12D}" srcId="{1D0E46C0-AD5C-4344-B876-BBCA78ADEA4C}" destId="{963BE940-C844-4F55-B4EB-6DF78509ACEF}" srcOrd="2" destOrd="0" parTransId="{9880B943-551A-46C3-A5A8-EBE3F3448D35}" sibTransId="{76D1D138-0099-4AFD-86CA-44E3F3CE5761}"/>
    <dgm:cxn modelId="{8A059A18-7A3C-43E5-A341-457DC13A03FA}" type="presOf" srcId="{4057112D-EA36-4371-9025-6D54175416C9}" destId="{307CA635-C931-4658-B263-D6FA930E4FAF}" srcOrd="0" destOrd="0" presId="urn:microsoft.com/office/officeart/2005/8/layout/hProcess9"/>
    <dgm:cxn modelId="{46DCF751-99CE-45E7-B57C-FAA21039F720}" type="presOf" srcId="{1D0E46C0-AD5C-4344-B876-BBCA78ADEA4C}" destId="{AA1DC02C-729C-4E26-8615-0F18C7D8807F}" srcOrd="0" destOrd="0" presId="urn:microsoft.com/office/officeart/2005/8/layout/hProcess9"/>
    <dgm:cxn modelId="{E09E16AC-5A75-4FBC-8965-5AE479AD6102}" srcId="{1D0E46C0-AD5C-4344-B876-BBCA78ADEA4C}" destId="{9A5B5987-9A84-4B78-8632-42CC03B7D129}" srcOrd="0" destOrd="0" parTransId="{B6AFDC39-AAD6-4543-9807-117254BAD464}" sibTransId="{42AC4C70-5AF7-4395-ADD7-9DD4FB63F50B}"/>
    <dgm:cxn modelId="{95717DC5-D6D9-4688-9CE0-AFE6EA16B2BE}" type="presOf" srcId="{963BE940-C844-4F55-B4EB-6DF78509ACEF}" destId="{0F44D6DA-DE52-490E-8995-B75EA96611D5}" srcOrd="0" destOrd="0" presId="urn:microsoft.com/office/officeart/2005/8/layout/hProcess9"/>
    <dgm:cxn modelId="{110F79C9-4C91-4957-9633-13E29AA2733F}" type="presOf" srcId="{9A5B5987-9A84-4B78-8632-42CC03B7D129}" destId="{83C81D23-9242-4B19-A16F-F2AAF48DF362}" srcOrd="0" destOrd="0" presId="urn:microsoft.com/office/officeart/2005/8/layout/hProcess9"/>
    <dgm:cxn modelId="{A618F7F1-A9B9-4C8C-9EE7-9316CF6DDE01}" srcId="{1D0E46C0-AD5C-4344-B876-BBCA78ADEA4C}" destId="{4057112D-EA36-4371-9025-6D54175416C9}" srcOrd="1" destOrd="0" parTransId="{D514CC1E-73A7-447F-97E4-81A28FAFAF2F}" sibTransId="{F93B5408-93C2-43BE-BF66-2BF75702D836}"/>
    <dgm:cxn modelId="{53359C58-51A9-4A05-AB39-3298B886C5A5}" type="presParOf" srcId="{AA1DC02C-729C-4E26-8615-0F18C7D8807F}" destId="{0F82D884-5C44-42F0-8E75-2AA815EC464D}" srcOrd="0" destOrd="0" presId="urn:microsoft.com/office/officeart/2005/8/layout/hProcess9"/>
    <dgm:cxn modelId="{D5F921EB-6DD8-4971-974B-409343B45455}" type="presParOf" srcId="{AA1DC02C-729C-4E26-8615-0F18C7D8807F}" destId="{CDEC9826-6BB4-4242-B4ED-B2C00E9573DD}" srcOrd="1" destOrd="0" presId="urn:microsoft.com/office/officeart/2005/8/layout/hProcess9"/>
    <dgm:cxn modelId="{2A625A7F-950F-4F44-8767-9ABB83AAC0E6}" type="presParOf" srcId="{CDEC9826-6BB4-4242-B4ED-B2C00E9573DD}" destId="{83C81D23-9242-4B19-A16F-F2AAF48DF362}" srcOrd="0" destOrd="0" presId="urn:microsoft.com/office/officeart/2005/8/layout/hProcess9"/>
    <dgm:cxn modelId="{0C7CAA52-0911-4AC5-9175-72599EEB7BE1}" type="presParOf" srcId="{CDEC9826-6BB4-4242-B4ED-B2C00E9573DD}" destId="{9F605B89-15E1-48FB-A599-3749D2ACAEFD}" srcOrd="1" destOrd="0" presId="urn:microsoft.com/office/officeart/2005/8/layout/hProcess9"/>
    <dgm:cxn modelId="{6B08F09D-C6FE-4481-A20C-7E6C03F6699A}" type="presParOf" srcId="{CDEC9826-6BB4-4242-B4ED-B2C00E9573DD}" destId="{307CA635-C931-4658-B263-D6FA930E4FAF}" srcOrd="2" destOrd="0" presId="urn:microsoft.com/office/officeart/2005/8/layout/hProcess9"/>
    <dgm:cxn modelId="{E0E52311-B080-428F-BF93-8D28F1D83DED}" type="presParOf" srcId="{CDEC9826-6BB4-4242-B4ED-B2C00E9573DD}" destId="{48591856-7BF0-4FCF-A031-F1C4F67BA2EA}" srcOrd="3" destOrd="0" presId="urn:microsoft.com/office/officeart/2005/8/layout/hProcess9"/>
    <dgm:cxn modelId="{2B12EB4C-26F1-40B4-8EC8-C3C31860AC53}" type="presParOf" srcId="{CDEC9826-6BB4-4242-B4ED-B2C00E9573DD}" destId="{0F44D6DA-DE52-490E-8995-B75EA96611D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D884-5C44-42F0-8E75-2AA815EC464D}">
      <dsp:nvSpPr>
        <dsp:cNvPr id="0" name=""/>
        <dsp:cNvSpPr/>
      </dsp:nvSpPr>
      <dsp:spPr>
        <a:xfrm>
          <a:off x="539540" y="0"/>
          <a:ext cx="6114791" cy="27799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81D23-9242-4B19-A16F-F2AAF48DF362}">
      <dsp:nvSpPr>
        <dsp:cNvPr id="0" name=""/>
        <dsp:cNvSpPr/>
      </dsp:nvSpPr>
      <dsp:spPr>
        <a:xfrm>
          <a:off x="228368" y="807351"/>
          <a:ext cx="2158161" cy="1111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LEA Liaison</a:t>
          </a:r>
        </a:p>
      </dsp:txBody>
      <dsp:txXfrm>
        <a:off x="282650" y="861633"/>
        <a:ext cx="2049597" cy="1003413"/>
      </dsp:txXfrm>
    </dsp:sp>
    <dsp:sp modelId="{307CA635-C931-4658-B263-D6FA930E4FAF}">
      <dsp:nvSpPr>
        <dsp:cNvPr id="0" name=""/>
        <dsp:cNvSpPr/>
      </dsp:nvSpPr>
      <dsp:spPr>
        <a:xfrm>
          <a:off x="2517855" y="833982"/>
          <a:ext cx="2158161" cy="1111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LEA’s Data staff</a:t>
          </a:r>
        </a:p>
      </dsp:txBody>
      <dsp:txXfrm>
        <a:off x="2572137" y="888264"/>
        <a:ext cx="2049597" cy="1003413"/>
      </dsp:txXfrm>
    </dsp:sp>
    <dsp:sp modelId="{0F44D6DA-DE52-490E-8995-B75EA96611D5}">
      <dsp:nvSpPr>
        <dsp:cNvPr id="0" name=""/>
        <dsp:cNvSpPr/>
      </dsp:nvSpPr>
      <dsp:spPr>
        <a:xfrm>
          <a:off x="4848135" y="833982"/>
          <a:ext cx="2158161" cy="1111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State Coordinator</a:t>
          </a:r>
        </a:p>
      </dsp:txBody>
      <dsp:txXfrm>
        <a:off x="4902417" y="888264"/>
        <a:ext cx="2049597" cy="10034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51882"/>
          </a:xfrm>
          <a:prstGeom prst="rect">
            <a:avLst/>
          </a:prstGeom>
        </p:spPr>
        <p:txBody>
          <a:bodyPr vert="horz" lIns="92483" tIns="46242" rIns="92483" bIns="46242"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51882"/>
          </a:xfrm>
          <a:prstGeom prst="rect">
            <a:avLst/>
          </a:prstGeom>
        </p:spPr>
        <p:txBody>
          <a:bodyPr vert="horz" lIns="92483" tIns="46242" rIns="92483" bIns="46242" rtlCol="0"/>
          <a:lstStyle>
            <a:lvl1pPr algn="r">
              <a:defRPr sz="1200"/>
            </a:lvl1pPr>
          </a:lstStyle>
          <a:p>
            <a:fld id="{02173442-392E-4C43-99F8-08816128085B}" type="datetimeFigureOut">
              <a:rPr lang="en-US" smtClean="0"/>
              <a:pPr/>
              <a:t>9/17/2020</a:t>
            </a:fld>
            <a:endParaRPr lang="en-US" dirty="0"/>
          </a:p>
        </p:txBody>
      </p:sp>
      <p:sp>
        <p:nvSpPr>
          <p:cNvPr id="4" name="Footer Placeholder 3"/>
          <p:cNvSpPr>
            <a:spLocks noGrp="1"/>
          </p:cNvSpPr>
          <p:nvPr>
            <p:ph type="ftr" sz="quarter" idx="2"/>
          </p:nvPr>
        </p:nvSpPr>
        <p:spPr>
          <a:xfrm>
            <a:off x="1" y="8584187"/>
            <a:ext cx="3077739" cy="451882"/>
          </a:xfrm>
          <a:prstGeom prst="rect">
            <a:avLst/>
          </a:prstGeom>
        </p:spPr>
        <p:txBody>
          <a:bodyPr vert="horz" lIns="92483" tIns="46242" rIns="92483" bIns="462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584187"/>
            <a:ext cx="3077739" cy="451882"/>
          </a:xfrm>
          <a:prstGeom prst="rect">
            <a:avLst/>
          </a:prstGeom>
        </p:spPr>
        <p:txBody>
          <a:bodyPr vert="horz" lIns="92483" tIns="46242" rIns="92483" bIns="46242" rtlCol="0" anchor="b"/>
          <a:lstStyle>
            <a:lvl1pPr algn="r">
              <a:defRPr sz="1200"/>
            </a:lvl1pPr>
          </a:lstStyle>
          <a:p>
            <a:fld id="{84A16211-DDB8-479A-88CF-E43A1A39D8A3}" type="slidenum">
              <a:rPr lang="en-US" smtClean="0"/>
              <a:pPr/>
              <a:t>‹#›</a:t>
            </a:fld>
            <a:endParaRPr lang="en-US" dirty="0"/>
          </a:p>
        </p:txBody>
      </p:sp>
    </p:spTree>
    <p:extLst>
      <p:ext uri="{BB962C8B-B14F-4D97-AF65-F5344CB8AC3E}">
        <p14:creationId xmlns:p14="http://schemas.microsoft.com/office/powerpoint/2010/main" val="56348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51882"/>
          </a:xfrm>
          <a:prstGeom prst="rect">
            <a:avLst/>
          </a:prstGeom>
        </p:spPr>
        <p:txBody>
          <a:bodyPr vert="horz" lIns="92483" tIns="46242" rIns="92483" bIns="46242" rtlCol="0"/>
          <a:lstStyle>
            <a:lvl1pPr algn="l">
              <a:defRPr sz="1200"/>
            </a:lvl1pPr>
          </a:lstStyle>
          <a:p>
            <a:endParaRPr lang="en-US" dirty="0"/>
          </a:p>
        </p:txBody>
      </p:sp>
      <p:sp>
        <p:nvSpPr>
          <p:cNvPr id="3" name="Date Placeholder 2"/>
          <p:cNvSpPr>
            <a:spLocks noGrp="1"/>
          </p:cNvSpPr>
          <p:nvPr>
            <p:ph type="dt" idx="1"/>
          </p:nvPr>
        </p:nvSpPr>
        <p:spPr>
          <a:xfrm>
            <a:off x="4023093" y="0"/>
            <a:ext cx="3077739" cy="451882"/>
          </a:xfrm>
          <a:prstGeom prst="rect">
            <a:avLst/>
          </a:prstGeom>
        </p:spPr>
        <p:txBody>
          <a:bodyPr vert="horz" lIns="92483" tIns="46242" rIns="92483" bIns="46242" rtlCol="0"/>
          <a:lstStyle>
            <a:lvl1pPr algn="r">
              <a:defRPr sz="1200"/>
            </a:lvl1pPr>
          </a:lstStyle>
          <a:p>
            <a:fld id="{18B0B14D-B4EA-4136-8824-937B541E787D}" type="datetimeFigureOut">
              <a:rPr lang="en-US" smtClean="0"/>
              <a:pPr/>
              <a:t>9/17/2020</a:t>
            </a:fld>
            <a:endParaRPr lang="en-US" dirty="0"/>
          </a:p>
        </p:txBody>
      </p:sp>
      <p:sp>
        <p:nvSpPr>
          <p:cNvPr id="4" name="Slide Image Placeholder 3"/>
          <p:cNvSpPr>
            <a:spLocks noGrp="1" noRot="1" noChangeAspect="1"/>
          </p:cNvSpPr>
          <p:nvPr>
            <p:ph type="sldImg" idx="2"/>
          </p:nvPr>
        </p:nvSpPr>
        <p:spPr>
          <a:xfrm>
            <a:off x="1292225" y="677863"/>
            <a:ext cx="4519613" cy="3389312"/>
          </a:xfrm>
          <a:prstGeom prst="rect">
            <a:avLst/>
          </a:prstGeom>
          <a:noFill/>
          <a:ln w="12700">
            <a:solidFill>
              <a:prstClr val="black"/>
            </a:solidFill>
          </a:ln>
        </p:spPr>
        <p:txBody>
          <a:bodyPr vert="horz" lIns="92483" tIns="46242" rIns="92483" bIns="46242" rtlCol="0" anchor="ctr"/>
          <a:lstStyle/>
          <a:p>
            <a:endParaRPr lang="en-US" dirty="0"/>
          </a:p>
        </p:txBody>
      </p:sp>
      <p:sp>
        <p:nvSpPr>
          <p:cNvPr id="5" name="Notes Placeholder 4"/>
          <p:cNvSpPr>
            <a:spLocks noGrp="1"/>
          </p:cNvSpPr>
          <p:nvPr>
            <p:ph type="body" sz="quarter" idx="3"/>
          </p:nvPr>
        </p:nvSpPr>
        <p:spPr>
          <a:xfrm>
            <a:off x="710248" y="4292879"/>
            <a:ext cx="5681980" cy="4066937"/>
          </a:xfrm>
          <a:prstGeom prst="rect">
            <a:avLst/>
          </a:prstGeom>
        </p:spPr>
        <p:txBody>
          <a:bodyPr vert="horz" lIns="92483" tIns="46242" rIns="92483" bIns="462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584187"/>
            <a:ext cx="3077739" cy="451882"/>
          </a:xfrm>
          <a:prstGeom prst="rect">
            <a:avLst/>
          </a:prstGeom>
        </p:spPr>
        <p:txBody>
          <a:bodyPr vert="horz" lIns="92483" tIns="46242" rIns="92483" bIns="462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584187"/>
            <a:ext cx="3077739" cy="451882"/>
          </a:xfrm>
          <a:prstGeom prst="rect">
            <a:avLst/>
          </a:prstGeom>
        </p:spPr>
        <p:txBody>
          <a:bodyPr vert="horz" lIns="92483" tIns="46242" rIns="92483" bIns="46242" rtlCol="0" anchor="b"/>
          <a:lstStyle>
            <a:lvl1pPr algn="r">
              <a:defRPr sz="1200"/>
            </a:lvl1pPr>
          </a:lstStyle>
          <a:p>
            <a:fld id="{3A36FB65-CF1F-4CAA-87F0-41EBD46881E4}" type="slidenum">
              <a:rPr lang="en-US" smtClean="0"/>
              <a:pPr/>
              <a:t>‹#›</a:t>
            </a:fld>
            <a:endParaRPr lang="en-US" dirty="0"/>
          </a:p>
        </p:txBody>
      </p:sp>
    </p:spTree>
    <p:extLst>
      <p:ext uri="{BB962C8B-B14F-4D97-AF65-F5344CB8AC3E}">
        <p14:creationId xmlns:p14="http://schemas.microsoft.com/office/powerpoint/2010/main" val="193066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6FB65-CF1F-4CAA-87F0-41EBD46881E4}" type="slidenum">
              <a:rPr lang="en-US" smtClean="0"/>
              <a:pPr/>
              <a:t>1</a:t>
            </a:fld>
            <a:endParaRPr lang="en-US" dirty="0"/>
          </a:p>
        </p:txBody>
      </p:sp>
    </p:spTree>
    <p:extLst>
      <p:ext uri="{BB962C8B-B14F-4D97-AF65-F5344CB8AC3E}">
        <p14:creationId xmlns:p14="http://schemas.microsoft.com/office/powerpoint/2010/main" val="279275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Chapter 13 of the Homeless Liaison Toolkit.  The exception is due to COVID-19: testing will not be required for SY 19-20.  No word of exceptions for SY20-21.</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Preschool is ages 3-5 </a:t>
            </a:r>
            <a:r>
              <a:rPr lang="en-US" sz="1200" dirty="0" err="1"/>
              <a:t>yrs</a:t>
            </a:r>
            <a:r>
              <a:rPr lang="en-US" sz="1200" dirty="0"/>
              <a:t> old, not in kindergarten.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Review served vs. enrolled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A36FB65-CF1F-4CAA-87F0-41EBD46881E4}" type="slidenum">
              <a:rPr lang="en-US" smtClean="0"/>
              <a:pPr/>
              <a:t>19</a:t>
            </a:fld>
            <a:endParaRPr lang="en-US" dirty="0"/>
          </a:p>
        </p:txBody>
      </p:sp>
    </p:spTree>
    <p:extLst>
      <p:ext uri="{BB962C8B-B14F-4D97-AF65-F5344CB8AC3E}">
        <p14:creationId xmlns:p14="http://schemas.microsoft.com/office/powerpoint/2010/main" val="137148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6FB65-CF1F-4CAA-87F0-41EBD46881E4}" type="slidenum">
              <a:rPr lang="en-US" smtClean="0"/>
              <a:pPr/>
              <a:t>23</a:t>
            </a:fld>
            <a:endParaRPr lang="en-US" dirty="0"/>
          </a:p>
        </p:txBody>
      </p:sp>
    </p:spTree>
    <p:extLst>
      <p:ext uri="{BB962C8B-B14F-4D97-AF65-F5344CB8AC3E}">
        <p14:creationId xmlns:p14="http://schemas.microsoft.com/office/powerpoint/2010/main" val="33480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6FB65-CF1F-4CAA-87F0-41EBD46881E4}" type="slidenum">
              <a:rPr lang="en-US" smtClean="0"/>
              <a:pPr/>
              <a:t>24</a:t>
            </a:fld>
            <a:endParaRPr lang="en-US" dirty="0"/>
          </a:p>
        </p:txBody>
      </p:sp>
    </p:spTree>
    <p:extLst>
      <p:ext uri="{BB962C8B-B14F-4D97-AF65-F5344CB8AC3E}">
        <p14:creationId xmlns:p14="http://schemas.microsoft.com/office/powerpoint/2010/main" val="336912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6FB65-CF1F-4CAA-87F0-41EBD46881E4}" type="slidenum">
              <a:rPr lang="en-US" smtClean="0"/>
              <a:pPr/>
              <a:t>26</a:t>
            </a:fld>
            <a:endParaRPr lang="en-US" dirty="0"/>
          </a:p>
        </p:txBody>
      </p:sp>
    </p:spTree>
    <p:extLst>
      <p:ext uri="{BB962C8B-B14F-4D97-AF65-F5344CB8AC3E}">
        <p14:creationId xmlns:p14="http://schemas.microsoft.com/office/powerpoint/2010/main" val="388061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90000"/>
              </a:lnSpc>
            </a:pPr>
            <a:r>
              <a:rPr lang="en-US" sz="1400" b="1" u="sng" dirty="0">
                <a:solidFill>
                  <a:schemeClr val="tx1"/>
                </a:solidFill>
                <a:latin typeface="Calibri" charset="0"/>
                <a:cs typeface="Calibri" charset="0"/>
              </a:rPr>
              <a:t>Arizona McKinney Vento Student Data</a:t>
            </a:r>
            <a:endParaRPr lang="en-US" sz="1400" b="1" dirty="0">
              <a:solidFill>
                <a:schemeClr val="tx1"/>
              </a:solidFill>
              <a:latin typeface="Calibri" charset="0"/>
              <a:cs typeface="Calibri" charset="0"/>
            </a:endParaRPr>
          </a:p>
          <a:p>
            <a:pPr algn="ctr">
              <a:lnSpc>
                <a:spcPct val="90000"/>
              </a:lnSpc>
            </a:pPr>
            <a:r>
              <a:rPr lang="en-US" sz="1200" b="1" dirty="0">
                <a:solidFill>
                  <a:srgbClr val="2A2D6C"/>
                </a:solidFill>
                <a:latin typeface="Calibri" charset="0"/>
                <a:cs typeface="Calibri" charset="0"/>
              </a:rPr>
              <a:t>*SY 18-19: </a:t>
            </a:r>
            <a:r>
              <a:rPr lang="en-US" sz="1200" b="1" dirty="0">
                <a:solidFill>
                  <a:srgbClr val="FF0000"/>
                </a:solidFill>
                <a:latin typeface="Calibri" charset="0"/>
                <a:cs typeface="Calibri" charset="0"/>
              </a:rPr>
              <a:t>21,062</a:t>
            </a:r>
            <a:r>
              <a:rPr lang="en-US" sz="1200" b="1" dirty="0">
                <a:solidFill>
                  <a:srgbClr val="2A2D6C"/>
                </a:solidFill>
                <a:latin typeface="Calibri" charset="0"/>
                <a:cs typeface="Calibri" charset="0"/>
              </a:rPr>
              <a:t> students identified</a:t>
            </a:r>
          </a:p>
          <a:p>
            <a:pPr algn="ctr">
              <a:lnSpc>
                <a:spcPct val="90000"/>
              </a:lnSpc>
            </a:pPr>
            <a:r>
              <a:rPr lang="en-US" sz="1200" b="1" dirty="0">
                <a:solidFill>
                  <a:srgbClr val="2A2D6C"/>
                </a:solidFill>
                <a:latin typeface="Calibri" charset="0"/>
                <a:cs typeface="Calibri" charset="0"/>
              </a:rPr>
              <a:t>*SY 17-18: </a:t>
            </a:r>
            <a:r>
              <a:rPr lang="en-US" sz="1200" b="1" dirty="0">
                <a:solidFill>
                  <a:srgbClr val="FF0000"/>
                </a:solidFill>
                <a:latin typeface="Calibri" charset="0"/>
                <a:cs typeface="Calibri" charset="0"/>
              </a:rPr>
              <a:t>24,393</a:t>
            </a:r>
            <a:r>
              <a:rPr lang="en-US" sz="1200" b="1" dirty="0">
                <a:solidFill>
                  <a:srgbClr val="2A2D6C"/>
                </a:solidFill>
                <a:latin typeface="Calibri" charset="0"/>
                <a:cs typeface="Calibri" charset="0"/>
              </a:rPr>
              <a:t> students identified</a:t>
            </a:r>
          </a:p>
          <a:p>
            <a:pPr algn="ctr">
              <a:lnSpc>
                <a:spcPct val="90000"/>
              </a:lnSpc>
            </a:pPr>
            <a:r>
              <a:rPr lang="en-US" sz="1200" b="1" dirty="0">
                <a:solidFill>
                  <a:srgbClr val="2A2D6C"/>
                </a:solidFill>
                <a:latin typeface="Calibri" charset="0"/>
                <a:cs typeface="Calibri" charset="0"/>
              </a:rPr>
              <a:t>*SY 16-17: </a:t>
            </a:r>
            <a:r>
              <a:rPr lang="en-US" sz="1200" b="1" dirty="0">
                <a:solidFill>
                  <a:srgbClr val="FF0000"/>
                </a:solidFill>
                <a:latin typeface="Calibri" charset="0"/>
                <a:cs typeface="Calibri" charset="0"/>
              </a:rPr>
              <a:t>25,448</a:t>
            </a:r>
            <a:r>
              <a:rPr lang="en-US" sz="1200" b="1" dirty="0">
                <a:solidFill>
                  <a:srgbClr val="2A2D6C"/>
                </a:solidFill>
                <a:latin typeface="Calibri" charset="0"/>
                <a:cs typeface="Calibri" charset="0"/>
              </a:rPr>
              <a:t> students identified</a:t>
            </a:r>
          </a:p>
          <a:p>
            <a:endParaRPr lang="en-US" dirty="0"/>
          </a:p>
        </p:txBody>
      </p:sp>
      <p:sp>
        <p:nvSpPr>
          <p:cNvPr id="4" name="Slide Number Placeholder 3"/>
          <p:cNvSpPr>
            <a:spLocks noGrp="1"/>
          </p:cNvSpPr>
          <p:nvPr>
            <p:ph type="sldNum" sz="quarter" idx="10"/>
          </p:nvPr>
        </p:nvSpPr>
        <p:spPr/>
        <p:txBody>
          <a:bodyPr/>
          <a:lstStyle/>
          <a:p>
            <a:fld id="{3A36FB65-CF1F-4CAA-87F0-41EBD46881E4}" type="slidenum">
              <a:rPr lang="en-US" smtClean="0"/>
              <a:pPr/>
              <a:t>5</a:t>
            </a:fld>
            <a:endParaRPr lang="en-US" dirty="0"/>
          </a:p>
        </p:txBody>
      </p:sp>
    </p:spTree>
    <p:extLst>
      <p:ext uri="{BB962C8B-B14F-4D97-AF65-F5344CB8AC3E}">
        <p14:creationId xmlns:p14="http://schemas.microsoft.com/office/powerpoint/2010/main" val="46697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 may </a:t>
            </a:r>
            <a:r>
              <a:rPr lang="en-US" dirty="0" err="1"/>
              <a:t>consert</a:t>
            </a:r>
            <a:r>
              <a:rPr lang="en-US" dirty="0"/>
              <a:t> the number of homeless student enrolled in the LEA prior to making subgrant awards </a:t>
            </a:r>
            <a:r>
              <a:rPr lang="en-US" sz="1200" kern="1200" dirty="0">
                <a:solidFill>
                  <a:schemeClr val="tx1"/>
                </a:solidFill>
                <a:effectLst/>
                <a:latin typeface="+mn-lt"/>
                <a:ea typeface="+mn-ea"/>
                <a:cs typeface="+mn-cs"/>
              </a:rPr>
              <a:t>[42 U.S.C. § 11433(c)(2)]. SEAs must consider the quality of a subgrant application, the appropriateness of proposed activities based on identified student needs, and past success in meeting student needs before making awards [42 U.S.C. § 11433(c)(3), 2 C.F.R. Section 200.205].  </a:t>
            </a:r>
          </a:p>
          <a:p>
            <a:endParaRPr lang="en-US" dirty="0"/>
          </a:p>
        </p:txBody>
      </p:sp>
      <p:sp>
        <p:nvSpPr>
          <p:cNvPr id="4" name="Slide Number Placeholder 3"/>
          <p:cNvSpPr>
            <a:spLocks noGrp="1"/>
          </p:cNvSpPr>
          <p:nvPr>
            <p:ph type="sldNum" sz="quarter" idx="10"/>
          </p:nvPr>
        </p:nvSpPr>
        <p:spPr/>
        <p:txBody>
          <a:bodyPr/>
          <a:lstStyle/>
          <a:p>
            <a:fld id="{3A36FB65-CF1F-4CAA-87F0-41EBD46881E4}" type="slidenum">
              <a:rPr lang="en-US" smtClean="0"/>
              <a:pPr/>
              <a:t>8</a:t>
            </a:fld>
            <a:endParaRPr lang="en-US" dirty="0"/>
          </a:p>
        </p:txBody>
      </p:sp>
    </p:spTree>
    <p:extLst>
      <p:ext uri="{BB962C8B-B14F-4D97-AF65-F5344CB8AC3E}">
        <p14:creationId xmlns:p14="http://schemas.microsoft.com/office/powerpoint/2010/main" val="47676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picture for link to the </a:t>
            </a:r>
            <a:r>
              <a:rPr lang="en-US" dirty="0" err="1"/>
              <a:t>the</a:t>
            </a:r>
            <a:r>
              <a:rPr lang="en-US" dirty="0"/>
              <a:t> NCHE national over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Calibri" charset="0"/>
                <a:cs typeface="Calibri" charset="0"/>
              </a:rPr>
              <a:t>There are several pieces of data considered important to the evaluation of outcomes for homeless students.  Schools are required to collect and provide the identified data to the SEA on an annual basis.  The SEA then submits the information collected to ED and use the data for required elements of public reports such as state report cards.  ED also keeps record of data as part of the </a:t>
            </a:r>
            <a:r>
              <a:rPr lang="en-US" sz="1200" b="1" dirty="0" err="1">
                <a:ea typeface="Calibri" charset="0"/>
                <a:cs typeface="Calibri" charset="0"/>
              </a:rPr>
              <a:t>ED</a:t>
            </a:r>
            <a:r>
              <a:rPr lang="en-US" sz="1200" b="1" i="1" dirty="0" err="1">
                <a:ea typeface="Calibri" charset="0"/>
                <a:cs typeface="Calibri" charset="0"/>
              </a:rPr>
              <a:t>Facts</a:t>
            </a:r>
            <a:r>
              <a:rPr lang="en-US" sz="1200" b="1" dirty="0">
                <a:ea typeface="Calibri" charset="0"/>
                <a:cs typeface="Calibri" charset="0"/>
              </a:rPr>
              <a:t> Initiative and stores all the data submitted by the SEAs regarding the education of homeless students and other federal programs. This data is used by ED to create reports for Congress, the general public and state coordinators.</a:t>
            </a:r>
            <a:endParaRPr lang="en-US" sz="1200" b="1" dirty="0"/>
          </a:p>
          <a:p>
            <a:r>
              <a:rPr lang="en-US" dirty="0"/>
              <a:t>view facts page.</a:t>
            </a:r>
          </a:p>
        </p:txBody>
      </p:sp>
      <p:sp>
        <p:nvSpPr>
          <p:cNvPr id="4" name="Slide Number Placeholder 3"/>
          <p:cNvSpPr>
            <a:spLocks noGrp="1"/>
          </p:cNvSpPr>
          <p:nvPr>
            <p:ph type="sldNum" sz="quarter" idx="10"/>
          </p:nvPr>
        </p:nvSpPr>
        <p:spPr/>
        <p:txBody>
          <a:bodyPr/>
          <a:lstStyle/>
          <a:p>
            <a:fld id="{3A36FB65-CF1F-4CAA-87F0-41EBD46881E4}" type="slidenum">
              <a:rPr lang="en-US" smtClean="0"/>
              <a:pPr/>
              <a:t>9</a:t>
            </a:fld>
            <a:endParaRPr lang="en-US" dirty="0"/>
          </a:p>
        </p:txBody>
      </p:sp>
    </p:spTree>
    <p:extLst>
      <p:ext uri="{BB962C8B-B14F-4D97-AF65-F5344CB8AC3E}">
        <p14:creationId xmlns:p14="http://schemas.microsoft.com/office/powerpoint/2010/main" val="104892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Taken from Chapter 13 of the Homeless Liaison Toolkit.  The exception is due to COVID-19: testing will not be required for SY 19-20.  No word of exceptions for SY20-21.</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Preschool is ages 3-5 </a:t>
            </a:r>
            <a:r>
              <a:rPr lang="en-US" sz="1200" dirty="0" err="1"/>
              <a:t>yrs</a:t>
            </a:r>
            <a:r>
              <a:rPr lang="en-US" sz="1200" dirty="0"/>
              <a:t> old, not in kindergarten.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Send the link to the </a:t>
            </a:r>
            <a:r>
              <a:rPr lang="en-US" sz="1200" dirty="0" err="1"/>
              <a:t>chatbox</a:t>
            </a:r>
            <a:r>
              <a:rPr lang="en-US" sz="1200" dirty="0"/>
              <a:t>, ask attendees to follow the link and open the Glossary: link: https://www.azed.gov/homeless/professional-development-ehcy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Definition of served from this glossary: </a:t>
            </a:r>
            <a:r>
              <a:rPr lang="en-US" sz="1200" i="1" spc="150" dirty="0">
                <a:solidFill>
                  <a:schemeClr val="accent2">
                    <a:lumMod val="75000"/>
                  </a:schemeClr>
                </a:solidFill>
              </a:rPr>
              <a:t>The definition of served includes homeless children who have been served in any way through McKinney-Vento funds regardless of their enrollment in school or preschool. Services would include both direct services, as outlined in the McKinney-Vento Act [42 U.S.C. § 11433], and indirect services, such as those provided by a staff member whose position is supported through McKinney-Vento funds and who is involved in the administration of the McKinney-Vento program but does not necessarily provide direct services. An example of an indirect service includes outreach activities for which a staff member’s time is paid and results in an increase in the identification of homeless students. This definition includes children aged Birth through 5 years old who are served by the subgrant program. While students may be served by multiple funding sources, only those homeless students who were served by McKinney-Vento subgrant funds specifically may be included in the federal data collection for data group 655.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Primary nighttime residence of homeless student categories are: Doubled up; Motel/Hotel; Shelter/Transitional Housing; Unsheltered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4 subgroups are: English Learners, unaccompanied youth, students with disabilities and Migrant/migratory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Is it drop out OR graduate or dropout AND graduate??????</a:t>
            </a:r>
          </a:p>
          <a:p>
            <a:endParaRPr lang="en-US" dirty="0"/>
          </a:p>
        </p:txBody>
      </p:sp>
      <p:sp>
        <p:nvSpPr>
          <p:cNvPr id="4" name="Slide Number Placeholder 3"/>
          <p:cNvSpPr>
            <a:spLocks noGrp="1"/>
          </p:cNvSpPr>
          <p:nvPr>
            <p:ph type="sldNum" sz="quarter" idx="10"/>
          </p:nvPr>
        </p:nvSpPr>
        <p:spPr/>
        <p:txBody>
          <a:bodyPr/>
          <a:lstStyle/>
          <a:p>
            <a:fld id="{3A36FB65-CF1F-4CAA-87F0-41EBD46881E4}" type="slidenum">
              <a:rPr lang="en-US" smtClean="0"/>
              <a:pPr/>
              <a:t>13</a:t>
            </a:fld>
            <a:endParaRPr lang="en-US" dirty="0"/>
          </a:p>
        </p:txBody>
      </p:sp>
    </p:spTree>
    <p:extLst>
      <p:ext uri="{BB962C8B-B14F-4D97-AF65-F5344CB8AC3E}">
        <p14:creationId xmlns:p14="http://schemas.microsoft.com/office/powerpoint/2010/main" val="257044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Chapter 13 of the Homeless Liaison Toolkit.  The exception is due to COVID-19: testing will not be required for SY 19-20.  No word of exceptions for SY20-21.</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Preschool is ages 3-5 </a:t>
            </a:r>
            <a:r>
              <a:rPr lang="en-US" sz="1200" dirty="0" err="1"/>
              <a:t>yrs</a:t>
            </a:r>
            <a:r>
              <a:rPr lang="en-US" sz="1200" dirty="0"/>
              <a:t> old, not in kindergarten.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Primary nighttime residence of homeless student categories are: Doubled up; Motel/Hotel; Shelter/Transitional Housing; Unsheltered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4 subgroups are: English Learners, unaccompanied youth, students with disabilities and Migrant/migratory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Is it drop out OR graduate or dropout AND graduate??????</a:t>
            </a:r>
          </a:p>
          <a:p>
            <a:endParaRPr lang="en-US" dirty="0"/>
          </a:p>
        </p:txBody>
      </p:sp>
      <p:sp>
        <p:nvSpPr>
          <p:cNvPr id="4" name="Slide Number Placeholder 3"/>
          <p:cNvSpPr>
            <a:spLocks noGrp="1"/>
          </p:cNvSpPr>
          <p:nvPr>
            <p:ph type="sldNum" sz="quarter" idx="10"/>
          </p:nvPr>
        </p:nvSpPr>
        <p:spPr/>
        <p:txBody>
          <a:bodyPr/>
          <a:lstStyle/>
          <a:p>
            <a:fld id="{3A36FB65-CF1F-4CAA-87F0-41EBD46881E4}" type="slidenum">
              <a:rPr lang="en-US" smtClean="0"/>
              <a:pPr/>
              <a:t>14</a:t>
            </a:fld>
            <a:endParaRPr lang="en-US" dirty="0"/>
          </a:p>
        </p:txBody>
      </p:sp>
    </p:spTree>
    <p:extLst>
      <p:ext uri="{BB962C8B-B14F-4D97-AF65-F5344CB8AC3E}">
        <p14:creationId xmlns:p14="http://schemas.microsoft.com/office/powerpoint/2010/main" val="121637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Chapter 13 of the Homeless Liaison Toolkit.  The exception is due to COVID-19: testing will not be required for SY 19-20.  No word of exceptions for SY20-21.</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Preschool is ages 3-5 </a:t>
            </a:r>
            <a:r>
              <a:rPr lang="en-US" sz="1200" dirty="0" err="1"/>
              <a:t>yrs</a:t>
            </a:r>
            <a:r>
              <a:rPr lang="en-US" sz="1200" dirty="0"/>
              <a:t> old, not in kindergarten.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Primary nighttime residence of homeless student categories are: Doubled up; Motel/Hotel; Shelter/Transitional Housing; Unsheltered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4 subgroups are: English Learners, unaccompanied youth, students with disabilities and Migrant/migratory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Is it drop out OR graduate or dropout AND graduate??????</a:t>
            </a:r>
          </a:p>
          <a:p>
            <a:endParaRPr lang="en-US" dirty="0"/>
          </a:p>
        </p:txBody>
      </p:sp>
      <p:sp>
        <p:nvSpPr>
          <p:cNvPr id="4" name="Slide Number Placeholder 3"/>
          <p:cNvSpPr>
            <a:spLocks noGrp="1"/>
          </p:cNvSpPr>
          <p:nvPr>
            <p:ph type="sldNum" sz="quarter" idx="10"/>
          </p:nvPr>
        </p:nvSpPr>
        <p:spPr/>
        <p:txBody>
          <a:bodyPr/>
          <a:lstStyle/>
          <a:p>
            <a:fld id="{3A36FB65-CF1F-4CAA-87F0-41EBD46881E4}" type="slidenum">
              <a:rPr lang="en-US" smtClean="0"/>
              <a:pPr/>
              <a:t>15</a:t>
            </a:fld>
            <a:endParaRPr lang="en-US" dirty="0"/>
          </a:p>
        </p:txBody>
      </p:sp>
    </p:spTree>
    <p:extLst>
      <p:ext uri="{BB962C8B-B14F-4D97-AF65-F5344CB8AC3E}">
        <p14:creationId xmlns:p14="http://schemas.microsoft.com/office/powerpoint/2010/main" val="309023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Chapter 13 of the Homeless Liaison Toolkit.  The exception is due to COVID-19: testing will not be required for SY 19-20.  No word of exceptions for SY20-21.</a:t>
            </a:r>
          </a:p>
        </p:txBody>
      </p:sp>
      <p:sp>
        <p:nvSpPr>
          <p:cNvPr id="4" name="Slide Number Placeholder 3"/>
          <p:cNvSpPr>
            <a:spLocks noGrp="1"/>
          </p:cNvSpPr>
          <p:nvPr>
            <p:ph type="sldNum" sz="quarter" idx="10"/>
          </p:nvPr>
        </p:nvSpPr>
        <p:spPr/>
        <p:txBody>
          <a:bodyPr/>
          <a:lstStyle/>
          <a:p>
            <a:fld id="{3A36FB65-CF1F-4CAA-87F0-41EBD46881E4}" type="slidenum">
              <a:rPr lang="en-US" smtClean="0"/>
              <a:pPr/>
              <a:t>16</a:t>
            </a:fld>
            <a:endParaRPr lang="en-US" dirty="0"/>
          </a:p>
        </p:txBody>
      </p:sp>
    </p:spTree>
    <p:extLst>
      <p:ext uri="{BB962C8B-B14F-4D97-AF65-F5344CB8AC3E}">
        <p14:creationId xmlns:p14="http://schemas.microsoft.com/office/powerpoint/2010/main" val="428935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Chapter 13 of the Homeless Liaison Toolkit.  The exception is due to COVID-19: testing will not be required for SY 19-20.  No word of exceptions for SY20-21.</a:t>
            </a:r>
          </a:p>
        </p:txBody>
      </p:sp>
      <p:sp>
        <p:nvSpPr>
          <p:cNvPr id="4" name="Slide Number Placeholder 3"/>
          <p:cNvSpPr>
            <a:spLocks noGrp="1"/>
          </p:cNvSpPr>
          <p:nvPr>
            <p:ph type="sldNum" sz="quarter" idx="10"/>
          </p:nvPr>
        </p:nvSpPr>
        <p:spPr/>
        <p:txBody>
          <a:bodyPr/>
          <a:lstStyle/>
          <a:p>
            <a:fld id="{3A36FB65-CF1F-4CAA-87F0-41EBD46881E4}" type="slidenum">
              <a:rPr lang="en-US" smtClean="0"/>
              <a:pPr/>
              <a:t>17</a:t>
            </a:fld>
            <a:endParaRPr lang="en-US" dirty="0"/>
          </a:p>
        </p:txBody>
      </p:sp>
    </p:spTree>
    <p:extLst>
      <p:ext uri="{BB962C8B-B14F-4D97-AF65-F5344CB8AC3E}">
        <p14:creationId xmlns:p14="http://schemas.microsoft.com/office/powerpoint/2010/main" val="115200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2743200"/>
            <a:ext cx="4114800" cy="3048000"/>
          </a:xfrm>
        </p:spPr>
        <p:txBody>
          <a:bodyPr/>
          <a:lstStyle>
            <a:lvl1pPr marL="0" indent="0" algn="ctr">
              <a:buNone/>
              <a:defRPr b="0">
                <a:solidFill>
                  <a:schemeClr val="tx1">
                    <a:tint val="75000"/>
                  </a:schemeClr>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0" y="0"/>
            <a:ext cx="9144000" cy="25146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07725" y="254000"/>
            <a:ext cx="5260076" cy="2133600"/>
          </a:xfrm>
        </p:spPr>
        <p:txBody>
          <a:bodyPr anchor="b" anchorCtr="0">
            <a:normAutofit/>
          </a:bodyPr>
          <a:lstStyle>
            <a:lvl1pPr algn="r">
              <a:defRPr sz="4000" baseline="0">
                <a:solidFill>
                  <a:schemeClr val="bg1"/>
                </a:solidFill>
                <a:latin typeface="Franklin Gothic Demi"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149" y="2849254"/>
            <a:ext cx="2815577" cy="28736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10" name="Rectangle 9"/>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Franklin Gothic Dem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10" name="Rectangle 9"/>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6" name="Straight Connector 5"/>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4" name="Rectangle 3"/>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Franklin Gothic Dem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7" name="Straight Connector 6"/>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10" name="Rectangle 9"/>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11" name="Rectangle 10"/>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13" name="Rectangle 12"/>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a:t>Click to edit Master title style</a:t>
            </a:r>
          </a:p>
        </p:txBody>
      </p:sp>
      <p:cxnSp>
        <p:nvCxnSpPr>
          <p:cNvPr id="6" name="Straight Connector 5"/>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9" name="Rectangle 8"/>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8" name="Rectangle 7"/>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Franklin Gothic Dem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Franklin Gothic Book" pitchFamily="34" charset="0"/>
              </a:defRPr>
            </a:lvl1pPr>
            <a:lvl2pPr>
              <a:defRPr sz="2800">
                <a:latin typeface="Franklin Gothic Book" pitchFamily="34" charset="0"/>
              </a:defRPr>
            </a:lvl2pPr>
            <a:lvl3pPr>
              <a:defRPr sz="2400">
                <a:latin typeface="Franklin Gothic Book" pitchFamily="34" charset="0"/>
              </a:defRPr>
            </a:lvl3pPr>
            <a:lvl4pPr>
              <a:defRPr sz="2000">
                <a:latin typeface="Franklin Gothic Book" pitchFamily="34" charset="0"/>
              </a:defRPr>
            </a:lvl4pPr>
            <a:lvl5pPr>
              <a:defRPr sz="2000">
                <a:latin typeface="Franklin Gothic Book"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Franklin Gothic Book"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11" name="Rectangle 10"/>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Franklin Gothic Demi"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Franklin Gothic Dem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Franklin Gothic Book"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a:off x="0" y="6517334"/>
            <a:ext cx="9144000" cy="0"/>
          </a:xfrm>
          <a:prstGeom prst="line">
            <a:avLst/>
          </a:prstGeom>
          <a:ln w="28575">
            <a:solidFill>
              <a:srgbClr val="D7192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506" y="6590904"/>
            <a:ext cx="9144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26" y="6328142"/>
            <a:ext cx="1780190" cy="398473"/>
          </a:xfrm>
          <a:prstGeom prst="rect">
            <a:avLst/>
          </a:prstGeom>
        </p:spPr>
      </p:pic>
      <p:sp>
        <p:nvSpPr>
          <p:cNvPr id="11" name="Rectangle 10"/>
          <p:cNvSpPr/>
          <p:nvPr userDrawn="1"/>
        </p:nvSpPr>
        <p:spPr>
          <a:xfrm>
            <a:off x="0" y="0"/>
            <a:ext cx="381000" cy="6858000"/>
          </a:xfrm>
          <a:prstGeom prst="rect">
            <a:avLst/>
          </a:prstGeom>
          <a:solidFill>
            <a:srgbClr val="143F90"/>
          </a:solidFill>
          <a:ln>
            <a:solidFill>
              <a:srgbClr val="6E9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077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8077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4000" kern="1200">
          <a:solidFill>
            <a:schemeClr val="tx1">
              <a:lumMod val="65000"/>
              <a:lumOff val="3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baseline="0">
          <a:solidFill>
            <a:schemeClr val="tx1">
              <a:lumMod val="75000"/>
              <a:lumOff val="2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lumMod val="75000"/>
              <a:lumOff val="2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lumMod val="75000"/>
              <a:lumOff val="2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lumMod val="75000"/>
              <a:lumOff val="2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Excel_Worksheet1.xlsx"/><Relationship Id="rId4" Type="http://schemas.openxmlformats.org/officeDocument/2006/relationships/hyperlink" Target="mailto:Silvia.Chavez@azed.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nche.ed.gov/homeless-liaison-toolkit/" TargetMode="External"/><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nche.ed.gov/data-collection/" TargetMode="External"/><Relationship Id="rId5" Type="http://schemas.openxmlformats.org/officeDocument/2006/relationships/hyperlink" Target="https://www.azed.gov/sites/default/files/2020/09/common%20vocabulary%20for%20collaboration%20and%20collection%20of%20more%20consistent%20data-2010.pdf" TargetMode="External"/><Relationship Id="rId4" Type="http://schemas.openxmlformats.org/officeDocument/2006/relationships/hyperlink" Target="https://www.azed.gov/homeless/professional-development-ehcy" TargetMode="External"/><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mailto:Silvia.Chavez@azed.gov" TargetMode="External"/><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hyperlink" Target="http://www.azed.gov/homeless" TargetMode="External"/><Relationship Id="rId4" Type="http://schemas.openxmlformats.org/officeDocument/2006/relationships/hyperlink" Target="mailto:Homeless@azed.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rofiles.nche.seiservices.com/ConsolidatedStateProfile.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90866" y="3524435"/>
            <a:ext cx="4344612" cy="2176569"/>
          </a:xfrm>
        </p:spPr>
        <p:txBody>
          <a:bodyPr>
            <a:normAutofit/>
          </a:bodyPr>
          <a:lstStyle/>
          <a:p>
            <a:r>
              <a:rPr lang="en-US" sz="2400" b="1" dirty="0">
                <a:solidFill>
                  <a:schemeClr val="tx1"/>
                </a:solidFill>
              </a:rPr>
              <a:t>Homeless Education Program:</a:t>
            </a:r>
            <a:endParaRPr lang="en-US" sz="2400" b="1" u="sng" dirty="0">
              <a:solidFill>
                <a:schemeClr val="tx1"/>
              </a:solidFill>
            </a:endParaRPr>
          </a:p>
          <a:p>
            <a:r>
              <a:rPr lang="en-US" sz="2400" b="1" dirty="0">
                <a:solidFill>
                  <a:schemeClr val="tx1"/>
                </a:solidFill>
              </a:rPr>
              <a:t>Data Collection Requirements under the McKinney-Vento Act </a:t>
            </a:r>
          </a:p>
          <a:p>
            <a:endParaRPr lang="en-US" sz="2400" b="1" dirty="0">
              <a:solidFill>
                <a:schemeClr val="tx1"/>
              </a:solidFill>
            </a:endParaRPr>
          </a:p>
          <a:p>
            <a:r>
              <a:rPr lang="en-US" sz="2400" b="1" dirty="0">
                <a:solidFill>
                  <a:schemeClr val="tx1"/>
                </a:solidFill>
              </a:rPr>
              <a:t>September 17, 2020</a:t>
            </a:r>
          </a:p>
          <a:p>
            <a:endParaRPr lang="en-US" sz="2000" b="1" i="1" dirty="0">
              <a:latin typeface="Palatino Linotype" panose="02040502050505030304" pitchFamily="18" charset="0"/>
            </a:endParaRPr>
          </a:p>
          <a:p>
            <a:endParaRPr lang="en-US" sz="2000" b="1" i="1" dirty="0">
              <a:latin typeface="Palatino Linotype" panose="02040502050505030304" pitchFamily="18" charset="0"/>
            </a:endParaRPr>
          </a:p>
          <a:p>
            <a:endParaRPr lang="en-US" sz="2000" b="1" i="1" dirty="0">
              <a:latin typeface="Palatino Linotype" panose="02040502050505030304" pitchFamily="18" charset="0"/>
            </a:endParaRPr>
          </a:p>
          <a:p>
            <a:endParaRPr lang="en-US" sz="2000" b="1" i="1" dirty="0">
              <a:latin typeface="Palatino Linotype" panose="02040502050505030304" pitchFamily="18" charset="0"/>
            </a:endParaRPr>
          </a:p>
        </p:txBody>
      </p:sp>
      <p:sp>
        <p:nvSpPr>
          <p:cNvPr id="3" name="Title 2"/>
          <p:cNvSpPr>
            <a:spLocks noGrp="1"/>
          </p:cNvSpPr>
          <p:nvPr>
            <p:ph type="ctrTitle"/>
          </p:nvPr>
        </p:nvSpPr>
        <p:spPr>
          <a:xfrm>
            <a:off x="257453" y="430783"/>
            <a:ext cx="6845710" cy="1592085"/>
          </a:xfrm>
        </p:spPr>
        <p:txBody>
          <a:bodyPr>
            <a:normAutofit/>
          </a:bodyPr>
          <a:lstStyle/>
          <a:p>
            <a:pPr algn="l"/>
            <a:r>
              <a:rPr lang="en-US" dirty="0">
                <a:solidFill>
                  <a:srgbClr val="FFC000"/>
                </a:solidFill>
                <a:latin typeface="Arial Black" pitchFamily="34" charset="0"/>
              </a:rPr>
              <a:t>McKinney –Vento </a:t>
            </a:r>
            <a:br>
              <a:rPr lang="en-US" dirty="0">
                <a:solidFill>
                  <a:srgbClr val="FFC000"/>
                </a:solidFill>
                <a:latin typeface="Arial Black" pitchFamily="34" charset="0"/>
              </a:rPr>
            </a:br>
            <a:r>
              <a:rPr lang="en-US" dirty="0">
                <a:solidFill>
                  <a:srgbClr val="FFC000"/>
                </a:solidFill>
                <a:latin typeface="Arial Black" pitchFamily="34" charset="0"/>
              </a:rPr>
              <a:t>Homeless Education</a:t>
            </a:r>
            <a:endParaRPr lang="en-US" dirty="0"/>
          </a:p>
        </p:txBody>
      </p:sp>
      <p:pic>
        <p:nvPicPr>
          <p:cNvPr id="5" name="Picture 4" descr="A close up of a logo&#10;&#10;Description automatically generated">
            <a:extLst>
              <a:ext uri="{FF2B5EF4-FFF2-40B4-BE49-F238E27FC236}">
                <a16:creationId xmlns:a16="http://schemas.microsoft.com/office/drawing/2014/main" id="{9383BE26-9002-4273-8512-4DFDCEC7C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457" y="574866"/>
            <a:ext cx="2467319" cy="14480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C8F-903D-46D0-9AE6-2FB4575AB42F}"/>
              </a:ext>
            </a:extLst>
          </p:cNvPr>
          <p:cNvSpPr>
            <a:spLocks noGrp="1"/>
          </p:cNvSpPr>
          <p:nvPr>
            <p:ph type="title"/>
          </p:nvPr>
        </p:nvSpPr>
        <p:spPr/>
        <p:txBody>
          <a:bodyPr/>
          <a:lstStyle/>
          <a:p>
            <a:r>
              <a:rPr lang="en-US" dirty="0">
                <a:solidFill>
                  <a:srgbClr val="0000FF"/>
                </a:solidFill>
              </a:rPr>
              <a:t>What data Is collected</a:t>
            </a:r>
          </a:p>
        </p:txBody>
      </p:sp>
      <p:sp>
        <p:nvSpPr>
          <p:cNvPr id="4" name="Text Placeholder 3">
            <a:extLst>
              <a:ext uri="{FF2B5EF4-FFF2-40B4-BE49-F238E27FC236}">
                <a16:creationId xmlns:a16="http://schemas.microsoft.com/office/drawing/2014/main" id="{8896D2B6-25BC-470B-977A-07EAE7ED862F}"/>
              </a:ext>
            </a:extLst>
          </p:cNvPr>
          <p:cNvSpPr>
            <a:spLocks noGrp="1"/>
          </p:cNvSpPr>
          <p:nvPr>
            <p:ph type="body" idx="1"/>
          </p:nvPr>
        </p:nvSpPr>
        <p:spPr>
          <a:solidFill>
            <a:srgbClr val="FFD629"/>
          </a:solidFill>
        </p:spPr>
        <p:txBody>
          <a:bodyPr/>
          <a:lstStyle/>
          <a:p>
            <a:r>
              <a:rPr lang="en-US" dirty="0">
                <a:solidFill>
                  <a:schemeClr val="tx1"/>
                </a:solidFill>
              </a:rPr>
              <a:t>McKinney-Vento Act</a:t>
            </a:r>
          </a:p>
        </p:txBody>
      </p:sp>
    </p:spTree>
    <p:extLst>
      <p:ext uri="{BB962C8B-B14F-4D97-AF65-F5344CB8AC3E}">
        <p14:creationId xmlns:p14="http://schemas.microsoft.com/office/powerpoint/2010/main" val="335401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E47-1127-40BA-8565-C278A3EA05F4}"/>
              </a:ext>
            </a:extLst>
          </p:cNvPr>
          <p:cNvSpPr>
            <a:spLocks noGrp="1"/>
          </p:cNvSpPr>
          <p:nvPr>
            <p:ph type="title"/>
          </p:nvPr>
        </p:nvSpPr>
        <p:spPr>
          <a:xfrm>
            <a:off x="686538" y="204818"/>
            <a:ext cx="8077200" cy="806788"/>
          </a:xfrm>
          <a:solidFill>
            <a:srgbClr val="FFD629"/>
          </a:solidFill>
        </p:spPr>
        <p:txBody>
          <a:bodyPr anchor="ctr">
            <a:normAutofit/>
          </a:bodyPr>
          <a:lstStyle/>
          <a:p>
            <a:r>
              <a:rPr lang="en-US" dirty="0">
                <a:solidFill>
                  <a:srgbClr val="0000FF"/>
                </a:solidFill>
              </a:rPr>
              <a:t>What Data Is Collected?</a:t>
            </a:r>
          </a:p>
        </p:txBody>
      </p:sp>
      <p:pic>
        <p:nvPicPr>
          <p:cNvPr id="4" name="Content Placeholder 3">
            <a:extLst>
              <a:ext uri="{FF2B5EF4-FFF2-40B4-BE49-F238E27FC236}">
                <a16:creationId xmlns:a16="http://schemas.microsoft.com/office/drawing/2014/main" id="{B747D613-0C32-4095-8C45-8B0E3B3E3606}"/>
              </a:ext>
            </a:extLst>
          </p:cNvPr>
          <p:cNvPicPr>
            <a:picLocks noGrp="1" noChangeAspect="1"/>
          </p:cNvPicPr>
          <p:nvPr>
            <p:ph idx="1"/>
          </p:nvPr>
        </p:nvPicPr>
        <p:blipFill>
          <a:blip r:embed="rId2"/>
          <a:stretch>
            <a:fillRect/>
          </a:stretch>
        </p:blipFill>
        <p:spPr>
          <a:xfrm>
            <a:off x="444027" y="1336291"/>
            <a:ext cx="8319711" cy="4574789"/>
          </a:xfrm>
          <a:prstGeom prst="rect">
            <a:avLst/>
          </a:prstGeom>
          <a:noFill/>
        </p:spPr>
      </p:pic>
      <p:sp>
        <p:nvSpPr>
          <p:cNvPr id="5" name="TextBox 4">
            <a:extLst>
              <a:ext uri="{FF2B5EF4-FFF2-40B4-BE49-F238E27FC236}">
                <a16:creationId xmlns:a16="http://schemas.microsoft.com/office/drawing/2014/main" id="{5073A612-E7A1-4B79-A3CE-E05797C950D0}"/>
              </a:ext>
            </a:extLst>
          </p:cNvPr>
          <p:cNvSpPr txBox="1"/>
          <p:nvPr/>
        </p:nvSpPr>
        <p:spPr>
          <a:xfrm>
            <a:off x="617809" y="5971882"/>
            <a:ext cx="7972148" cy="400110"/>
          </a:xfrm>
          <a:prstGeom prst="rect">
            <a:avLst/>
          </a:prstGeom>
          <a:noFill/>
        </p:spPr>
        <p:txBody>
          <a:bodyPr wrap="square" rtlCol="0">
            <a:spAutoFit/>
          </a:bodyPr>
          <a:lstStyle/>
          <a:p>
            <a:r>
              <a:rPr lang="en-US" sz="2000" b="1" dirty="0"/>
              <a:t>*The racial/ethnic background of homeless enrolled students (FS C118)</a:t>
            </a:r>
          </a:p>
        </p:txBody>
      </p:sp>
      <p:sp>
        <p:nvSpPr>
          <p:cNvPr id="6" name="TextBox 5">
            <a:extLst>
              <a:ext uri="{FF2B5EF4-FFF2-40B4-BE49-F238E27FC236}">
                <a16:creationId xmlns:a16="http://schemas.microsoft.com/office/drawing/2014/main" id="{7758C7A8-EFDB-44B7-8AC3-E3F26E1F4FEB}"/>
              </a:ext>
            </a:extLst>
          </p:cNvPr>
          <p:cNvSpPr txBox="1"/>
          <p:nvPr/>
        </p:nvSpPr>
        <p:spPr>
          <a:xfrm>
            <a:off x="511277" y="1075434"/>
            <a:ext cx="7972148" cy="338554"/>
          </a:xfrm>
          <a:prstGeom prst="rect">
            <a:avLst/>
          </a:prstGeom>
          <a:noFill/>
        </p:spPr>
        <p:txBody>
          <a:bodyPr wrap="square" rtlCol="0">
            <a:spAutoFit/>
          </a:bodyPr>
          <a:lstStyle/>
          <a:p>
            <a:r>
              <a:rPr lang="en-US" sz="1600" i="1" dirty="0"/>
              <a:t>The data below must be submitted to ED for each education unit.</a:t>
            </a:r>
          </a:p>
        </p:txBody>
      </p:sp>
    </p:spTree>
    <p:extLst>
      <p:ext uri="{BB962C8B-B14F-4D97-AF65-F5344CB8AC3E}">
        <p14:creationId xmlns:p14="http://schemas.microsoft.com/office/powerpoint/2010/main" val="177048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C556-C706-4ED7-8F2A-CBEDEDBCB386}"/>
              </a:ext>
            </a:extLst>
          </p:cNvPr>
          <p:cNvSpPr>
            <a:spLocks noGrp="1"/>
          </p:cNvSpPr>
          <p:nvPr>
            <p:ph type="title"/>
          </p:nvPr>
        </p:nvSpPr>
        <p:spPr>
          <a:xfrm>
            <a:off x="609600" y="125348"/>
            <a:ext cx="8077200" cy="1143000"/>
          </a:xfrm>
          <a:solidFill>
            <a:srgbClr val="FFD629"/>
          </a:solidFill>
        </p:spPr>
        <p:txBody>
          <a:bodyPr/>
          <a:lstStyle/>
          <a:p>
            <a:pPr algn="ctr"/>
            <a:r>
              <a:rPr lang="en-US" dirty="0">
                <a:solidFill>
                  <a:srgbClr val="143F90"/>
                </a:solidFill>
              </a:rPr>
              <a:t>Data Collection Process</a:t>
            </a:r>
          </a:p>
        </p:txBody>
      </p:sp>
      <p:sp>
        <p:nvSpPr>
          <p:cNvPr id="3" name="Rectangle 2">
            <a:extLst>
              <a:ext uri="{FF2B5EF4-FFF2-40B4-BE49-F238E27FC236}">
                <a16:creationId xmlns:a16="http://schemas.microsoft.com/office/drawing/2014/main" id="{A8180E22-FE2F-4490-9F2B-C02511FD6892}"/>
              </a:ext>
            </a:extLst>
          </p:cNvPr>
          <p:cNvSpPr/>
          <p:nvPr/>
        </p:nvSpPr>
        <p:spPr>
          <a:xfrm>
            <a:off x="855406" y="1374309"/>
            <a:ext cx="7831394" cy="954107"/>
          </a:xfrm>
          <a:prstGeom prst="rect">
            <a:avLst/>
          </a:prstGeom>
        </p:spPr>
        <p:txBody>
          <a:bodyPr wrap="square">
            <a:spAutoFit/>
          </a:bodyPr>
          <a:lstStyle/>
          <a:p>
            <a:pPr marL="285750" lvl="0" indent="-285750">
              <a:buFont typeface="Arial" panose="020B0604020202020204" pitchFamily="34" charset="0"/>
              <a:buChar char="•"/>
            </a:pPr>
            <a:endParaRPr lang="en-US" sz="2000" b="1" dirty="0"/>
          </a:p>
          <a:p>
            <a:pPr marL="285750" lvl="0" indent="-285750">
              <a:buFont typeface="Arial" panose="020B0604020202020204" pitchFamily="34" charset="0"/>
              <a:buChar char="•"/>
            </a:pPr>
            <a:endParaRPr lang="en-US" sz="2000" b="1" dirty="0"/>
          </a:p>
          <a:p>
            <a:pPr marL="285750" lvl="0" indent="-285750">
              <a:buFont typeface="Arial" panose="020B0604020202020204" pitchFamily="34" charset="0"/>
              <a:buChar char="•"/>
            </a:pPr>
            <a:endParaRPr lang="en-US" sz="1600" b="1" dirty="0"/>
          </a:p>
        </p:txBody>
      </p:sp>
      <p:pic>
        <p:nvPicPr>
          <p:cNvPr id="4" name="Picture 3">
            <a:extLst>
              <a:ext uri="{FF2B5EF4-FFF2-40B4-BE49-F238E27FC236}">
                <a16:creationId xmlns:a16="http://schemas.microsoft.com/office/drawing/2014/main" id="{7C7E769E-208E-4CB4-AD70-EAC81A8EC849}"/>
              </a:ext>
            </a:extLst>
          </p:cNvPr>
          <p:cNvPicPr>
            <a:picLocks noChangeAspect="1"/>
          </p:cNvPicPr>
          <p:nvPr/>
        </p:nvPicPr>
        <p:blipFill>
          <a:blip r:embed="rId2"/>
          <a:stretch>
            <a:fillRect/>
          </a:stretch>
        </p:blipFill>
        <p:spPr>
          <a:xfrm>
            <a:off x="382555" y="1268348"/>
            <a:ext cx="8761445" cy="5057807"/>
          </a:xfrm>
          <a:prstGeom prst="rect">
            <a:avLst/>
          </a:prstGeom>
        </p:spPr>
      </p:pic>
    </p:spTree>
    <p:extLst>
      <p:ext uri="{BB962C8B-B14F-4D97-AF65-F5344CB8AC3E}">
        <p14:creationId xmlns:p14="http://schemas.microsoft.com/office/powerpoint/2010/main" val="26400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88330"/>
            <a:ext cx="8077200" cy="1143000"/>
          </a:xfrm>
          <a:solidFill>
            <a:srgbClr val="FFD629"/>
          </a:solidFill>
        </p:spPr>
        <p:txBody>
          <a:bodyPr>
            <a:normAutofit/>
          </a:bodyPr>
          <a:lstStyle/>
          <a:p>
            <a:pPr algn="ctr"/>
            <a:r>
              <a:rPr lang="en-US" dirty="0">
                <a:solidFill>
                  <a:srgbClr val="143F90"/>
                </a:solidFill>
                <a:latin typeface="Arial Black" pitchFamily="34" charset="0"/>
              </a:rPr>
              <a:t>Data Quality Notes</a:t>
            </a:r>
            <a:endParaRPr lang="en-US" dirty="0">
              <a:solidFill>
                <a:srgbClr val="143F90"/>
              </a:solidFill>
            </a:endParaRPr>
          </a:p>
        </p:txBody>
      </p:sp>
      <p:sp>
        <p:nvSpPr>
          <p:cNvPr id="3" name="Content Placeholder 2"/>
          <p:cNvSpPr>
            <a:spLocks noGrp="1"/>
          </p:cNvSpPr>
          <p:nvPr>
            <p:ph idx="1"/>
          </p:nvPr>
        </p:nvSpPr>
        <p:spPr>
          <a:xfrm>
            <a:off x="619125" y="1331330"/>
            <a:ext cx="8077200" cy="4884577"/>
          </a:xfrm>
        </p:spPr>
        <p:txBody>
          <a:bodyPr>
            <a:normAutofit/>
          </a:bodyPr>
          <a:lstStyle/>
          <a:p>
            <a:pPr marL="0" indent="0" algn="ctr">
              <a:buNone/>
            </a:pPr>
            <a:r>
              <a:rPr lang="en-US" sz="2300" dirty="0">
                <a:solidFill>
                  <a:schemeClr val="tx1"/>
                </a:solidFill>
              </a:rPr>
              <a:t>The number of students experiencing homelessness who were served by McKinney-Vento subgrants, must be reported, regardless of their status as enrolled in school.  This count only includes students who are birth to 2 or age 3 to 5, NOT Kindergarten.  </a:t>
            </a:r>
            <a:r>
              <a:rPr lang="en-US" sz="2300" b="1" u="sng" dirty="0">
                <a:solidFill>
                  <a:schemeClr val="tx1"/>
                </a:solidFill>
              </a:rPr>
              <a:t>SERVED </a:t>
            </a:r>
            <a:r>
              <a:rPr lang="en-US" sz="2300" dirty="0">
                <a:solidFill>
                  <a:schemeClr val="tx1"/>
                </a:solidFill>
              </a:rPr>
              <a:t>is different from enrolled.  The definitions of data collection can be found on the ADE-Homeless website.</a:t>
            </a:r>
          </a:p>
          <a:p>
            <a:endParaRPr lang="en-US" sz="2400" dirty="0">
              <a:solidFill>
                <a:srgbClr val="0070C0"/>
              </a:solidFill>
            </a:endParaRPr>
          </a:p>
          <a:p>
            <a:pPr marL="0" indent="0">
              <a:buNone/>
            </a:pPr>
            <a:endParaRPr lang="en-US" sz="3100" i="1" spc="150" dirty="0">
              <a:solidFill>
                <a:schemeClr val="accent2">
                  <a:lumMod val="75000"/>
                </a:schemeClr>
              </a:solidFill>
            </a:endParaRPr>
          </a:p>
          <a:p>
            <a:pPr marL="400050" lvl="1" indent="0" algn="ctr">
              <a:lnSpc>
                <a:spcPct val="90000"/>
              </a:lnSpc>
              <a:buNone/>
            </a:pPr>
            <a:endParaRPr lang="en-US" dirty="0"/>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pic>
        <p:nvPicPr>
          <p:cNvPr id="1026" name="Picture 2" descr="Early Childhood Education vs. Daycare: What's Right for my Child? -  Fairmont Private Schools">
            <a:extLst>
              <a:ext uri="{FF2B5EF4-FFF2-40B4-BE49-F238E27FC236}">
                <a16:creationId xmlns:a16="http://schemas.microsoft.com/office/drawing/2014/main" id="{5EF850E7-C2FE-4A1C-A7B5-8F20FD3A8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744" y="3995900"/>
            <a:ext cx="5918599" cy="194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0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88329"/>
            <a:ext cx="8077200" cy="1143000"/>
          </a:xfrm>
          <a:solidFill>
            <a:srgbClr val="FFD629"/>
          </a:solidFill>
        </p:spPr>
        <p:txBody>
          <a:bodyPr>
            <a:normAutofit/>
          </a:bodyPr>
          <a:lstStyle/>
          <a:p>
            <a:pPr algn="ctr"/>
            <a:r>
              <a:rPr lang="en-US" dirty="0">
                <a:solidFill>
                  <a:srgbClr val="143F90"/>
                </a:solidFill>
                <a:latin typeface="Arial Black" pitchFamily="34" charset="0"/>
              </a:rPr>
              <a:t>Data Quality Notes</a:t>
            </a:r>
            <a:endParaRPr lang="en-US" dirty="0">
              <a:solidFill>
                <a:srgbClr val="143F90"/>
              </a:solidFill>
            </a:endParaRPr>
          </a:p>
        </p:txBody>
      </p:sp>
      <p:sp>
        <p:nvSpPr>
          <p:cNvPr id="3" name="Content Placeholder 2"/>
          <p:cNvSpPr>
            <a:spLocks noGrp="1"/>
          </p:cNvSpPr>
          <p:nvPr>
            <p:ph idx="1"/>
          </p:nvPr>
        </p:nvSpPr>
        <p:spPr>
          <a:xfrm>
            <a:off x="495300" y="1490451"/>
            <a:ext cx="8077200" cy="4884577"/>
          </a:xfrm>
        </p:spPr>
        <p:txBody>
          <a:bodyPr>
            <a:normAutofit/>
          </a:bodyPr>
          <a:lstStyle/>
          <a:p>
            <a:r>
              <a:rPr lang="en-US" sz="2400" dirty="0">
                <a:solidFill>
                  <a:schemeClr val="tx1"/>
                </a:solidFill>
              </a:rPr>
              <a:t>Subgroups of students are not exclusive, that is, a homeless student could be part of some, all or none of the subgroup categories.</a:t>
            </a:r>
          </a:p>
          <a:p>
            <a:r>
              <a:rPr lang="en-US" sz="2400" dirty="0">
                <a:solidFill>
                  <a:schemeClr val="tx1"/>
                </a:solidFill>
              </a:rPr>
              <a:t>Families or Unaccompanied youth sometime will decline educational services available based on their homeless status.  This student should still be included as part of the homeless counts and receipt of educational services is not required and does not impact the student’s status as homeless.</a:t>
            </a:r>
          </a:p>
          <a:p>
            <a:pPr marL="400050" lvl="1" indent="0" algn="ctr">
              <a:lnSpc>
                <a:spcPct val="90000"/>
              </a:lnSpc>
              <a:buNone/>
            </a:pPr>
            <a:endParaRPr lang="en-US" dirty="0"/>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pic>
        <p:nvPicPr>
          <p:cNvPr id="3074" name="Picture 2" descr="Data Collection Tactics for Web Administrators | Karmel Soft">
            <a:extLst>
              <a:ext uri="{FF2B5EF4-FFF2-40B4-BE49-F238E27FC236}">
                <a16:creationId xmlns:a16="http://schemas.microsoft.com/office/drawing/2014/main" id="{6F8DA323-E967-4B60-98EF-2BEAA31D3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741" y="4714214"/>
            <a:ext cx="2397967" cy="166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5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88330"/>
            <a:ext cx="8077200" cy="1143000"/>
          </a:xfrm>
          <a:solidFill>
            <a:srgbClr val="FFD629"/>
          </a:solidFill>
        </p:spPr>
        <p:txBody>
          <a:bodyPr>
            <a:normAutofit/>
          </a:bodyPr>
          <a:lstStyle/>
          <a:p>
            <a:pPr algn="ctr"/>
            <a:r>
              <a:rPr lang="en-US" dirty="0">
                <a:solidFill>
                  <a:srgbClr val="143F90"/>
                </a:solidFill>
                <a:latin typeface="Arial Black" pitchFamily="34" charset="0"/>
              </a:rPr>
              <a:t>Data Quality Notes</a:t>
            </a:r>
            <a:endParaRPr lang="en-US" dirty="0">
              <a:solidFill>
                <a:srgbClr val="143F90"/>
              </a:solidFill>
            </a:endParaRPr>
          </a:p>
        </p:txBody>
      </p:sp>
      <p:sp>
        <p:nvSpPr>
          <p:cNvPr id="3" name="Content Placeholder 2"/>
          <p:cNvSpPr>
            <a:spLocks noGrp="1"/>
          </p:cNvSpPr>
          <p:nvPr>
            <p:ph idx="1"/>
          </p:nvPr>
        </p:nvSpPr>
        <p:spPr>
          <a:xfrm>
            <a:off x="533400" y="1331330"/>
            <a:ext cx="8077200" cy="4884577"/>
          </a:xfrm>
        </p:spPr>
        <p:txBody>
          <a:bodyPr>
            <a:normAutofit/>
          </a:bodyPr>
          <a:lstStyle/>
          <a:p>
            <a:pPr marL="0" indent="0">
              <a:buNone/>
            </a:pPr>
            <a:r>
              <a:rPr lang="en-US" sz="2200" dirty="0">
                <a:solidFill>
                  <a:schemeClr val="tx1"/>
                </a:solidFill>
              </a:rPr>
              <a:t>Primary Nighttime Residence:</a:t>
            </a:r>
          </a:p>
          <a:p>
            <a:pPr marL="400050" lvl="1" indent="0" algn="ctr">
              <a:lnSpc>
                <a:spcPct val="90000"/>
              </a:lnSpc>
              <a:buNone/>
            </a:pPr>
            <a:r>
              <a:rPr lang="en-US" sz="2200" dirty="0">
                <a:solidFill>
                  <a:schemeClr val="tx1"/>
                </a:solidFill>
              </a:rPr>
              <a:t>Nighttime residence data should reflect the type of residence the student was using at the time the student was identified as meeting the homeless definition.  </a:t>
            </a:r>
          </a:p>
          <a:p>
            <a:pPr lvl="1" indent="-342900">
              <a:lnSpc>
                <a:spcPct val="90000"/>
              </a:lnSpc>
              <a:buFont typeface="Arial" panose="020B0604020202020204" pitchFamily="34" charset="0"/>
              <a:buChar char="•"/>
            </a:pPr>
            <a:r>
              <a:rPr lang="en-US" sz="2200" dirty="0">
                <a:solidFill>
                  <a:schemeClr val="tx1"/>
                </a:solidFill>
              </a:rPr>
              <a:t>Only submit the type of housing when the student was first identified as homeless. </a:t>
            </a:r>
          </a:p>
          <a:p>
            <a:pPr lvl="1" indent="-342900">
              <a:lnSpc>
                <a:spcPct val="90000"/>
              </a:lnSpc>
              <a:buFont typeface="Arial" panose="020B0604020202020204" pitchFamily="34" charset="0"/>
              <a:buChar char="•"/>
            </a:pPr>
            <a:r>
              <a:rPr lang="en-US" sz="2200" dirty="0">
                <a:solidFill>
                  <a:schemeClr val="tx1"/>
                </a:solidFill>
              </a:rPr>
              <a:t>Same goes for Unaccompanied youth.</a:t>
            </a:r>
          </a:p>
          <a:p>
            <a:pPr lvl="1" indent="-342900">
              <a:lnSpc>
                <a:spcPct val="90000"/>
              </a:lnSpc>
              <a:buFont typeface="Arial" panose="020B0604020202020204" pitchFamily="34" charset="0"/>
              <a:buChar char="•"/>
            </a:pPr>
            <a:r>
              <a:rPr lang="en-US" sz="2200" dirty="0">
                <a:solidFill>
                  <a:schemeClr val="tx1"/>
                </a:solidFill>
              </a:rPr>
              <a:t>Students living in substandard housing should be included in “Unsheltered” category.</a:t>
            </a:r>
          </a:p>
          <a:p>
            <a:pPr lvl="1" indent="-342900">
              <a:lnSpc>
                <a:spcPct val="90000"/>
              </a:lnSpc>
              <a:buFont typeface="Arial" panose="020B0604020202020204" pitchFamily="34" charset="0"/>
              <a:buChar char="•"/>
            </a:pPr>
            <a:r>
              <a:rPr lang="en-US" sz="2200" dirty="0">
                <a:solidFill>
                  <a:schemeClr val="tx1"/>
                </a:solidFill>
              </a:rPr>
              <a:t>All students living in a shelter must be coded as “STH”.</a:t>
            </a:r>
          </a:p>
          <a:p>
            <a:pPr marL="400050" lvl="1" indent="0">
              <a:lnSpc>
                <a:spcPct val="90000"/>
              </a:lnSpc>
              <a:buNone/>
            </a:pPr>
            <a:endParaRPr lang="en-US" sz="2200" dirty="0"/>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pic>
        <p:nvPicPr>
          <p:cNvPr id="4098" name="Picture 2" descr="Homeless shelters are especially vulnerable to COVID-19 spread, deaths">
            <a:extLst>
              <a:ext uri="{FF2B5EF4-FFF2-40B4-BE49-F238E27FC236}">
                <a16:creationId xmlns:a16="http://schemas.microsoft.com/office/drawing/2014/main" id="{7B1812B3-411E-4FD2-BC28-D404F0C4C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7" y="486128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6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983"/>
            <a:ext cx="8077200" cy="1143000"/>
          </a:xfrm>
          <a:solidFill>
            <a:srgbClr val="FFD629"/>
          </a:solidFill>
        </p:spPr>
        <p:txBody>
          <a:bodyPr>
            <a:normAutofit/>
          </a:bodyPr>
          <a:lstStyle/>
          <a:p>
            <a:pPr algn="ctr"/>
            <a:r>
              <a:rPr lang="en-US" dirty="0">
                <a:solidFill>
                  <a:srgbClr val="143F90"/>
                </a:solidFill>
                <a:latin typeface="Arial Black" pitchFamily="34" charset="0"/>
              </a:rPr>
              <a:t>Collecting Data</a:t>
            </a:r>
            <a:endParaRPr lang="en-US" dirty="0">
              <a:solidFill>
                <a:srgbClr val="143F90"/>
              </a:solidFill>
            </a:endParaRPr>
          </a:p>
        </p:txBody>
      </p:sp>
      <p:sp>
        <p:nvSpPr>
          <p:cNvPr id="3" name="Content Placeholder 2"/>
          <p:cNvSpPr>
            <a:spLocks noGrp="1"/>
          </p:cNvSpPr>
          <p:nvPr>
            <p:ph idx="1"/>
          </p:nvPr>
        </p:nvSpPr>
        <p:spPr>
          <a:xfrm>
            <a:off x="495300" y="1525554"/>
            <a:ext cx="6232071" cy="4884577"/>
          </a:xfrm>
        </p:spPr>
        <p:txBody>
          <a:bodyPr>
            <a:normAutofit/>
          </a:bodyPr>
          <a:lstStyle/>
          <a:p>
            <a:pPr marL="685800" lvl="1">
              <a:lnSpc>
                <a:spcPct val="90000"/>
              </a:lnSpc>
              <a:buFont typeface="Arial" panose="020B0604020202020204" pitchFamily="34" charset="0"/>
              <a:buChar char="•"/>
            </a:pPr>
            <a:r>
              <a:rPr lang="en-US" sz="1800" dirty="0"/>
              <a:t>Collection begins with IDENTIFICATION of students by the schools.  Avenues such as office managers, registrars, teachers, cafeteria staff and homeless liaisons.  </a:t>
            </a:r>
          </a:p>
          <a:p>
            <a:pPr marL="400050" lvl="1" indent="0">
              <a:lnSpc>
                <a:spcPct val="90000"/>
              </a:lnSpc>
              <a:buNone/>
            </a:pPr>
            <a:endParaRPr lang="en-US" sz="1800" dirty="0"/>
          </a:p>
          <a:p>
            <a:pPr marL="685800" lvl="1">
              <a:lnSpc>
                <a:spcPct val="90000"/>
              </a:lnSpc>
              <a:buFont typeface="Arial" panose="020B0604020202020204" pitchFamily="34" charset="0"/>
              <a:buChar char="•"/>
            </a:pPr>
            <a:r>
              <a:rPr lang="en-US" sz="1800" dirty="0"/>
              <a:t>Identify the student as a “Need” in your school data system.  That identification must be submitted to </a:t>
            </a:r>
            <a:r>
              <a:rPr lang="en-US" sz="1800" dirty="0" err="1"/>
              <a:t>AzEDS</a:t>
            </a:r>
            <a:r>
              <a:rPr lang="en-US" sz="1800" dirty="0"/>
              <a:t> as ”24-homeless” </a:t>
            </a:r>
            <a:r>
              <a:rPr lang="en-US" sz="1800" b="1" i="1" u="sng" dirty="0"/>
              <a:t>and </a:t>
            </a:r>
            <a:r>
              <a:rPr lang="en-US" sz="1800" dirty="0"/>
              <a:t>“60-Unaccompanied” ( if the student meets that criteria) Young Homeless also has a number for need.</a:t>
            </a:r>
          </a:p>
          <a:p>
            <a:pPr marL="400050" lvl="1" indent="0">
              <a:lnSpc>
                <a:spcPct val="90000"/>
              </a:lnSpc>
              <a:buNone/>
            </a:pPr>
            <a:endParaRPr lang="en-US" sz="1800" dirty="0"/>
          </a:p>
          <a:p>
            <a:pPr marL="685800" lvl="1">
              <a:lnSpc>
                <a:spcPct val="90000"/>
              </a:lnSpc>
              <a:buFont typeface="Arial" panose="020B0604020202020204" pitchFamily="34" charset="0"/>
              <a:buChar char="•"/>
            </a:pPr>
            <a:r>
              <a:rPr lang="en-US" sz="1800" dirty="0"/>
              <a:t>Data is submitted to the SEA in late spring or early summer of each year.</a:t>
            </a:r>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sp>
        <p:nvSpPr>
          <p:cNvPr id="4" name="TextBox 3">
            <a:extLst>
              <a:ext uri="{FF2B5EF4-FFF2-40B4-BE49-F238E27FC236}">
                <a16:creationId xmlns:a16="http://schemas.microsoft.com/office/drawing/2014/main" id="{AEF76525-F835-4BFF-9A00-995E8D64C420}"/>
              </a:ext>
            </a:extLst>
          </p:cNvPr>
          <p:cNvSpPr txBox="1"/>
          <p:nvPr/>
        </p:nvSpPr>
        <p:spPr>
          <a:xfrm>
            <a:off x="6895322" y="1716833"/>
            <a:ext cx="1940768" cy="4093428"/>
          </a:xfrm>
          <a:prstGeom prst="rect">
            <a:avLst/>
          </a:prstGeom>
          <a:solidFill>
            <a:srgbClr val="D71920"/>
          </a:solidFill>
        </p:spPr>
        <p:txBody>
          <a:bodyPr wrap="square" rtlCol="0">
            <a:spAutoFit/>
          </a:bodyPr>
          <a:lstStyle/>
          <a:p>
            <a:pPr algn="ctr"/>
            <a:r>
              <a:rPr lang="en-US" sz="2000" dirty="0">
                <a:solidFill>
                  <a:schemeClr val="bg1"/>
                </a:solidFill>
              </a:rPr>
              <a:t>The greatest threat to data quality is a breakdown in the communication feedback loop between LEA data techs, liaisons, State Coordinators and SEA data staff.</a:t>
            </a:r>
          </a:p>
        </p:txBody>
      </p:sp>
      <p:pic>
        <p:nvPicPr>
          <p:cNvPr id="5122" name="Picture 2" descr="Information Sharing with Advisors">
            <a:extLst>
              <a:ext uri="{FF2B5EF4-FFF2-40B4-BE49-F238E27FC236}">
                <a16:creationId xmlns:a16="http://schemas.microsoft.com/office/drawing/2014/main" id="{0D84F1BD-FE9B-421B-88DA-82CA7E8C5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351" y="4815854"/>
            <a:ext cx="1566085" cy="156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6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983"/>
            <a:ext cx="8077200" cy="1143000"/>
          </a:xfrm>
          <a:solidFill>
            <a:srgbClr val="FFD629"/>
          </a:solidFill>
        </p:spPr>
        <p:txBody>
          <a:bodyPr>
            <a:normAutofit/>
          </a:bodyPr>
          <a:lstStyle/>
          <a:p>
            <a:pPr algn="ctr"/>
            <a:r>
              <a:rPr lang="en-US" dirty="0">
                <a:solidFill>
                  <a:srgbClr val="143F90"/>
                </a:solidFill>
                <a:latin typeface="Arial Black" pitchFamily="34" charset="0"/>
              </a:rPr>
              <a:t>How to Collect Data</a:t>
            </a:r>
            <a:endParaRPr lang="en-US" dirty="0">
              <a:solidFill>
                <a:srgbClr val="143F90"/>
              </a:solidFill>
            </a:endParaRPr>
          </a:p>
        </p:txBody>
      </p:sp>
      <p:sp>
        <p:nvSpPr>
          <p:cNvPr id="3" name="Content Placeholder 2"/>
          <p:cNvSpPr>
            <a:spLocks noGrp="1"/>
          </p:cNvSpPr>
          <p:nvPr>
            <p:ph idx="1"/>
          </p:nvPr>
        </p:nvSpPr>
        <p:spPr>
          <a:xfrm>
            <a:off x="495300" y="1525554"/>
            <a:ext cx="8077200" cy="4884577"/>
          </a:xfrm>
        </p:spPr>
        <p:txBody>
          <a:bodyPr>
            <a:normAutofit lnSpcReduction="10000"/>
          </a:bodyPr>
          <a:lstStyle/>
          <a:p>
            <a:pPr marL="400050" lvl="1" indent="0" algn="ctr">
              <a:lnSpc>
                <a:spcPct val="90000"/>
              </a:lnSpc>
              <a:buNone/>
            </a:pPr>
            <a:r>
              <a:rPr lang="en-US" sz="2000" dirty="0">
                <a:solidFill>
                  <a:schemeClr val="tx1"/>
                </a:solidFill>
              </a:rPr>
              <a:t>Questions to ask your local LEA/Charter:</a:t>
            </a:r>
          </a:p>
          <a:p>
            <a:pPr marL="400050" lvl="1" indent="0" algn="ctr">
              <a:lnSpc>
                <a:spcPct val="90000"/>
              </a:lnSpc>
              <a:buNone/>
            </a:pPr>
            <a:endParaRPr lang="en-US" sz="2000" dirty="0">
              <a:solidFill>
                <a:schemeClr val="tx1"/>
              </a:solidFill>
            </a:endParaRPr>
          </a:p>
          <a:p>
            <a:pPr lvl="1" indent="-342900" algn="ctr">
              <a:lnSpc>
                <a:spcPct val="90000"/>
              </a:lnSpc>
              <a:buFont typeface="Wingdings" panose="05000000000000000000" pitchFamily="2" charset="2"/>
              <a:buChar char="§"/>
            </a:pPr>
            <a:r>
              <a:rPr lang="en-US" sz="2000" dirty="0">
                <a:solidFill>
                  <a:schemeClr val="tx1"/>
                </a:solidFill>
              </a:rPr>
              <a:t>Does the district have a data reporting technician? Who is that person or persons?</a:t>
            </a:r>
          </a:p>
          <a:p>
            <a:pPr lvl="1" indent="-342900" algn="ctr">
              <a:lnSpc>
                <a:spcPct val="90000"/>
              </a:lnSpc>
              <a:buFont typeface="Wingdings" panose="05000000000000000000" pitchFamily="2" charset="2"/>
              <a:buChar char="§"/>
            </a:pPr>
            <a:r>
              <a:rPr lang="en-US" sz="2000" dirty="0">
                <a:solidFill>
                  <a:schemeClr val="tx1"/>
                </a:solidFill>
              </a:rPr>
              <a:t>Are there additional data, which the data system is unable to collect, that the liaison is responsible for? What are those data? What is the process for submitting that data?</a:t>
            </a:r>
          </a:p>
          <a:p>
            <a:pPr lvl="1" indent="-342900" algn="ctr">
              <a:lnSpc>
                <a:spcPct val="90000"/>
              </a:lnSpc>
              <a:buFont typeface="Wingdings" panose="05000000000000000000" pitchFamily="2" charset="2"/>
              <a:buChar char="§"/>
            </a:pPr>
            <a:r>
              <a:rPr lang="en-US" sz="2000" dirty="0">
                <a:solidFill>
                  <a:schemeClr val="tx1"/>
                </a:solidFill>
              </a:rPr>
              <a:t>How does the LEA collect and store data?  Does it use a web-based or other electronic student information system? Does it rely on spreadsheets?</a:t>
            </a:r>
          </a:p>
          <a:p>
            <a:pPr lvl="1" indent="-342900" algn="ctr">
              <a:lnSpc>
                <a:spcPct val="90000"/>
              </a:lnSpc>
              <a:buFont typeface="Wingdings" panose="05000000000000000000" pitchFamily="2" charset="2"/>
              <a:buChar char="§"/>
            </a:pPr>
            <a:r>
              <a:rPr lang="en-US" sz="2000" dirty="0">
                <a:solidFill>
                  <a:schemeClr val="tx1"/>
                </a:solidFill>
              </a:rPr>
              <a:t>What is the deadline for submitting data to the SEA? Is there an internal deadline for admin to review the data before submitting to SEA?</a:t>
            </a:r>
          </a:p>
          <a:p>
            <a:pPr lvl="1" indent="-342900" algn="ctr">
              <a:lnSpc>
                <a:spcPct val="90000"/>
              </a:lnSpc>
              <a:buFont typeface="Wingdings" panose="05000000000000000000" pitchFamily="2" charset="2"/>
              <a:buChar char="§"/>
            </a:pPr>
            <a:r>
              <a:rPr lang="en-US" sz="2000" dirty="0">
                <a:solidFill>
                  <a:schemeClr val="tx1"/>
                </a:solidFill>
              </a:rPr>
              <a:t>What steps does the LEA take to ensure the data is accurate?</a:t>
            </a:r>
          </a:p>
          <a:p>
            <a:pPr lvl="1" indent="-342900" algn="ctr">
              <a:lnSpc>
                <a:spcPct val="90000"/>
              </a:lnSpc>
              <a:buFont typeface="Wingdings" panose="05000000000000000000" pitchFamily="2" charset="2"/>
              <a:buChar char="§"/>
            </a:pPr>
            <a:r>
              <a:rPr lang="en-US" sz="2000" dirty="0">
                <a:solidFill>
                  <a:schemeClr val="tx1"/>
                </a:solidFill>
              </a:rPr>
              <a:t>Can the LEA correct data that has already been submitted? Are there additional deadlines for corrections?</a:t>
            </a:r>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spTree>
    <p:extLst>
      <p:ext uri="{BB962C8B-B14F-4D97-AF65-F5344CB8AC3E}">
        <p14:creationId xmlns:p14="http://schemas.microsoft.com/office/powerpoint/2010/main" val="237474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C8F-903D-46D0-9AE6-2FB4575AB42F}"/>
              </a:ext>
            </a:extLst>
          </p:cNvPr>
          <p:cNvSpPr>
            <a:spLocks noGrp="1"/>
          </p:cNvSpPr>
          <p:nvPr>
            <p:ph type="title"/>
          </p:nvPr>
        </p:nvSpPr>
        <p:spPr/>
        <p:txBody>
          <a:bodyPr/>
          <a:lstStyle/>
          <a:p>
            <a:r>
              <a:rPr lang="en-US" dirty="0">
                <a:solidFill>
                  <a:srgbClr val="0000FF"/>
                </a:solidFill>
              </a:rPr>
              <a:t>How to submit data</a:t>
            </a:r>
          </a:p>
        </p:txBody>
      </p:sp>
      <p:sp>
        <p:nvSpPr>
          <p:cNvPr id="4" name="Text Placeholder 3">
            <a:extLst>
              <a:ext uri="{FF2B5EF4-FFF2-40B4-BE49-F238E27FC236}">
                <a16:creationId xmlns:a16="http://schemas.microsoft.com/office/drawing/2014/main" id="{8896D2B6-25BC-470B-977A-07EAE7ED862F}"/>
              </a:ext>
            </a:extLst>
          </p:cNvPr>
          <p:cNvSpPr>
            <a:spLocks noGrp="1"/>
          </p:cNvSpPr>
          <p:nvPr>
            <p:ph type="body" idx="1"/>
          </p:nvPr>
        </p:nvSpPr>
        <p:spPr>
          <a:solidFill>
            <a:srgbClr val="FFD629"/>
          </a:solidFill>
        </p:spPr>
        <p:txBody>
          <a:bodyPr/>
          <a:lstStyle/>
          <a:p>
            <a:r>
              <a:rPr lang="en-US" dirty="0">
                <a:solidFill>
                  <a:schemeClr val="tx1"/>
                </a:solidFill>
              </a:rPr>
              <a:t>McKinney-Vento Act</a:t>
            </a:r>
          </a:p>
        </p:txBody>
      </p:sp>
    </p:spTree>
    <p:extLst>
      <p:ext uri="{BB962C8B-B14F-4D97-AF65-F5344CB8AC3E}">
        <p14:creationId xmlns:p14="http://schemas.microsoft.com/office/powerpoint/2010/main" val="91630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88330"/>
            <a:ext cx="8077200" cy="1143000"/>
          </a:xfrm>
          <a:solidFill>
            <a:srgbClr val="FFD629"/>
          </a:solidFill>
        </p:spPr>
        <p:txBody>
          <a:bodyPr>
            <a:normAutofit/>
          </a:bodyPr>
          <a:lstStyle/>
          <a:p>
            <a:pPr algn="ctr"/>
            <a:r>
              <a:rPr lang="en-US" dirty="0">
                <a:solidFill>
                  <a:srgbClr val="143F90"/>
                </a:solidFill>
                <a:latin typeface="Arial Black" pitchFamily="34" charset="0"/>
              </a:rPr>
              <a:t>Data Quality Notes</a:t>
            </a:r>
            <a:endParaRPr lang="en-US" dirty="0">
              <a:solidFill>
                <a:srgbClr val="143F90"/>
              </a:solidFill>
            </a:endParaRPr>
          </a:p>
        </p:txBody>
      </p:sp>
      <p:sp>
        <p:nvSpPr>
          <p:cNvPr id="3" name="Content Placeholder 2"/>
          <p:cNvSpPr>
            <a:spLocks noGrp="1"/>
          </p:cNvSpPr>
          <p:nvPr>
            <p:ph idx="1"/>
          </p:nvPr>
        </p:nvSpPr>
        <p:spPr>
          <a:xfrm>
            <a:off x="495300" y="1525554"/>
            <a:ext cx="8077200" cy="4884577"/>
          </a:xfrm>
        </p:spPr>
        <p:txBody>
          <a:bodyPr>
            <a:normAutofit/>
          </a:bodyPr>
          <a:lstStyle/>
          <a:p>
            <a:r>
              <a:rPr lang="en-US" sz="3100" dirty="0">
                <a:solidFill>
                  <a:schemeClr val="tx1"/>
                </a:solidFill>
              </a:rPr>
              <a:t>If your ADE school data system does not record children below preschool (any child 0-5), and you have </a:t>
            </a:r>
            <a:r>
              <a:rPr lang="en-US" sz="3100" b="1" i="1" u="sng" dirty="0">
                <a:solidFill>
                  <a:schemeClr val="accent2">
                    <a:lumMod val="75000"/>
                  </a:schemeClr>
                </a:solidFill>
              </a:rPr>
              <a:t>served </a:t>
            </a:r>
            <a:r>
              <a:rPr lang="en-US" sz="3100" dirty="0">
                <a:solidFill>
                  <a:schemeClr val="tx1"/>
                </a:solidFill>
              </a:rPr>
              <a:t>the child, you will have to submit the data with your numbers to </a:t>
            </a:r>
            <a:r>
              <a:rPr lang="en-US" dirty="0">
                <a:hlinkClick r:id="rId4"/>
              </a:rPr>
              <a:t>Silvia.Chavez@azed.gov</a:t>
            </a:r>
            <a:r>
              <a:rPr lang="en-US" dirty="0"/>
              <a:t> </a:t>
            </a:r>
            <a:r>
              <a:rPr lang="en-US" dirty="0">
                <a:solidFill>
                  <a:schemeClr val="tx1"/>
                </a:solidFill>
              </a:rPr>
              <a:t>by</a:t>
            </a:r>
            <a:r>
              <a:rPr lang="en-US" dirty="0"/>
              <a:t> </a:t>
            </a:r>
            <a:r>
              <a:rPr lang="en-US" dirty="0">
                <a:solidFill>
                  <a:srgbClr val="0000FF"/>
                </a:solidFill>
              </a:rPr>
              <a:t>OCTOBER 1st, 2020.</a:t>
            </a:r>
          </a:p>
          <a:p>
            <a:pPr marL="0" indent="0">
              <a:buNone/>
            </a:pPr>
            <a:endParaRPr lang="en-US" sz="2200" i="1" dirty="0">
              <a:solidFill>
                <a:schemeClr val="tx1"/>
              </a:solidFill>
            </a:endParaRPr>
          </a:p>
          <a:p>
            <a:pPr marL="0" indent="0">
              <a:buNone/>
            </a:pPr>
            <a:r>
              <a:rPr lang="en-US" sz="1800" b="1" i="1" dirty="0">
                <a:solidFill>
                  <a:schemeClr val="tx1"/>
                </a:solidFill>
              </a:rPr>
              <a:t>Example (more information to come)</a:t>
            </a:r>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graphicFrame>
        <p:nvGraphicFramePr>
          <p:cNvPr id="4" name="Object 3">
            <a:extLst>
              <a:ext uri="{FF2B5EF4-FFF2-40B4-BE49-F238E27FC236}">
                <a16:creationId xmlns:a16="http://schemas.microsoft.com/office/drawing/2014/main" id="{2EB99208-A309-4DE0-ACCA-358EF7B8B19C}"/>
              </a:ext>
            </a:extLst>
          </p:cNvPr>
          <p:cNvGraphicFramePr>
            <a:graphicFrameLocks noChangeAspect="1"/>
          </p:cNvGraphicFramePr>
          <p:nvPr>
            <p:extLst>
              <p:ext uri="{D42A27DB-BD31-4B8C-83A1-F6EECF244321}">
                <p14:modId xmlns:p14="http://schemas.microsoft.com/office/powerpoint/2010/main" val="1226566122"/>
              </p:ext>
            </p:extLst>
          </p:nvPr>
        </p:nvGraphicFramePr>
        <p:xfrm>
          <a:off x="1516062" y="4787139"/>
          <a:ext cx="6111875" cy="1090613"/>
        </p:xfrm>
        <a:graphic>
          <a:graphicData uri="http://schemas.openxmlformats.org/presentationml/2006/ole">
            <mc:AlternateContent xmlns:mc="http://schemas.openxmlformats.org/markup-compatibility/2006">
              <mc:Choice xmlns:v="urn:schemas-microsoft-com:vml" Requires="v">
                <p:oleObj spid="_x0000_s1033" name="Worksheet" r:id="rId5" imgW="6111373" imgH="1089894" progId="Excel.Sheet.12">
                  <p:embed/>
                </p:oleObj>
              </mc:Choice>
              <mc:Fallback>
                <p:oleObj name="Worksheet" r:id="rId5" imgW="6111373" imgH="1089894" progId="Excel.Sheet.12">
                  <p:embed/>
                  <p:pic>
                    <p:nvPicPr>
                      <p:cNvPr id="4" name="Object 3">
                        <a:extLst>
                          <a:ext uri="{FF2B5EF4-FFF2-40B4-BE49-F238E27FC236}">
                            <a16:creationId xmlns:a16="http://schemas.microsoft.com/office/drawing/2014/main" id="{2EB99208-A309-4DE0-ACCA-358EF7B8B19C}"/>
                          </a:ext>
                        </a:extLst>
                      </p:cNvPr>
                      <p:cNvPicPr/>
                      <p:nvPr/>
                    </p:nvPicPr>
                    <p:blipFill>
                      <a:blip r:embed="rId6"/>
                      <a:stretch>
                        <a:fillRect/>
                      </a:stretch>
                    </p:blipFill>
                    <p:spPr>
                      <a:xfrm>
                        <a:off x="1516062" y="4787139"/>
                        <a:ext cx="6111875" cy="1090613"/>
                      </a:xfrm>
                      <a:prstGeom prst="rect">
                        <a:avLst/>
                      </a:prstGeom>
                    </p:spPr>
                  </p:pic>
                </p:oleObj>
              </mc:Fallback>
            </mc:AlternateContent>
          </a:graphicData>
        </a:graphic>
      </p:graphicFrame>
    </p:spTree>
    <p:extLst>
      <p:ext uri="{BB962C8B-B14F-4D97-AF65-F5344CB8AC3E}">
        <p14:creationId xmlns:p14="http://schemas.microsoft.com/office/powerpoint/2010/main" val="32392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2AAB-E494-4AA5-B643-1C8CDD183DD3}"/>
              </a:ext>
            </a:extLst>
          </p:cNvPr>
          <p:cNvSpPr>
            <a:spLocks noGrp="1"/>
          </p:cNvSpPr>
          <p:nvPr>
            <p:ph type="title"/>
          </p:nvPr>
        </p:nvSpPr>
        <p:spPr>
          <a:solidFill>
            <a:srgbClr val="FFD629"/>
          </a:solidFill>
        </p:spPr>
        <p:txBody>
          <a:bodyPr/>
          <a:lstStyle/>
          <a:p>
            <a:r>
              <a:rPr lang="en-US" dirty="0">
                <a:solidFill>
                  <a:srgbClr val="0000FF"/>
                </a:solidFill>
              </a:rPr>
              <a:t>Agenda</a:t>
            </a:r>
          </a:p>
        </p:txBody>
      </p:sp>
      <p:sp>
        <p:nvSpPr>
          <p:cNvPr id="3" name="Content Placeholder 2">
            <a:extLst>
              <a:ext uri="{FF2B5EF4-FFF2-40B4-BE49-F238E27FC236}">
                <a16:creationId xmlns:a16="http://schemas.microsoft.com/office/drawing/2014/main" id="{AA0E2F22-0900-4019-95C4-F8774B2F78F6}"/>
              </a:ext>
            </a:extLst>
          </p:cNvPr>
          <p:cNvSpPr>
            <a:spLocks noGrp="1"/>
          </p:cNvSpPr>
          <p:nvPr>
            <p:ph idx="1"/>
          </p:nvPr>
        </p:nvSpPr>
        <p:spPr/>
        <p:txBody>
          <a:bodyPr/>
          <a:lstStyle/>
          <a:p>
            <a:r>
              <a:rPr lang="en-US" dirty="0">
                <a:solidFill>
                  <a:schemeClr val="tx1"/>
                </a:solidFill>
              </a:rPr>
              <a:t>What is the McKinney-Vento Act?</a:t>
            </a:r>
          </a:p>
          <a:p>
            <a:r>
              <a:rPr lang="en-US" dirty="0">
                <a:solidFill>
                  <a:schemeClr val="tx1"/>
                </a:solidFill>
              </a:rPr>
              <a:t>Responsible Parties</a:t>
            </a:r>
          </a:p>
          <a:p>
            <a:r>
              <a:rPr lang="en-US" dirty="0">
                <a:solidFill>
                  <a:schemeClr val="tx1"/>
                </a:solidFill>
              </a:rPr>
              <a:t>What data to collect</a:t>
            </a:r>
          </a:p>
          <a:p>
            <a:r>
              <a:rPr lang="en-US" dirty="0">
                <a:solidFill>
                  <a:schemeClr val="tx1"/>
                </a:solidFill>
              </a:rPr>
              <a:t>How to submit data</a:t>
            </a:r>
          </a:p>
          <a:p>
            <a:r>
              <a:rPr lang="en-US" dirty="0">
                <a:solidFill>
                  <a:schemeClr val="tx1"/>
                </a:solidFill>
              </a:rPr>
              <a:t>Data quality Checklist</a:t>
            </a:r>
          </a:p>
          <a:p>
            <a:r>
              <a:rPr lang="en-US" dirty="0">
                <a:solidFill>
                  <a:schemeClr val="tx1"/>
                </a:solidFill>
              </a:rPr>
              <a:t>Once data are submitted</a:t>
            </a:r>
          </a:p>
          <a:p>
            <a:r>
              <a:rPr lang="en-US" dirty="0">
                <a:solidFill>
                  <a:schemeClr val="tx1"/>
                </a:solidFill>
              </a:rPr>
              <a:t>New Changes</a:t>
            </a:r>
          </a:p>
          <a:p>
            <a:r>
              <a:rPr lang="en-US" dirty="0">
                <a:solidFill>
                  <a:schemeClr val="tx1"/>
                </a:solidFill>
              </a:rPr>
              <a:t>Resources</a:t>
            </a:r>
          </a:p>
          <a:p>
            <a:endParaRPr lang="en-US" dirty="0"/>
          </a:p>
        </p:txBody>
      </p:sp>
    </p:spTree>
    <p:extLst>
      <p:ext uri="{BB962C8B-B14F-4D97-AF65-F5344CB8AC3E}">
        <p14:creationId xmlns:p14="http://schemas.microsoft.com/office/powerpoint/2010/main" val="139251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C8F-903D-46D0-9AE6-2FB4575AB42F}"/>
              </a:ext>
            </a:extLst>
          </p:cNvPr>
          <p:cNvSpPr>
            <a:spLocks noGrp="1"/>
          </p:cNvSpPr>
          <p:nvPr>
            <p:ph type="title"/>
          </p:nvPr>
        </p:nvSpPr>
        <p:spPr/>
        <p:txBody>
          <a:bodyPr/>
          <a:lstStyle/>
          <a:p>
            <a:r>
              <a:rPr lang="en-US" dirty="0">
                <a:solidFill>
                  <a:srgbClr val="0000FF"/>
                </a:solidFill>
              </a:rPr>
              <a:t>Once data are submitted</a:t>
            </a:r>
          </a:p>
        </p:txBody>
      </p:sp>
      <p:sp>
        <p:nvSpPr>
          <p:cNvPr id="4" name="Text Placeholder 3">
            <a:extLst>
              <a:ext uri="{FF2B5EF4-FFF2-40B4-BE49-F238E27FC236}">
                <a16:creationId xmlns:a16="http://schemas.microsoft.com/office/drawing/2014/main" id="{8896D2B6-25BC-470B-977A-07EAE7ED862F}"/>
              </a:ext>
            </a:extLst>
          </p:cNvPr>
          <p:cNvSpPr>
            <a:spLocks noGrp="1"/>
          </p:cNvSpPr>
          <p:nvPr>
            <p:ph type="body" idx="1"/>
          </p:nvPr>
        </p:nvSpPr>
        <p:spPr>
          <a:xfrm>
            <a:off x="685800" y="2906713"/>
            <a:ext cx="7772400" cy="1500187"/>
          </a:xfrm>
          <a:solidFill>
            <a:srgbClr val="FFD629"/>
          </a:solidFill>
        </p:spPr>
        <p:txBody>
          <a:bodyPr/>
          <a:lstStyle/>
          <a:p>
            <a:r>
              <a:rPr lang="en-US" dirty="0">
                <a:solidFill>
                  <a:schemeClr val="tx1"/>
                </a:solidFill>
              </a:rPr>
              <a:t>McKinney-Vento Act</a:t>
            </a:r>
          </a:p>
        </p:txBody>
      </p:sp>
    </p:spTree>
    <p:extLst>
      <p:ext uri="{BB962C8B-B14F-4D97-AF65-F5344CB8AC3E}">
        <p14:creationId xmlns:p14="http://schemas.microsoft.com/office/powerpoint/2010/main" val="165505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C556-C706-4ED7-8F2A-CBEDEDBCB386}"/>
              </a:ext>
            </a:extLst>
          </p:cNvPr>
          <p:cNvSpPr>
            <a:spLocks noGrp="1"/>
          </p:cNvSpPr>
          <p:nvPr>
            <p:ph type="title"/>
          </p:nvPr>
        </p:nvSpPr>
        <p:spPr>
          <a:xfrm>
            <a:off x="609600" y="125348"/>
            <a:ext cx="8077200" cy="1143000"/>
          </a:xfrm>
          <a:solidFill>
            <a:srgbClr val="FFD629"/>
          </a:solidFill>
        </p:spPr>
        <p:txBody>
          <a:bodyPr/>
          <a:lstStyle/>
          <a:p>
            <a:pPr algn="ctr"/>
            <a:r>
              <a:rPr lang="en-US" dirty="0">
                <a:solidFill>
                  <a:srgbClr val="143F90"/>
                </a:solidFill>
              </a:rPr>
              <a:t>Use of Data</a:t>
            </a:r>
          </a:p>
        </p:txBody>
      </p:sp>
      <p:sp>
        <p:nvSpPr>
          <p:cNvPr id="3" name="Rectangle 2">
            <a:extLst>
              <a:ext uri="{FF2B5EF4-FFF2-40B4-BE49-F238E27FC236}">
                <a16:creationId xmlns:a16="http://schemas.microsoft.com/office/drawing/2014/main" id="{A8180E22-FE2F-4490-9F2B-C02511FD6892}"/>
              </a:ext>
            </a:extLst>
          </p:cNvPr>
          <p:cNvSpPr/>
          <p:nvPr/>
        </p:nvSpPr>
        <p:spPr>
          <a:xfrm>
            <a:off x="855406" y="1374309"/>
            <a:ext cx="7831394" cy="2800767"/>
          </a:xfrm>
          <a:prstGeom prst="rect">
            <a:avLst/>
          </a:prstGeom>
        </p:spPr>
        <p:txBody>
          <a:bodyPr wrap="square">
            <a:spAutoFit/>
          </a:bodyPr>
          <a:lstStyle/>
          <a:p>
            <a:pPr marL="285750" lvl="0" indent="-285750">
              <a:buFont typeface="Arial" panose="020B0604020202020204" pitchFamily="34" charset="0"/>
              <a:buChar char="•"/>
            </a:pPr>
            <a:endParaRPr lang="en-US" sz="2000" b="1" dirty="0"/>
          </a:p>
          <a:p>
            <a:pPr marL="285750" lvl="0" indent="-285750">
              <a:buFont typeface="Arial" panose="020B0604020202020204" pitchFamily="34" charset="0"/>
              <a:buChar char="•"/>
            </a:pPr>
            <a:endParaRPr lang="en-US" sz="2000" b="1" dirty="0"/>
          </a:p>
          <a:p>
            <a:pPr marL="285750" lvl="0" indent="-285750">
              <a:buFont typeface="Arial" panose="020B0604020202020204" pitchFamily="34" charset="0"/>
              <a:buChar char="•"/>
            </a:pPr>
            <a:r>
              <a:rPr lang="en-US" sz="2000" b="1" dirty="0"/>
              <a:t>The use of data is to collect information on student outcomes is to help the students succeed.</a:t>
            </a:r>
          </a:p>
          <a:p>
            <a:pPr marL="285750" lvl="0" indent="-285750">
              <a:buFont typeface="Arial" panose="020B0604020202020204" pitchFamily="34" charset="0"/>
              <a:buChar char="•"/>
            </a:pPr>
            <a:endParaRPr lang="en-US" sz="2000" b="1" dirty="0"/>
          </a:p>
          <a:p>
            <a:pPr marL="285750" lvl="0" indent="-285750">
              <a:buFont typeface="Arial" panose="020B0604020202020204" pitchFamily="34" charset="0"/>
              <a:buChar char="•"/>
            </a:pPr>
            <a:r>
              <a:rPr lang="en-US" sz="2000" b="1" dirty="0"/>
              <a:t>Measuring program outcomes: Is your “to-do” list supporting long term program goals?</a:t>
            </a:r>
          </a:p>
          <a:p>
            <a:pPr marL="285750" lvl="0" indent="-285750">
              <a:buFont typeface="Arial" panose="020B0604020202020204" pitchFamily="34" charset="0"/>
              <a:buChar char="•"/>
            </a:pPr>
            <a:endParaRPr lang="en-US" sz="2000" b="1" dirty="0"/>
          </a:p>
          <a:p>
            <a:pPr marL="285750" lvl="0" indent="-285750">
              <a:buFont typeface="Arial" panose="020B0604020202020204" pitchFamily="34" charset="0"/>
              <a:buChar char="•"/>
            </a:pPr>
            <a:endParaRPr lang="en-US" sz="1600" b="1" dirty="0"/>
          </a:p>
        </p:txBody>
      </p:sp>
      <p:pic>
        <p:nvPicPr>
          <p:cNvPr id="1028" name="Picture 4" descr="Where Do Homeless Kids Go To School? | ED100">
            <a:extLst>
              <a:ext uri="{FF2B5EF4-FFF2-40B4-BE49-F238E27FC236}">
                <a16:creationId xmlns:a16="http://schemas.microsoft.com/office/drawing/2014/main" id="{CBE0A5EB-952C-4446-8BEE-9D5464C5D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29" y="3972011"/>
            <a:ext cx="4200719" cy="223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1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C8F-903D-46D0-9AE6-2FB4575AB42F}"/>
              </a:ext>
            </a:extLst>
          </p:cNvPr>
          <p:cNvSpPr>
            <a:spLocks noGrp="1"/>
          </p:cNvSpPr>
          <p:nvPr>
            <p:ph type="title"/>
          </p:nvPr>
        </p:nvSpPr>
        <p:spPr/>
        <p:txBody>
          <a:bodyPr/>
          <a:lstStyle/>
          <a:p>
            <a:r>
              <a:rPr lang="en-US" dirty="0">
                <a:solidFill>
                  <a:srgbClr val="0000FF"/>
                </a:solidFill>
              </a:rPr>
              <a:t>New implementations</a:t>
            </a:r>
          </a:p>
        </p:txBody>
      </p:sp>
      <p:sp>
        <p:nvSpPr>
          <p:cNvPr id="4" name="Text Placeholder 3">
            <a:extLst>
              <a:ext uri="{FF2B5EF4-FFF2-40B4-BE49-F238E27FC236}">
                <a16:creationId xmlns:a16="http://schemas.microsoft.com/office/drawing/2014/main" id="{8896D2B6-25BC-470B-977A-07EAE7ED862F}"/>
              </a:ext>
            </a:extLst>
          </p:cNvPr>
          <p:cNvSpPr>
            <a:spLocks noGrp="1"/>
          </p:cNvSpPr>
          <p:nvPr>
            <p:ph type="body" idx="1"/>
          </p:nvPr>
        </p:nvSpPr>
        <p:spPr>
          <a:solidFill>
            <a:srgbClr val="FFD629"/>
          </a:solidFill>
        </p:spPr>
        <p:txBody>
          <a:bodyPr/>
          <a:lstStyle/>
          <a:p>
            <a:r>
              <a:rPr lang="en-US" dirty="0">
                <a:solidFill>
                  <a:schemeClr val="tx1"/>
                </a:solidFill>
              </a:rPr>
              <a:t>McKinney-Vento Act</a:t>
            </a:r>
          </a:p>
        </p:txBody>
      </p:sp>
    </p:spTree>
    <p:extLst>
      <p:ext uri="{BB962C8B-B14F-4D97-AF65-F5344CB8AC3E}">
        <p14:creationId xmlns:p14="http://schemas.microsoft.com/office/powerpoint/2010/main" val="112805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81171B-E9DF-4E4C-BBE0-8F1792252C8A}"/>
              </a:ext>
            </a:extLst>
          </p:cNvPr>
          <p:cNvSpPr>
            <a:spLocks noGrp="1"/>
          </p:cNvSpPr>
          <p:nvPr>
            <p:ph type="title"/>
          </p:nvPr>
        </p:nvSpPr>
        <p:spPr>
          <a:xfrm>
            <a:off x="609600" y="274638"/>
            <a:ext cx="8161176" cy="1143000"/>
          </a:xfrm>
          <a:solidFill>
            <a:srgbClr val="FFD629"/>
          </a:solidFill>
        </p:spPr>
        <p:txBody>
          <a:bodyPr>
            <a:normAutofit/>
          </a:bodyPr>
          <a:lstStyle/>
          <a:p>
            <a:r>
              <a:rPr lang="en-US" dirty="0">
                <a:solidFill>
                  <a:srgbClr val="143F90"/>
                </a:solidFill>
              </a:rPr>
              <a:t>New Implementations for SY 20-21:</a:t>
            </a:r>
          </a:p>
        </p:txBody>
      </p:sp>
      <p:sp>
        <p:nvSpPr>
          <p:cNvPr id="4" name="Content Placeholder 2">
            <a:extLst>
              <a:ext uri="{FF2B5EF4-FFF2-40B4-BE49-F238E27FC236}">
                <a16:creationId xmlns:a16="http://schemas.microsoft.com/office/drawing/2014/main" id="{DAA6842B-E532-4E79-8787-1ED7C98DDC23}"/>
              </a:ext>
            </a:extLst>
          </p:cNvPr>
          <p:cNvSpPr txBox="1">
            <a:spLocks/>
          </p:cNvSpPr>
          <p:nvPr/>
        </p:nvSpPr>
        <p:spPr>
          <a:xfrm>
            <a:off x="609600" y="1600200"/>
            <a:ext cx="8077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baseline="0">
                <a:solidFill>
                  <a:schemeClr val="tx1">
                    <a:lumMod val="75000"/>
                    <a:lumOff val="25000"/>
                  </a:schemeClr>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lumMod val="75000"/>
                    <a:lumOff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lumMod val="75000"/>
                    <a:lumOff val="2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lumMod val="75000"/>
                    <a:lumOff val="2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lumMod val="75000"/>
                    <a:lumOff val="2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latin typeface="Franklin Gothic Book" panose="020B0503020102020204" pitchFamily="34" charset="0"/>
              </a:rPr>
              <a:t>Check in with your data team quarterly</a:t>
            </a:r>
          </a:p>
          <a:p>
            <a:r>
              <a:rPr lang="en-US" dirty="0">
                <a:solidFill>
                  <a:schemeClr val="tx1"/>
                </a:solidFill>
                <a:latin typeface="Franklin Gothic Book" panose="020B0503020102020204" pitchFamily="34" charset="0"/>
              </a:rPr>
              <a:t>Verify data PRIOR to submission</a:t>
            </a:r>
          </a:p>
          <a:p>
            <a:r>
              <a:rPr lang="en-US" dirty="0">
                <a:solidFill>
                  <a:schemeClr val="tx1"/>
                </a:solidFill>
                <a:latin typeface="Franklin Gothic Book" panose="020B0503020102020204" pitchFamily="34" charset="0"/>
              </a:rPr>
              <a:t>Include race/ethnicity data for homeless students</a:t>
            </a:r>
          </a:p>
          <a:p>
            <a:r>
              <a:rPr lang="en-US" dirty="0">
                <a:solidFill>
                  <a:schemeClr val="tx1"/>
                </a:solidFill>
                <a:latin typeface="Franklin Gothic Book" panose="020B0503020102020204" pitchFamily="34" charset="0"/>
              </a:rPr>
              <a:t>Arizona Homeless Education reporting timeline is: July 1</a:t>
            </a:r>
            <a:r>
              <a:rPr lang="en-US" baseline="30000" dirty="0">
                <a:solidFill>
                  <a:schemeClr val="tx1"/>
                </a:solidFill>
                <a:latin typeface="Franklin Gothic Book" panose="020B0503020102020204" pitchFamily="34" charset="0"/>
              </a:rPr>
              <a:t>st</a:t>
            </a:r>
            <a:r>
              <a:rPr lang="en-US" dirty="0">
                <a:solidFill>
                  <a:schemeClr val="tx1"/>
                </a:solidFill>
                <a:latin typeface="Franklin Gothic Book" panose="020B0503020102020204" pitchFamily="34" charset="0"/>
              </a:rPr>
              <a:t>  – June 30</a:t>
            </a:r>
            <a:r>
              <a:rPr lang="en-US" baseline="30000" dirty="0">
                <a:solidFill>
                  <a:schemeClr val="tx1"/>
                </a:solidFill>
                <a:latin typeface="Franklin Gothic Book" panose="020B0503020102020204" pitchFamily="34" charset="0"/>
              </a:rPr>
              <a:t>th</a:t>
            </a:r>
            <a:r>
              <a:rPr lang="en-US" dirty="0">
                <a:latin typeface="Franklin Gothic Book" panose="020B0503020102020204" pitchFamily="34" charset="0"/>
              </a:rPr>
              <a:t>.</a:t>
            </a:r>
            <a:endParaRPr lang="en-US" dirty="0">
              <a:solidFill>
                <a:schemeClr val="tx1"/>
              </a:solidFill>
              <a:latin typeface="Franklin Gothic Book" panose="020B0503020102020204" pitchFamily="34" charset="0"/>
            </a:endParaRPr>
          </a:p>
          <a:p>
            <a:r>
              <a:rPr lang="en-US" dirty="0">
                <a:solidFill>
                  <a:schemeClr val="tx1"/>
                </a:solidFill>
                <a:latin typeface="Franklin Gothic Book" panose="020B0503020102020204" pitchFamily="34" charset="0"/>
              </a:rPr>
              <a:t>Upcoming due date for data submission</a:t>
            </a:r>
          </a:p>
          <a:p>
            <a:pPr lvl="1"/>
            <a:r>
              <a:rPr lang="en-US" dirty="0">
                <a:solidFill>
                  <a:schemeClr val="tx1"/>
                </a:solidFill>
                <a:latin typeface="Franklin Gothic Book" panose="020B0503020102020204" pitchFamily="34" charset="0"/>
              </a:rPr>
              <a:t>October 1, 2020</a:t>
            </a:r>
          </a:p>
          <a:p>
            <a:pPr lvl="1"/>
            <a:r>
              <a:rPr lang="en-US" dirty="0">
                <a:solidFill>
                  <a:schemeClr val="tx1"/>
                </a:solidFill>
                <a:latin typeface="Franklin Gothic Book" panose="020B0503020102020204" pitchFamily="34" charset="0"/>
              </a:rPr>
              <a:t>February 1. 2021</a:t>
            </a:r>
          </a:p>
          <a:p>
            <a:pPr lvl="1"/>
            <a:r>
              <a:rPr lang="en-US" dirty="0">
                <a:solidFill>
                  <a:schemeClr val="tx1"/>
                </a:solidFill>
                <a:latin typeface="Franklin Gothic Book" panose="020B0503020102020204" pitchFamily="34" charset="0"/>
              </a:rPr>
              <a:t>June 1. 2021</a:t>
            </a:r>
          </a:p>
          <a:p>
            <a:pPr marL="457200" lvl="1" indent="0">
              <a:buNone/>
            </a:pPr>
            <a:endParaRPr lang="en-US" b="1" dirty="0">
              <a:solidFill>
                <a:schemeClr val="tx1"/>
              </a:solidFill>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80738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81171B-E9DF-4E4C-BBE0-8F1792252C8A}"/>
              </a:ext>
            </a:extLst>
          </p:cNvPr>
          <p:cNvSpPr>
            <a:spLocks noGrp="1"/>
          </p:cNvSpPr>
          <p:nvPr>
            <p:ph type="title"/>
          </p:nvPr>
        </p:nvSpPr>
        <p:spPr>
          <a:xfrm>
            <a:off x="609600" y="274638"/>
            <a:ext cx="8161176" cy="1143000"/>
          </a:xfrm>
          <a:solidFill>
            <a:srgbClr val="FFD629"/>
          </a:solidFill>
        </p:spPr>
        <p:txBody>
          <a:bodyPr>
            <a:normAutofit/>
          </a:bodyPr>
          <a:lstStyle/>
          <a:p>
            <a:r>
              <a:rPr lang="en-US" dirty="0">
                <a:solidFill>
                  <a:srgbClr val="143F90"/>
                </a:solidFill>
              </a:rPr>
              <a:t>New Implementations for SY 20-21:</a:t>
            </a:r>
          </a:p>
        </p:txBody>
      </p:sp>
      <p:sp>
        <p:nvSpPr>
          <p:cNvPr id="2" name="Rectangle 1">
            <a:extLst>
              <a:ext uri="{FF2B5EF4-FFF2-40B4-BE49-F238E27FC236}">
                <a16:creationId xmlns:a16="http://schemas.microsoft.com/office/drawing/2014/main" id="{9D0D8B9A-A056-481E-9064-9731A14DB79F}"/>
              </a:ext>
            </a:extLst>
          </p:cNvPr>
          <p:cNvSpPr/>
          <p:nvPr/>
        </p:nvSpPr>
        <p:spPr>
          <a:xfrm>
            <a:off x="533400" y="1708699"/>
            <a:ext cx="8077199" cy="4401205"/>
          </a:xfrm>
          <a:prstGeom prst="rect">
            <a:avLst/>
          </a:prstGeom>
        </p:spPr>
        <p:txBody>
          <a:bodyPr wrap="square">
            <a:spAutoFit/>
          </a:bodyPr>
          <a:lstStyle/>
          <a:p>
            <a:pPr marL="342900" lvl="0" indent="-342900">
              <a:buFont typeface="Arial" panose="020B0604020202020204" pitchFamily="34" charset="0"/>
              <a:buChar char="•"/>
            </a:pPr>
            <a:r>
              <a:rPr lang="en-US" sz="2000" dirty="0">
                <a:latin typeface="Franklin Gothic Book" panose="020B0503020102020204" pitchFamily="34" charset="0"/>
              </a:rPr>
              <a:t>Different grade levels assigned to the same child by different LEAs the child might attend during that school year.</a:t>
            </a:r>
          </a:p>
          <a:p>
            <a:pPr lvl="0"/>
            <a:endParaRPr lang="en-US" sz="2000" dirty="0">
              <a:latin typeface="Franklin Gothic Book" panose="020B0503020102020204" pitchFamily="34" charset="0"/>
            </a:endParaRPr>
          </a:p>
          <a:p>
            <a:pPr marL="342900" lvl="0" indent="-342900">
              <a:buFont typeface="Arial" panose="020B0604020202020204" pitchFamily="34" charset="0"/>
              <a:buChar char="•"/>
            </a:pPr>
            <a:r>
              <a:rPr lang="en-US" sz="2000" dirty="0">
                <a:latin typeface="Franklin Gothic Book" panose="020B0503020102020204" pitchFamily="34" charset="0"/>
              </a:rPr>
              <a:t>Category “UNKNOWN” is not valid</a:t>
            </a:r>
            <a:endParaRPr lang="en-US" sz="2000" dirty="0">
              <a:highlight>
                <a:srgbClr val="FFFF00"/>
              </a:highlight>
              <a:latin typeface="Franklin Gothic Book" panose="020B0503020102020204" pitchFamily="34" charset="0"/>
            </a:endParaRPr>
          </a:p>
          <a:p>
            <a:pPr marL="342900" lvl="0" indent="-342900">
              <a:buFont typeface="Arial" panose="020B0604020202020204" pitchFamily="34" charset="0"/>
              <a:buChar char="•"/>
            </a:pPr>
            <a:endParaRPr lang="en-US" sz="2000" dirty="0">
              <a:highlight>
                <a:srgbClr val="FFFF00"/>
              </a:highlight>
              <a:latin typeface="Franklin Gothic Book" panose="020B0503020102020204" pitchFamily="34" charset="0"/>
            </a:endParaRPr>
          </a:p>
          <a:p>
            <a:pPr marL="342900" lvl="0" indent="-342900">
              <a:buFont typeface="Arial" panose="020B0604020202020204" pitchFamily="34" charset="0"/>
              <a:buChar char="•"/>
            </a:pPr>
            <a:r>
              <a:rPr lang="en-US" sz="2000" dirty="0">
                <a:latin typeface="Franklin Gothic Book" panose="020B0503020102020204" pitchFamily="34" charset="0"/>
              </a:rPr>
              <a:t>Category “MISSING” is not valid.  </a:t>
            </a:r>
          </a:p>
          <a:p>
            <a:pPr marL="342900" lvl="0" indent="-342900">
              <a:buFont typeface="Arial" panose="020B0604020202020204" pitchFamily="34" charset="0"/>
              <a:buChar char="•"/>
            </a:pPr>
            <a:endParaRPr lang="en-US" sz="2000" dirty="0">
              <a:latin typeface="Franklin Gothic Book" panose="020B0503020102020204" pitchFamily="34" charset="0"/>
            </a:endParaRPr>
          </a:p>
          <a:p>
            <a:pPr marL="342900" lvl="0" indent="-342900">
              <a:buFont typeface="Arial" panose="020B0604020202020204" pitchFamily="34" charset="0"/>
              <a:buChar char="•"/>
            </a:pPr>
            <a:r>
              <a:rPr lang="en-US" sz="2000" dirty="0">
                <a:latin typeface="Franklin Gothic Book" panose="020B0503020102020204" pitchFamily="34" charset="0"/>
              </a:rPr>
              <a:t>If there is no data to report in a category, then a “ZERO” must be entered. Categories should not be left blank</a:t>
            </a:r>
          </a:p>
          <a:p>
            <a:pPr lvl="0"/>
            <a:endParaRPr lang="en-US" sz="2000" dirty="0">
              <a:latin typeface="Franklin Gothic Book" panose="020B0503020102020204" pitchFamily="34" charset="0"/>
            </a:endParaRPr>
          </a:p>
          <a:p>
            <a:pPr marL="342900" lvl="0" indent="-342900">
              <a:buFont typeface="Arial" panose="020B0604020202020204" pitchFamily="34" charset="0"/>
              <a:buChar char="•"/>
            </a:pPr>
            <a:r>
              <a:rPr lang="en-US" sz="2000" dirty="0">
                <a:latin typeface="Franklin Gothic Book" panose="020B0503020102020204" pitchFamily="34" charset="0"/>
              </a:rPr>
              <a:t>Year to Year comparisons are not happening.  IF your LEA is submitting a large change in their reported numbers of youth, there should be an explanation of the changes (either – or +) to ADE State Coordinator.</a:t>
            </a:r>
          </a:p>
          <a:p>
            <a:pPr lvl="0"/>
            <a:endParaRPr lang="en-US" sz="2000" dirty="0">
              <a:latin typeface="Franklin Gothic Book" panose="020B0503020102020204" pitchFamily="34" charset="0"/>
            </a:endParaRPr>
          </a:p>
        </p:txBody>
      </p:sp>
    </p:spTree>
    <p:extLst>
      <p:ext uri="{BB962C8B-B14F-4D97-AF65-F5344CB8AC3E}">
        <p14:creationId xmlns:p14="http://schemas.microsoft.com/office/powerpoint/2010/main" val="3477400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C8F-903D-46D0-9AE6-2FB4575AB42F}"/>
              </a:ext>
            </a:extLst>
          </p:cNvPr>
          <p:cNvSpPr>
            <a:spLocks noGrp="1"/>
          </p:cNvSpPr>
          <p:nvPr>
            <p:ph type="title"/>
          </p:nvPr>
        </p:nvSpPr>
        <p:spPr/>
        <p:txBody>
          <a:bodyPr/>
          <a:lstStyle/>
          <a:p>
            <a:r>
              <a:rPr lang="en-US" dirty="0">
                <a:solidFill>
                  <a:srgbClr val="0000FF"/>
                </a:solidFill>
              </a:rPr>
              <a:t>Resources</a:t>
            </a:r>
          </a:p>
        </p:txBody>
      </p:sp>
      <p:sp>
        <p:nvSpPr>
          <p:cNvPr id="4" name="Text Placeholder 3">
            <a:extLst>
              <a:ext uri="{FF2B5EF4-FFF2-40B4-BE49-F238E27FC236}">
                <a16:creationId xmlns:a16="http://schemas.microsoft.com/office/drawing/2014/main" id="{8896D2B6-25BC-470B-977A-07EAE7ED862F}"/>
              </a:ext>
            </a:extLst>
          </p:cNvPr>
          <p:cNvSpPr>
            <a:spLocks noGrp="1"/>
          </p:cNvSpPr>
          <p:nvPr>
            <p:ph type="body" idx="1"/>
          </p:nvPr>
        </p:nvSpPr>
        <p:spPr>
          <a:solidFill>
            <a:srgbClr val="FFD629"/>
          </a:solidFill>
        </p:spPr>
        <p:txBody>
          <a:bodyPr/>
          <a:lstStyle/>
          <a:p>
            <a:r>
              <a:rPr lang="en-US" dirty="0">
                <a:solidFill>
                  <a:schemeClr val="tx1"/>
                </a:solidFill>
              </a:rPr>
              <a:t>McKinney-Vento Act</a:t>
            </a:r>
          </a:p>
        </p:txBody>
      </p:sp>
    </p:spTree>
    <p:extLst>
      <p:ext uri="{BB962C8B-B14F-4D97-AF65-F5344CB8AC3E}">
        <p14:creationId xmlns:p14="http://schemas.microsoft.com/office/powerpoint/2010/main" val="56304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81171B-E9DF-4E4C-BBE0-8F1792252C8A}"/>
              </a:ext>
            </a:extLst>
          </p:cNvPr>
          <p:cNvSpPr>
            <a:spLocks noGrp="1"/>
          </p:cNvSpPr>
          <p:nvPr>
            <p:ph type="title"/>
          </p:nvPr>
        </p:nvSpPr>
        <p:spPr>
          <a:xfrm>
            <a:off x="609600" y="274638"/>
            <a:ext cx="8161176" cy="1143000"/>
          </a:xfrm>
          <a:solidFill>
            <a:srgbClr val="FFD629"/>
          </a:solidFill>
        </p:spPr>
        <p:txBody>
          <a:bodyPr>
            <a:normAutofit/>
          </a:bodyPr>
          <a:lstStyle/>
          <a:p>
            <a:r>
              <a:rPr lang="en-US" dirty="0">
                <a:solidFill>
                  <a:srgbClr val="143F90"/>
                </a:solidFill>
              </a:rPr>
              <a:t>Data Resources</a:t>
            </a:r>
          </a:p>
        </p:txBody>
      </p:sp>
      <p:sp>
        <p:nvSpPr>
          <p:cNvPr id="3" name="TextBox 2">
            <a:extLst>
              <a:ext uri="{FF2B5EF4-FFF2-40B4-BE49-F238E27FC236}">
                <a16:creationId xmlns:a16="http://schemas.microsoft.com/office/drawing/2014/main" id="{A0C8165B-6CD6-40E8-8766-454FA9808665}"/>
              </a:ext>
            </a:extLst>
          </p:cNvPr>
          <p:cNvSpPr txBox="1"/>
          <p:nvPr/>
        </p:nvSpPr>
        <p:spPr>
          <a:xfrm>
            <a:off x="609600" y="1483568"/>
            <a:ext cx="4186335"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Chapter 13- NCHE Homeless Liaison Toolkit: </a:t>
            </a:r>
            <a:r>
              <a:rPr lang="en-US" dirty="0">
                <a:hlinkClick r:id="rId3"/>
              </a:rPr>
              <a:t>https://nche.ed.gov/homeless-liaison-toolkit/</a:t>
            </a:r>
            <a:r>
              <a:rPr lang="en-US" dirty="0"/>
              <a:t> </a:t>
            </a:r>
          </a:p>
          <a:p>
            <a:endParaRPr lang="en-US" dirty="0"/>
          </a:p>
          <a:p>
            <a:pPr marL="285750" indent="-285750">
              <a:buFont typeface="Arial" panose="020B0604020202020204" pitchFamily="34" charset="0"/>
              <a:buChar char="•"/>
            </a:pPr>
            <a:r>
              <a:rPr lang="en-US" dirty="0"/>
              <a:t>Data Quality Handout 2020: </a:t>
            </a:r>
            <a:r>
              <a:rPr lang="en-US" dirty="0">
                <a:hlinkClick r:id="rId4"/>
              </a:rPr>
              <a:t>https://www.azed.gov/homeless/professional-development-ehcy</a:t>
            </a:r>
            <a:r>
              <a:rPr lang="en-US" dirty="0"/>
              <a:t>   </a:t>
            </a:r>
          </a:p>
          <a:p>
            <a:endParaRPr lang="en-US" dirty="0"/>
          </a:p>
          <a:p>
            <a:pPr marL="285750" indent="-285750">
              <a:buFont typeface="Arial" panose="020B0604020202020204" pitchFamily="34" charset="0"/>
              <a:buChar char="•"/>
            </a:pPr>
            <a:r>
              <a:rPr lang="en-US" dirty="0"/>
              <a:t>GAO Glossary for Data Collection: </a:t>
            </a:r>
            <a:r>
              <a:rPr lang="en-US" dirty="0">
                <a:hlinkClick r:id="rId5"/>
              </a:rPr>
              <a:t>https://www.azed.gov/sites/default/files/2020/09/common%20vocabulary%20for%20collaboration%20and%20collection%20of%20more%20consistent%20data-2010.pdf</a:t>
            </a:r>
            <a:endParaRPr lang="en-US" dirty="0"/>
          </a:p>
          <a:p>
            <a:endParaRPr lang="en-US" dirty="0"/>
          </a:p>
          <a:p>
            <a:pPr marL="285750" indent="-285750">
              <a:buFont typeface="Arial" panose="020B0604020202020204" pitchFamily="34" charset="0"/>
              <a:buChar char="•"/>
            </a:pPr>
            <a:r>
              <a:rPr lang="en-US" dirty="0"/>
              <a:t>NCHE Data Collection website: </a:t>
            </a:r>
            <a:r>
              <a:rPr lang="en-US" dirty="0">
                <a:hlinkClick r:id="rId6"/>
              </a:rPr>
              <a:t>https://nche.ed.gov/data-collection/</a:t>
            </a:r>
            <a:r>
              <a:rPr lang="en-US" dirty="0"/>
              <a:t> </a:t>
            </a:r>
          </a:p>
        </p:txBody>
      </p:sp>
      <p:pic>
        <p:nvPicPr>
          <p:cNvPr id="4" name="Picture 3">
            <a:extLst>
              <a:ext uri="{FF2B5EF4-FFF2-40B4-BE49-F238E27FC236}">
                <a16:creationId xmlns:a16="http://schemas.microsoft.com/office/drawing/2014/main" id="{8C3E232C-58BA-4E03-85BF-353B14A405B3}"/>
              </a:ext>
            </a:extLst>
          </p:cNvPr>
          <p:cNvPicPr>
            <a:picLocks noChangeAspect="1"/>
          </p:cNvPicPr>
          <p:nvPr/>
        </p:nvPicPr>
        <p:blipFill>
          <a:blip r:embed="rId7"/>
          <a:stretch>
            <a:fillRect/>
          </a:stretch>
        </p:blipFill>
        <p:spPr>
          <a:xfrm>
            <a:off x="6975195" y="1661879"/>
            <a:ext cx="1779550" cy="2304454"/>
          </a:xfrm>
          <a:prstGeom prst="rect">
            <a:avLst/>
          </a:prstGeom>
        </p:spPr>
      </p:pic>
      <p:pic>
        <p:nvPicPr>
          <p:cNvPr id="5" name="Picture 4">
            <a:extLst>
              <a:ext uri="{FF2B5EF4-FFF2-40B4-BE49-F238E27FC236}">
                <a16:creationId xmlns:a16="http://schemas.microsoft.com/office/drawing/2014/main" id="{1087748D-94D1-4303-872E-2FFEFCEB9015}"/>
              </a:ext>
            </a:extLst>
          </p:cNvPr>
          <p:cNvPicPr>
            <a:picLocks noChangeAspect="1"/>
          </p:cNvPicPr>
          <p:nvPr/>
        </p:nvPicPr>
        <p:blipFill>
          <a:blip r:embed="rId8"/>
          <a:stretch>
            <a:fillRect/>
          </a:stretch>
        </p:blipFill>
        <p:spPr>
          <a:xfrm>
            <a:off x="4958955" y="1606227"/>
            <a:ext cx="1853220" cy="2417244"/>
          </a:xfrm>
          <a:prstGeom prst="rect">
            <a:avLst/>
          </a:prstGeom>
        </p:spPr>
      </p:pic>
      <p:pic>
        <p:nvPicPr>
          <p:cNvPr id="7" name="Picture 6">
            <a:extLst>
              <a:ext uri="{FF2B5EF4-FFF2-40B4-BE49-F238E27FC236}">
                <a16:creationId xmlns:a16="http://schemas.microsoft.com/office/drawing/2014/main" id="{C99248EB-185F-4B75-A49B-28C4071A125D}"/>
              </a:ext>
            </a:extLst>
          </p:cNvPr>
          <p:cNvPicPr>
            <a:picLocks noChangeAspect="1"/>
          </p:cNvPicPr>
          <p:nvPr/>
        </p:nvPicPr>
        <p:blipFill>
          <a:blip r:embed="rId9"/>
          <a:stretch>
            <a:fillRect/>
          </a:stretch>
        </p:blipFill>
        <p:spPr>
          <a:xfrm>
            <a:off x="5069985" y="4212060"/>
            <a:ext cx="3700791" cy="2142087"/>
          </a:xfrm>
          <a:prstGeom prst="rect">
            <a:avLst/>
          </a:prstGeom>
        </p:spPr>
      </p:pic>
    </p:spTree>
    <p:extLst>
      <p:ext uri="{BB962C8B-B14F-4D97-AF65-F5344CB8AC3E}">
        <p14:creationId xmlns:p14="http://schemas.microsoft.com/office/powerpoint/2010/main" val="155668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62A5-DCFC-40BA-809D-2B24A7446311}"/>
              </a:ext>
            </a:extLst>
          </p:cNvPr>
          <p:cNvSpPr>
            <a:spLocks noGrp="1"/>
          </p:cNvSpPr>
          <p:nvPr>
            <p:ph type="title"/>
          </p:nvPr>
        </p:nvSpPr>
        <p:spPr>
          <a:xfrm>
            <a:off x="609600" y="274638"/>
            <a:ext cx="8077200" cy="1143000"/>
          </a:xfrm>
          <a:solidFill>
            <a:srgbClr val="FFD629"/>
          </a:solidFill>
        </p:spPr>
        <p:txBody>
          <a:bodyPr vert="horz" lIns="91440" tIns="45720" rIns="91440" bIns="45720" rtlCol="0" anchor="ctr">
            <a:normAutofit/>
          </a:bodyPr>
          <a:lstStyle/>
          <a:p>
            <a:r>
              <a:rPr lang="en-US" kern="1200" dirty="0">
                <a:solidFill>
                  <a:srgbClr val="143F90"/>
                </a:solidFill>
                <a:latin typeface="Franklin Gothic Demi" pitchFamily="34" charset="0"/>
                <a:ea typeface="+mj-ea"/>
                <a:cs typeface="+mj-cs"/>
              </a:rPr>
              <a:t>Have Questions?</a:t>
            </a:r>
          </a:p>
        </p:txBody>
      </p:sp>
      <p:pic>
        <p:nvPicPr>
          <p:cNvPr id="3" name="Picture 2">
            <a:extLst>
              <a:ext uri="{FF2B5EF4-FFF2-40B4-BE49-F238E27FC236}">
                <a16:creationId xmlns:a16="http://schemas.microsoft.com/office/drawing/2014/main" id="{A666E0F5-889B-47BE-8402-F1E3FCC854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953613"/>
            <a:ext cx="4040188" cy="2393811"/>
          </a:xfrm>
          <a:prstGeom prst="rect">
            <a:avLst/>
          </a:prstGeom>
          <a:noFill/>
        </p:spPr>
      </p:pic>
      <p:sp>
        <p:nvSpPr>
          <p:cNvPr id="4" name="TextBox 3">
            <a:extLst>
              <a:ext uri="{FF2B5EF4-FFF2-40B4-BE49-F238E27FC236}">
                <a16:creationId xmlns:a16="http://schemas.microsoft.com/office/drawing/2014/main" id="{61390F8E-8680-4FF9-95EC-331E41176679}"/>
              </a:ext>
            </a:extLst>
          </p:cNvPr>
          <p:cNvSpPr txBox="1"/>
          <p:nvPr/>
        </p:nvSpPr>
        <p:spPr>
          <a:xfrm>
            <a:off x="4645025" y="2174875"/>
            <a:ext cx="4041775" cy="3951288"/>
          </a:xfrm>
          <a:prstGeom prst="rect">
            <a:avLst/>
          </a:prstGeom>
        </p:spPr>
        <p:txBody>
          <a:bodyPr vert="horz" lIns="91440" tIns="45720" rIns="91440" bIns="45720" rtlCol="0">
            <a:normAutofit/>
          </a:bodyPr>
          <a:lstStyle/>
          <a:p>
            <a:pPr>
              <a:spcBef>
                <a:spcPct val="20000"/>
              </a:spcBef>
              <a:buFont typeface="Arial" pitchFamily="34" charset="0"/>
            </a:pPr>
            <a:r>
              <a:rPr lang="en-US" sz="2400" b="1" dirty="0">
                <a:solidFill>
                  <a:schemeClr val="tx1">
                    <a:lumMod val="75000"/>
                    <a:lumOff val="25000"/>
                  </a:schemeClr>
                </a:solidFill>
                <a:latin typeface="Franklin Gothic Book" pitchFamily="34" charset="0"/>
              </a:rPr>
              <a:t>Silvia Chavez</a:t>
            </a:r>
          </a:p>
          <a:p>
            <a:pPr>
              <a:spcBef>
                <a:spcPct val="20000"/>
              </a:spcBef>
              <a:buFont typeface="Arial" pitchFamily="34" charset="0"/>
            </a:pPr>
            <a:r>
              <a:rPr lang="en-US" sz="2400" b="1" dirty="0">
                <a:solidFill>
                  <a:schemeClr val="tx1">
                    <a:lumMod val="75000"/>
                    <a:lumOff val="25000"/>
                  </a:schemeClr>
                </a:solidFill>
                <a:latin typeface="Franklin Gothic Book" pitchFamily="34" charset="0"/>
              </a:rPr>
              <a:t>State Coordinator for Homeless Education</a:t>
            </a:r>
          </a:p>
          <a:p>
            <a:pPr>
              <a:spcBef>
                <a:spcPct val="20000"/>
              </a:spcBef>
              <a:buFont typeface="Arial" pitchFamily="34" charset="0"/>
            </a:pPr>
            <a:r>
              <a:rPr lang="en-US" sz="2400" b="1" dirty="0">
                <a:solidFill>
                  <a:schemeClr val="tx1">
                    <a:lumMod val="75000"/>
                    <a:lumOff val="25000"/>
                  </a:schemeClr>
                </a:solidFill>
                <a:latin typeface="Franklin Gothic Book" pitchFamily="34" charset="0"/>
                <a:hlinkClick r:id="rId3"/>
              </a:rPr>
              <a:t>Silvia.Chavez@azed.gov</a:t>
            </a:r>
            <a:r>
              <a:rPr lang="en-US" sz="2400" b="1" dirty="0">
                <a:solidFill>
                  <a:schemeClr val="tx1">
                    <a:lumMod val="75000"/>
                    <a:lumOff val="25000"/>
                  </a:schemeClr>
                </a:solidFill>
                <a:latin typeface="Franklin Gothic Book" pitchFamily="34" charset="0"/>
              </a:rPr>
              <a:t> </a:t>
            </a:r>
          </a:p>
          <a:p>
            <a:pPr>
              <a:spcBef>
                <a:spcPct val="20000"/>
              </a:spcBef>
              <a:buFont typeface="Arial" pitchFamily="34" charset="0"/>
            </a:pPr>
            <a:r>
              <a:rPr lang="en-US" sz="2400" b="1" dirty="0">
                <a:solidFill>
                  <a:schemeClr val="tx1">
                    <a:lumMod val="75000"/>
                    <a:lumOff val="25000"/>
                  </a:schemeClr>
                </a:solidFill>
                <a:latin typeface="Franklin Gothic Book" pitchFamily="34" charset="0"/>
                <a:hlinkClick r:id="rId4"/>
              </a:rPr>
              <a:t>Homeless@azed.gov</a:t>
            </a:r>
            <a:r>
              <a:rPr lang="en-US" sz="2400" b="1" dirty="0">
                <a:solidFill>
                  <a:schemeClr val="tx1">
                    <a:lumMod val="75000"/>
                    <a:lumOff val="25000"/>
                  </a:schemeClr>
                </a:solidFill>
                <a:latin typeface="Franklin Gothic Book" pitchFamily="34" charset="0"/>
              </a:rPr>
              <a:t> </a:t>
            </a:r>
          </a:p>
          <a:p>
            <a:pPr>
              <a:spcBef>
                <a:spcPct val="20000"/>
              </a:spcBef>
              <a:buFont typeface="Arial" pitchFamily="34" charset="0"/>
            </a:pPr>
            <a:endParaRPr lang="en-US" sz="2400" b="1" dirty="0">
              <a:solidFill>
                <a:schemeClr val="tx1">
                  <a:lumMod val="75000"/>
                  <a:lumOff val="25000"/>
                </a:schemeClr>
              </a:solidFill>
              <a:latin typeface="Franklin Gothic Book" pitchFamily="34" charset="0"/>
            </a:endParaRPr>
          </a:p>
          <a:p>
            <a:pPr>
              <a:spcBef>
                <a:spcPct val="20000"/>
              </a:spcBef>
              <a:buFont typeface="Arial" pitchFamily="34" charset="0"/>
            </a:pPr>
            <a:r>
              <a:rPr lang="en-US" sz="2400" b="1" dirty="0">
                <a:solidFill>
                  <a:schemeClr val="tx1">
                    <a:lumMod val="75000"/>
                    <a:lumOff val="25000"/>
                  </a:schemeClr>
                </a:solidFill>
                <a:latin typeface="Franklin Gothic Book" pitchFamily="34" charset="0"/>
              </a:rPr>
              <a:t>(602)542-4963-Desk</a:t>
            </a:r>
          </a:p>
          <a:p>
            <a:pPr>
              <a:spcBef>
                <a:spcPct val="20000"/>
              </a:spcBef>
              <a:buFont typeface="Arial" pitchFamily="34" charset="0"/>
            </a:pPr>
            <a:endParaRPr lang="en-US" sz="2400" b="1" dirty="0">
              <a:solidFill>
                <a:schemeClr val="tx1">
                  <a:lumMod val="75000"/>
                  <a:lumOff val="25000"/>
                </a:schemeClr>
              </a:solidFill>
              <a:latin typeface="Franklin Gothic Book" pitchFamily="34" charset="0"/>
            </a:endParaRPr>
          </a:p>
          <a:p>
            <a:pPr>
              <a:spcBef>
                <a:spcPct val="20000"/>
              </a:spcBef>
              <a:buFont typeface="Arial" pitchFamily="34" charset="0"/>
            </a:pPr>
            <a:r>
              <a:rPr lang="en-US" sz="2400" b="1" dirty="0">
                <a:solidFill>
                  <a:schemeClr val="tx1">
                    <a:lumMod val="75000"/>
                    <a:lumOff val="25000"/>
                  </a:schemeClr>
                </a:solidFill>
                <a:latin typeface="Franklin Gothic Book" pitchFamily="34" charset="0"/>
                <a:hlinkClick r:id="rId5"/>
              </a:rPr>
              <a:t>www.azed.gov/homeless</a:t>
            </a:r>
            <a:r>
              <a:rPr lang="en-US" sz="2400" b="1" dirty="0">
                <a:solidFill>
                  <a:schemeClr val="tx1">
                    <a:lumMod val="75000"/>
                    <a:lumOff val="25000"/>
                  </a:schemeClr>
                </a:solidFill>
                <a:latin typeface="Franklin Gothic Book" pitchFamily="34" charset="0"/>
              </a:rPr>
              <a:t> </a:t>
            </a:r>
          </a:p>
        </p:txBody>
      </p:sp>
    </p:spTree>
    <p:extLst>
      <p:ext uri="{BB962C8B-B14F-4D97-AF65-F5344CB8AC3E}">
        <p14:creationId xmlns:p14="http://schemas.microsoft.com/office/powerpoint/2010/main" val="160148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C8F-903D-46D0-9AE6-2FB4575AB42F}"/>
              </a:ext>
            </a:extLst>
          </p:cNvPr>
          <p:cNvSpPr>
            <a:spLocks noGrp="1"/>
          </p:cNvSpPr>
          <p:nvPr>
            <p:ph type="title"/>
          </p:nvPr>
        </p:nvSpPr>
        <p:spPr/>
        <p:txBody>
          <a:bodyPr/>
          <a:lstStyle/>
          <a:p>
            <a:r>
              <a:rPr lang="en-US" dirty="0">
                <a:solidFill>
                  <a:srgbClr val="0000FF"/>
                </a:solidFill>
              </a:rPr>
              <a:t>What is the </a:t>
            </a:r>
            <a:r>
              <a:rPr lang="en-US" dirty="0" err="1">
                <a:solidFill>
                  <a:srgbClr val="0000FF"/>
                </a:solidFill>
              </a:rPr>
              <a:t>mckinney-vento</a:t>
            </a:r>
            <a:r>
              <a:rPr lang="en-US" dirty="0">
                <a:solidFill>
                  <a:srgbClr val="0000FF"/>
                </a:solidFill>
              </a:rPr>
              <a:t> act?</a:t>
            </a:r>
          </a:p>
        </p:txBody>
      </p:sp>
      <p:sp>
        <p:nvSpPr>
          <p:cNvPr id="4" name="Text Placeholder 3">
            <a:extLst>
              <a:ext uri="{FF2B5EF4-FFF2-40B4-BE49-F238E27FC236}">
                <a16:creationId xmlns:a16="http://schemas.microsoft.com/office/drawing/2014/main" id="{8896D2B6-25BC-470B-977A-07EAE7ED862F}"/>
              </a:ext>
            </a:extLst>
          </p:cNvPr>
          <p:cNvSpPr>
            <a:spLocks noGrp="1"/>
          </p:cNvSpPr>
          <p:nvPr>
            <p:ph type="body" idx="1"/>
          </p:nvPr>
        </p:nvSpPr>
        <p:spPr>
          <a:solidFill>
            <a:srgbClr val="FFD629"/>
          </a:solidFill>
        </p:spPr>
        <p:txBody>
          <a:bodyPr/>
          <a:lstStyle/>
          <a:p>
            <a:r>
              <a:rPr lang="en-US" dirty="0">
                <a:solidFill>
                  <a:schemeClr val="tx1">
                    <a:lumMod val="95000"/>
                    <a:lumOff val="5000"/>
                  </a:schemeClr>
                </a:solidFill>
              </a:rPr>
              <a:t>McKinney-Vento Act</a:t>
            </a:r>
          </a:p>
        </p:txBody>
      </p:sp>
    </p:spTree>
    <p:extLst>
      <p:ext uri="{BB962C8B-B14F-4D97-AF65-F5344CB8AC3E}">
        <p14:creationId xmlns:p14="http://schemas.microsoft.com/office/powerpoint/2010/main" val="250703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0C4A6-566F-43CA-A428-EB2748993D86}"/>
              </a:ext>
            </a:extLst>
          </p:cNvPr>
          <p:cNvSpPr>
            <a:spLocks noGrp="1"/>
          </p:cNvSpPr>
          <p:nvPr>
            <p:ph type="title"/>
          </p:nvPr>
        </p:nvSpPr>
        <p:spPr>
          <a:solidFill>
            <a:srgbClr val="FFD629"/>
          </a:solidFill>
        </p:spPr>
        <p:txBody>
          <a:bodyPr>
            <a:normAutofit fontScale="90000"/>
          </a:bodyPr>
          <a:lstStyle/>
          <a:p>
            <a:pPr algn="ctr"/>
            <a:r>
              <a:rPr lang="en-US" dirty="0">
                <a:solidFill>
                  <a:srgbClr val="0000FF"/>
                </a:solidFill>
              </a:rPr>
              <a:t>Homeless Education Program</a:t>
            </a:r>
            <a:br>
              <a:rPr lang="en-US" dirty="0">
                <a:solidFill>
                  <a:srgbClr val="0000FF"/>
                </a:solidFill>
              </a:rPr>
            </a:br>
            <a:r>
              <a:rPr lang="en-US" dirty="0">
                <a:solidFill>
                  <a:srgbClr val="0000FF"/>
                </a:solidFill>
              </a:rPr>
              <a:t>McKinney-Vento Act</a:t>
            </a:r>
          </a:p>
        </p:txBody>
      </p:sp>
      <p:sp>
        <p:nvSpPr>
          <p:cNvPr id="3" name="Content Placeholder 2">
            <a:extLst>
              <a:ext uri="{FF2B5EF4-FFF2-40B4-BE49-F238E27FC236}">
                <a16:creationId xmlns:a16="http://schemas.microsoft.com/office/drawing/2014/main" id="{17CF7C93-4C2B-43B8-A2AB-EE9245D51EC8}"/>
              </a:ext>
            </a:extLst>
          </p:cNvPr>
          <p:cNvSpPr>
            <a:spLocks noGrp="1"/>
          </p:cNvSpPr>
          <p:nvPr>
            <p:ph sz="half" idx="1"/>
          </p:nvPr>
        </p:nvSpPr>
        <p:spPr>
          <a:xfrm>
            <a:off x="457200" y="1600200"/>
            <a:ext cx="8229600" cy="4525963"/>
          </a:xfrm>
          <a:ln>
            <a:solidFill>
              <a:schemeClr val="bg1"/>
            </a:solidFill>
          </a:ln>
        </p:spPr>
        <p:txBody>
          <a:bodyPr>
            <a:normAutofit/>
          </a:bodyPr>
          <a:lstStyle/>
          <a:p>
            <a:pPr marL="0" indent="0" algn="ctr">
              <a:buNone/>
            </a:pPr>
            <a:endParaRPr lang="en-US" sz="3600" dirty="0"/>
          </a:p>
          <a:p>
            <a:pPr marL="0" indent="0" algn="ctr">
              <a:buNone/>
            </a:pPr>
            <a:r>
              <a:rPr lang="en-US" sz="3600" dirty="0">
                <a:solidFill>
                  <a:schemeClr val="tx1">
                    <a:lumMod val="95000"/>
                    <a:lumOff val="5000"/>
                  </a:schemeClr>
                </a:solidFill>
              </a:rPr>
              <a:t>Our mission is to ensure that homeless children and youth have equal access to the same free, appropriate public education, including a public preschool education, as provided to other Arizona children and youth.</a:t>
            </a:r>
          </a:p>
          <a:p>
            <a:pPr marL="0" indent="0">
              <a:buNone/>
            </a:pPr>
            <a:endParaRPr lang="en-US" dirty="0"/>
          </a:p>
        </p:txBody>
      </p:sp>
    </p:spTree>
    <p:extLst>
      <p:ext uri="{BB962C8B-B14F-4D97-AF65-F5344CB8AC3E}">
        <p14:creationId xmlns:p14="http://schemas.microsoft.com/office/powerpoint/2010/main" val="232411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D629"/>
          </a:solidFill>
        </p:spPr>
        <p:txBody>
          <a:bodyPr>
            <a:normAutofit/>
          </a:bodyPr>
          <a:lstStyle/>
          <a:p>
            <a:pPr algn="ctr"/>
            <a:r>
              <a:rPr lang="en-US" dirty="0">
                <a:solidFill>
                  <a:srgbClr val="143F90"/>
                </a:solidFill>
                <a:latin typeface="Arial Black" pitchFamily="34" charset="0"/>
              </a:rPr>
              <a:t>Arizona Data</a:t>
            </a:r>
            <a:endParaRPr lang="en-US" dirty="0">
              <a:solidFill>
                <a:srgbClr val="143F90"/>
              </a:solidFill>
            </a:endParaRPr>
          </a:p>
        </p:txBody>
      </p:sp>
      <p:sp>
        <p:nvSpPr>
          <p:cNvPr id="3" name="Content Placeholder 2"/>
          <p:cNvSpPr>
            <a:spLocks noGrp="1"/>
          </p:cNvSpPr>
          <p:nvPr>
            <p:ph idx="1"/>
          </p:nvPr>
        </p:nvSpPr>
        <p:spPr>
          <a:xfrm>
            <a:off x="742950" y="1600200"/>
            <a:ext cx="8077200" cy="4729579"/>
          </a:xfrm>
        </p:spPr>
        <p:txBody>
          <a:bodyPr>
            <a:normAutofit/>
          </a:bodyPr>
          <a:lstStyle/>
          <a:p>
            <a:pPr marL="0" indent="0">
              <a:buNone/>
            </a:pPr>
            <a:endParaRPr lang="en-US" sz="2200" dirty="0">
              <a:solidFill>
                <a:schemeClr val="tx1"/>
              </a:solidFill>
            </a:endParaRPr>
          </a:p>
          <a:p>
            <a:endParaRPr lang="en-US" sz="2200" u="sng" dirty="0">
              <a:solidFill>
                <a:schemeClr val="tx1"/>
              </a:solidFill>
            </a:endParaRPr>
          </a:p>
          <a:p>
            <a:endParaRPr lang="en-US" sz="2200" u="sng" dirty="0">
              <a:solidFill>
                <a:schemeClr val="tx1"/>
              </a:solidFill>
            </a:endParaRPr>
          </a:p>
          <a:p>
            <a:pPr marL="0" indent="0" algn="ctr">
              <a:lnSpc>
                <a:spcPct val="90000"/>
              </a:lnSpc>
              <a:buNone/>
            </a:pPr>
            <a:endParaRPr lang="en-US" sz="1100" b="1" u="sng" dirty="0">
              <a:solidFill>
                <a:schemeClr val="tx1"/>
              </a:solidFill>
              <a:latin typeface="Calibri" charset="0"/>
              <a:cs typeface="Calibri" charset="0"/>
            </a:endParaRPr>
          </a:p>
          <a:p>
            <a:pPr marL="0" indent="0">
              <a:lnSpc>
                <a:spcPct val="90000"/>
              </a:lnSpc>
              <a:buNone/>
            </a:pPr>
            <a:endParaRPr lang="en-US" b="1" dirty="0">
              <a:ea typeface="Calibri" charset="0"/>
              <a:cs typeface="Calibri" charset="0"/>
            </a:endParaRPr>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graphicFrame>
        <p:nvGraphicFramePr>
          <p:cNvPr id="7" name="Chart 6">
            <a:extLst>
              <a:ext uri="{FF2B5EF4-FFF2-40B4-BE49-F238E27FC236}">
                <a16:creationId xmlns:a16="http://schemas.microsoft.com/office/drawing/2014/main" id="{E61727DA-91AA-414A-B6E2-9F1C6EF901FA}"/>
              </a:ext>
            </a:extLst>
          </p:cNvPr>
          <p:cNvGraphicFramePr/>
          <p:nvPr>
            <p:extLst>
              <p:ext uri="{D42A27DB-BD31-4B8C-83A1-F6EECF244321}">
                <p14:modId xmlns:p14="http://schemas.microsoft.com/office/powerpoint/2010/main" val="3847087926"/>
              </p:ext>
            </p:extLst>
          </p:nvPr>
        </p:nvGraphicFramePr>
        <p:xfrm>
          <a:off x="985421" y="1600200"/>
          <a:ext cx="7415629" cy="455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513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3C8F-903D-46D0-9AE6-2FB4575AB42F}"/>
              </a:ext>
            </a:extLst>
          </p:cNvPr>
          <p:cNvSpPr>
            <a:spLocks noGrp="1"/>
          </p:cNvSpPr>
          <p:nvPr>
            <p:ph type="title"/>
          </p:nvPr>
        </p:nvSpPr>
        <p:spPr/>
        <p:txBody>
          <a:bodyPr/>
          <a:lstStyle/>
          <a:p>
            <a:r>
              <a:rPr lang="en-US" dirty="0">
                <a:solidFill>
                  <a:srgbClr val="0000FF"/>
                </a:solidFill>
              </a:rPr>
              <a:t>Responsible parties</a:t>
            </a:r>
          </a:p>
        </p:txBody>
      </p:sp>
      <p:sp>
        <p:nvSpPr>
          <p:cNvPr id="4" name="Text Placeholder 3">
            <a:extLst>
              <a:ext uri="{FF2B5EF4-FFF2-40B4-BE49-F238E27FC236}">
                <a16:creationId xmlns:a16="http://schemas.microsoft.com/office/drawing/2014/main" id="{8896D2B6-25BC-470B-977A-07EAE7ED862F}"/>
              </a:ext>
            </a:extLst>
          </p:cNvPr>
          <p:cNvSpPr>
            <a:spLocks noGrp="1"/>
          </p:cNvSpPr>
          <p:nvPr>
            <p:ph type="body" idx="1"/>
          </p:nvPr>
        </p:nvSpPr>
        <p:spPr>
          <a:solidFill>
            <a:srgbClr val="FFD629"/>
          </a:solidFill>
        </p:spPr>
        <p:txBody>
          <a:bodyPr/>
          <a:lstStyle/>
          <a:p>
            <a:r>
              <a:rPr lang="en-US" dirty="0">
                <a:solidFill>
                  <a:schemeClr val="tx1"/>
                </a:solidFill>
              </a:rPr>
              <a:t>McKinney-Vento Act</a:t>
            </a:r>
          </a:p>
        </p:txBody>
      </p:sp>
    </p:spTree>
    <p:extLst>
      <p:ext uri="{BB962C8B-B14F-4D97-AF65-F5344CB8AC3E}">
        <p14:creationId xmlns:p14="http://schemas.microsoft.com/office/powerpoint/2010/main" val="170044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34D887-7943-488F-8773-DA85094EC18A}"/>
              </a:ext>
            </a:extLst>
          </p:cNvPr>
          <p:cNvSpPr>
            <a:spLocks noGrp="1"/>
          </p:cNvSpPr>
          <p:nvPr>
            <p:ph type="title"/>
          </p:nvPr>
        </p:nvSpPr>
        <p:spPr>
          <a:solidFill>
            <a:srgbClr val="FFD629"/>
          </a:solidFill>
        </p:spPr>
        <p:txBody>
          <a:bodyPr/>
          <a:lstStyle/>
          <a:p>
            <a:pPr algn="ctr"/>
            <a:r>
              <a:rPr lang="en-US" dirty="0">
                <a:solidFill>
                  <a:srgbClr val="0000FF"/>
                </a:solidFill>
              </a:rPr>
              <a:t>Federal Requirement</a:t>
            </a:r>
          </a:p>
        </p:txBody>
      </p:sp>
      <p:sp>
        <p:nvSpPr>
          <p:cNvPr id="5" name="Content Placeholder 4">
            <a:extLst>
              <a:ext uri="{FF2B5EF4-FFF2-40B4-BE49-F238E27FC236}">
                <a16:creationId xmlns:a16="http://schemas.microsoft.com/office/drawing/2014/main" id="{6772724D-0261-4DB6-879D-C7A3DD722726}"/>
              </a:ext>
            </a:extLst>
          </p:cNvPr>
          <p:cNvSpPr>
            <a:spLocks noGrp="1"/>
          </p:cNvSpPr>
          <p:nvPr>
            <p:ph idx="1"/>
          </p:nvPr>
        </p:nvSpPr>
        <p:spPr>
          <a:xfrm>
            <a:off x="609600" y="1600201"/>
            <a:ext cx="8077200" cy="2421384"/>
          </a:xfrm>
        </p:spPr>
        <p:txBody>
          <a:bodyPr>
            <a:normAutofit/>
          </a:bodyPr>
          <a:lstStyle/>
          <a:p>
            <a:pPr marL="0" indent="0" algn="ctr">
              <a:buNone/>
            </a:pPr>
            <a:r>
              <a:rPr lang="en-US" sz="2000" dirty="0">
                <a:solidFill>
                  <a:schemeClr val="tx1"/>
                </a:solidFill>
              </a:rPr>
              <a:t>Data collection begins at the school and LEA level. Each LEA has a local liaison for homeless education who is responsible for ensuring the identification of homeless students through coordinated activities with other school personnel and community agencies </a:t>
            </a:r>
          </a:p>
          <a:p>
            <a:pPr marL="0" indent="0" algn="ctr">
              <a:buNone/>
            </a:pPr>
            <a:r>
              <a:rPr lang="en-US" sz="2000" i="1" dirty="0">
                <a:solidFill>
                  <a:schemeClr val="tx1"/>
                </a:solidFill>
              </a:rPr>
              <a:t>[42 U.S.C. [42 U.S.C. § 11432(g)(6)(A)(</a:t>
            </a:r>
            <a:r>
              <a:rPr lang="en-US" sz="2000" i="1" dirty="0" err="1">
                <a:solidFill>
                  <a:schemeClr val="tx1"/>
                </a:solidFill>
              </a:rPr>
              <a:t>i</a:t>
            </a:r>
            <a:r>
              <a:rPr lang="en-US" sz="2000" i="1" dirty="0">
                <a:solidFill>
                  <a:schemeClr val="tx1"/>
                </a:solidFill>
              </a:rPr>
              <a:t>)]. </a:t>
            </a:r>
          </a:p>
        </p:txBody>
      </p:sp>
      <p:graphicFrame>
        <p:nvGraphicFramePr>
          <p:cNvPr id="8" name="Diagram 7">
            <a:extLst>
              <a:ext uri="{FF2B5EF4-FFF2-40B4-BE49-F238E27FC236}">
                <a16:creationId xmlns:a16="http://schemas.microsoft.com/office/drawing/2014/main" id="{D9177D10-CF86-4BE9-AF9B-D1B3C1319564}"/>
              </a:ext>
            </a:extLst>
          </p:cNvPr>
          <p:cNvGraphicFramePr/>
          <p:nvPr>
            <p:extLst>
              <p:ext uri="{D42A27DB-BD31-4B8C-83A1-F6EECF244321}">
                <p14:modId xmlns:p14="http://schemas.microsoft.com/office/powerpoint/2010/main" val="3577350927"/>
              </p:ext>
            </p:extLst>
          </p:nvPr>
        </p:nvGraphicFramePr>
        <p:xfrm>
          <a:off x="1142260" y="3311372"/>
          <a:ext cx="7193872" cy="277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43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D629"/>
          </a:solidFill>
        </p:spPr>
        <p:txBody>
          <a:bodyPr>
            <a:normAutofit/>
          </a:bodyPr>
          <a:lstStyle/>
          <a:p>
            <a:pPr algn="ctr"/>
            <a:r>
              <a:rPr lang="en-US" dirty="0">
                <a:solidFill>
                  <a:srgbClr val="143F90"/>
                </a:solidFill>
                <a:latin typeface="Arial Black" pitchFamily="34" charset="0"/>
              </a:rPr>
              <a:t>Federal Requirements</a:t>
            </a:r>
            <a:endParaRPr lang="en-US" dirty="0">
              <a:solidFill>
                <a:srgbClr val="143F90"/>
              </a:solidFill>
            </a:endParaRPr>
          </a:p>
        </p:txBody>
      </p:sp>
      <p:sp>
        <p:nvSpPr>
          <p:cNvPr id="3" name="Content Placeholder 2"/>
          <p:cNvSpPr>
            <a:spLocks noGrp="1"/>
          </p:cNvSpPr>
          <p:nvPr>
            <p:ph idx="1"/>
          </p:nvPr>
        </p:nvSpPr>
        <p:spPr>
          <a:xfrm>
            <a:off x="609600" y="1609078"/>
            <a:ext cx="8077200" cy="4525963"/>
          </a:xfrm>
        </p:spPr>
        <p:txBody>
          <a:bodyPr>
            <a:normAutofit/>
          </a:bodyPr>
          <a:lstStyle/>
          <a:p>
            <a:pPr marL="0" indent="0" algn="ctr">
              <a:lnSpc>
                <a:spcPct val="90000"/>
              </a:lnSpc>
              <a:buNone/>
            </a:pPr>
            <a:r>
              <a:rPr lang="en-US" sz="2200" b="1" dirty="0">
                <a:ea typeface="Calibri" charset="0"/>
                <a:cs typeface="Calibri" charset="0"/>
              </a:rPr>
              <a:t>Data collection and analyzing data is importation for the education of homeless children and youth. </a:t>
            </a:r>
          </a:p>
          <a:p>
            <a:pPr marL="400050" lvl="1" indent="0">
              <a:lnSpc>
                <a:spcPct val="90000"/>
              </a:lnSpc>
              <a:buNone/>
            </a:pPr>
            <a:endParaRPr lang="en-US" dirty="0"/>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sp>
        <p:nvSpPr>
          <p:cNvPr id="6" name="Rectangle 5">
            <a:extLst>
              <a:ext uri="{FF2B5EF4-FFF2-40B4-BE49-F238E27FC236}">
                <a16:creationId xmlns:a16="http://schemas.microsoft.com/office/drawing/2014/main" id="{60C15D63-5234-4FA5-956D-26DCEBB6A354}"/>
              </a:ext>
            </a:extLst>
          </p:cNvPr>
          <p:cNvSpPr/>
          <p:nvPr/>
        </p:nvSpPr>
        <p:spPr>
          <a:xfrm>
            <a:off x="4961164" y="3038407"/>
            <a:ext cx="2736591" cy="1237641"/>
          </a:xfrm>
          <a:prstGeom prst="rect">
            <a:avLst/>
          </a:prstGeom>
          <a:solidFill>
            <a:srgbClr val="FFD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ED6A75-2CFB-46D4-8997-6DDA49A85AD9}"/>
              </a:ext>
            </a:extLst>
          </p:cNvPr>
          <p:cNvSpPr/>
          <p:nvPr/>
        </p:nvSpPr>
        <p:spPr>
          <a:xfrm>
            <a:off x="1806640" y="3038408"/>
            <a:ext cx="2668555" cy="1237641"/>
          </a:xfrm>
          <a:prstGeom prst="rect">
            <a:avLst/>
          </a:prstGeom>
          <a:solidFill>
            <a:srgbClr val="FFD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755484-172D-4E71-BED7-95C6D2E0B141}"/>
              </a:ext>
            </a:extLst>
          </p:cNvPr>
          <p:cNvSpPr txBox="1"/>
          <p:nvPr/>
        </p:nvSpPr>
        <p:spPr>
          <a:xfrm>
            <a:off x="1898780" y="3358270"/>
            <a:ext cx="2397968" cy="646331"/>
          </a:xfrm>
          <a:prstGeom prst="rect">
            <a:avLst/>
          </a:prstGeom>
          <a:noFill/>
        </p:spPr>
        <p:txBody>
          <a:bodyPr wrap="square" rtlCol="0" anchor="ctr">
            <a:spAutoFit/>
          </a:bodyPr>
          <a:lstStyle/>
          <a:p>
            <a:pPr algn="ctr"/>
            <a:r>
              <a:rPr lang="en-US" dirty="0"/>
              <a:t>Federal Reporting Requirement</a:t>
            </a:r>
          </a:p>
        </p:txBody>
      </p:sp>
      <p:sp>
        <p:nvSpPr>
          <p:cNvPr id="12" name="TextBox 11">
            <a:extLst>
              <a:ext uri="{FF2B5EF4-FFF2-40B4-BE49-F238E27FC236}">
                <a16:creationId xmlns:a16="http://schemas.microsoft.com/office/drawing/2014/main" id="{D2783C3D-AD6D-4332-A71E-0BFC7CD3F1A1}"/>
              </a:ext>
            </a:extLst>
          </p:cNvPr>
          <p:cNvSpPr txBox="1"/>
          <p:nvPr/>
        </p:nvSpPr>
        <p:spPr>
          <a:xfrm>
            <a:off x="5158856" y="3195562"/>
            <a:ext cx="2397968" cy="923330"/>
          </a:xfrm>
          <a:prstGeom prst="rect">
            <a:avLst/>
          </a:prstGeom>
          <a:noFill/>
        </p:spPr>
        <p:txBody>
          <a:bodyPr wrap="square" rtlCol="0" anchor="ctr">
            <a:spAutoFit/>
          </a:bodyPr>
          <a:lstStyle/>
          <a:p>
            <a:pPr algn="ctr"/>
            <a:r>
              <a:rPr lang="en-US" dirty="0"/>
              <a:t>MV Subgrant Application Requirement</a:t>
            </a:r>
          </a:p>
        </p:txBody>
      </p:sp>
      <p:sp>
        <p:nvSpPr>
          <p:cNvPr id="13" name="Rectangle 12">
            <a:extLst>
              <a:ext uri="{FF2B5EF4-FFF2-40B4-BE49-F238E27FC236}">
                <a16:creationId xmlns:a16="http://schemas.microsoft.com/office/drawing/2014/main" id="{9824B068-30A8-4E09-A1A6-86F1960F1E8D}"/>
              </a:ext>
            </a:extLst>
          </p:cNvPr>
          <p:cNvSpPr/>
          <p:nvPr/>
        </p:nvSpPr>
        <p:spPr>
          <a:xfrm>
            <a:off x="564503" y="4638978"/>
            <a:ext cx="2668555" cy="1237641"/>
          </a:xfrm>
          <a:prstGeom prst="rect">
            <a:avLst/>
          </a:prstGeom>
          <a:solidFill>
            <a:srgbClr val="FFD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6C2E83-7CAD-4981-A7B9-7474E6AD215A}"/>
              </a:ext>
            </a:extLst>
          </p:cNvPr>
          <p:cNvSpPr/>
          <p:nvPr/>
        </p:nvSpPr>
        <p:spPr>
          <a:xfrm>
            <a:off x="3349690" y="4638978"/>
            <a:ext cx="2668555" cy="1237641"/>
          </a:xfrm>
          <a:prstGeom prst="rect">
            <a:avLst/>
          </a:prstGeom>
          <a:solidFill>
            <a:srgbClr val="FFD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FB067A8-98C9-4DF6-A49C-928AEA478569}"/>
              </a:ext>
            </a:extLst>
          </p:cNvPr>
          <p:cNvSpPr/>
          <p:nvPr/>
        </p:nvSpPr>
        <p:spPr>
          <a:xfrm>
            <a:off x="6251509" y="4638979"/>
            <a:ext cx="2668555" cy="1237641"/>
          </a:xfrm>
          <a:prstGeom prst="rect">
            <a:avLst/>
          </a:prstGeom>
          <a:solidFill>
            <a:srgbClr val="FFD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56702D-4A17-4999-9F5F-88DF0AA29178}"/>
              </a:ext>
            </a:extLst>
          </p:cNvPr>
          <p:cNvSpPr txBox="1"/>
          <p:nvPr/>
        </p:nvSpPr>
        <p:spPr>
          <a:xfrm>
            <a:off x="6426848" y="4934632"/>
            <a:ext cx="2397968" cy="646331"/>
          </a:xfrm>
          <a:prstGeom prst="rect">
            <a:avLst/>
          </a:prstGeom>
          <a:noFill/>
        </p:spPr>
        <p:txBody>
          <a:bodyPr wrap="square" rtlCol="0" anchor="ctr">
            <a:spAutoFit/>
          </a:bodyPr>
          <a:lstStyle/>
          <a:p>
            <a:pPr algn="ctr"/>
            <a:r>
              <a:rPr lang="en-US" dirty="0"/>
              <a:t>Calculation for the Set-Aside of Title 1, Part A</a:t>
            </a:r>
          </a:p>
        </p:txBody>
      </p:sp>
      <p:sp>
        <p:nvSpPr>
          <p:cNvPr id="17" name="TextBox 16">
            <a:extLst>
              <a:ext uri="{FF2B5EF4-FFF2-40B4-BE49-F238E27FC236}">
                <a16:creationId xmlns:a16="http://schemas.microsoft.com/office/drawing/2014/main" id="{6C6844D8-47F3-4915-90EF-50997F430983}"/>
              </a:ext>
            </a:extLst>
          </p:cNvPr>
          <p:cNvSpPr txBox="1"/>
          <p:nvPr/>
        </p:nvSpPr>
        <p:spPr>
          <a:xfrm>
            <a:off x="3449216" y="4893742"/>
            <a:ext cx="2397968" cy="646331"/>
          </a:xfrm>
          <a:prstGeom prst="rect">
            <a:avLst/>
          </a:prstGeom>
          <a:noFill/>
        </p:spPr>
        <p:txBody>
          <a:bodyPr wrap="square" rtlCol="0" anchor="ctr">
            <a:spAutoFit/>
          </a:bodyPr>
          <a:lstStyle/>
          <a:p>
            <a:pPr algn="ctr"/>
            <a:r>
              <a:rPr lang="en-US" dirty="0"/>
              <a:t>Compliance with Title 1, Part A</a:t>
            </a:r>
          </a:p>
        </p:txBody>
      </p:sp>
      <p:sp>
        <p:nvSpPr>
          <p:cNvPr id="18" name="TextBox 17">
            <a:extLst>
              <a:ext uri="{FF2B5EF4-FFF2-40B4-BE49-F238E27FC236}">
                <a16:creationId xmlns:a16="http://schemas.microsoft.com/office/drawing/2014/main" id="{223E9B07-BFA6-40CD-89F8-0DE54655BDCC}"/>
              </a:ext>
            </a:extLst>
          </p:cNvPr>
          <p:cNvSpPr txBox="1"/>
          <p:nvPr/>
        </p:nvSpPr>
        <p:spPr>
          <a:xfrm>
            <a:off x="742950" y="4772392"/>
            <a:ext cx="2397968" cy="923330"/>
          </a:xfrm>
          <a:prstGeom prst="rect">
            <a:avLst/>
          </a:prstGeom>
          <a:noFill/>
        </p:spPr>
        <p:txBody>
          <a:bodyPr wrap="square" rtlCol="0" anchor="ctr">
            <a:spAutoFit/>
          </a:bodyPr>
          <a:lstStyle/>
          <a:p>
            <a:pPr algn="ctr"/>
            <a:r>
              <a:rPr lang="en-US" dirty="0"/>
              <a:t>SEA Approval of Student Need per Program Description</a:t>
            </a:r>
          </a:p>
        </p:txBody>
      </p:sp>
    </p:spTree>
    <p:extLst>
      <p:ext uri="{BB962C8B-B14F-4D97-AF65-F5344CB8AC3E}">
        <p14:creationId xmlns:p14="http://schemas.microsoft.com/office/powerpoint/2010/main" val="82099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D629"/>
          </a:solidFill>
        </p:spPr>
        <p:txBody>
          <a:bodyPr>
            <a:normAutofit/>
          </a:bodyPr>
          <a:lstStyle/>
          <a:p>
            <a:pPr algn="ctr"/>
            <a:r>
              <a:rPr lang="en-US" dirty="0">
                <a:solidFill>
                  <a:srgbClr val="143F90"/>
                </a:solidFill>
                <a:latin typeface="Arial Black" pitchFamily="34" charset="0"/>
              </a:rPr>
              <a:t>Why is Data Collected?</a:t>
            </a:r>
            <a:endParaRPr lang="en-US" dirty="0">
              <a:solidFill>
                <a:srgbClr val="143F90"/>
              </a:solidFill>
            </a:endParaRPr>
          </a:p>
        </p:txBody>
      </p:sp>
      <p:sp>
        <p:nvSpPr>
          <p:cNvPr id="3" name="Content Placeholder 2"/>
          <p:cNvSpPr>
            <a:spLocks noGrp="1"/>
          </p:cNvSpPr>
          <p:nvPr>
            <p:ph idx="1"/>
          </p:nvPr>
        </p:nvSpPr>
        <p:spPr>
          <a:xfrm>
            <a:off x="495300" y="1525554"/>
            <a:ext cx="8077200" cy="4525963"/>
          </a:xfrm>
        </p:spPr>
        <p:txBody>
          <a:bodyPr>
            <a:normAutofit/>
          </a:bodyPr>
          <a:lstStyle/>
          <a:p>
            <a:pPr>
              <a:lnSpc>
                <a:spcPct val="90000"/>
              </a:lnSpc>
            </a:pPr>
            <a:r>
              <a:rPr lang="en-US" b="1" dirty="0">
                <a:solidFill>
                  <a:schemeClr val="tx1"/>
                </a:solidFill>
                <a:ea typeface="Calibri" charset="0"/>
                <a:cs typeface="Calibri" charset="0"/>
              </a:rPr>
              <a:t>Data required at the state, LEA and school/site level</a:t>
            </a:r>
          </a:p>
          <a:p>
            <a:pPr>
              <a:lnSpc>
                <a:spcPct val="90000"/>
              </a:lnSpc>
            </a:pPr>
            <a:r>
              <a:rPr lang="en-US" b="1" dirty="0">
                <a:solidFill>
                  <a:schemeClr val="tx1"/>
                </a:solidFill>
                <a:ea typeface="Calibri" charset="0"/>
                <a:cs typeface="Calibri" charset="0"/>
              </a:rPr>
              <a:t>Determines the effectiveness of the program</a:t>
            </a:r>
          </a:p>
          <a:p>
            <a:pPr>
              <a:lnSpc>
                <a:spcPct val="90000"/>
              </a:lnSpc>
            </a:pPr>
            <a:r>
              <a:rPr lang="en-US" b="1" dirty="0">
                <a:solidFill>
                  <a:schemeClr val="tx1"/>
                </a:solidFill>
                <a:ea typeface="Calibri" charset="0"/>
                <a:cs typeface="Calibri" charset="0"/>
              </a:rPr>
              <a:t>Identifies trends</a:t>
            </a:r>
          </a:p>
          <a:p>
            <a:pPr>
              <a:lnSpc>
                <a:spcPct val="90000"/>
              </a:lnSpc>
            </a:pPr>
            <a:r>
              <a:rPr lang="en-US" b="1" dirty="0">
                <a:solidFill>
                  <a:schemeClr val="tx1"/>
                </a:solidFill>
                <a:ea typeface="Calibri" charset="0"/>
                <a:cs typeface="Calibri" charset="0"/>
              </a:rPr>
              <a:t>Identifies technical assistance</a:t>
            </a:r>
          </a:p>
          <a:p>
            <a:pPr>
              <a:lnSpc>
                <a:spcPct val="90000"/>
              </a:lnSpc>
            </a:pPr>
            <a:r>
              <a:rPr lang="en-US" b="1" dirty="0">
                <a:solidFill>
                  <a:schemeClr val="tx1"/>
                </a:solidFill>
                <a:ea typeface="Calibri" charset="0"/>
                <a:cs typeface="Calibri" charset="0"/>
              </a:rPr>
              <a:t>Helps determine areas of opportunity</a:t>
            </a:r>
          </a:p>
          <a:p>
            <a:pPr>
              <a:lnSpc>
                <a:spcPct val="90000"/>
              </a:lnSpc>
            </a:pPr>
            <a:endParaRPr lang="en-US" sz="2400" b="1" dirty="0">
              <a:ea typeface="Calibri" charset="0"/>
              <a:cs typeface="Calibri" charset="0"/>
            </a:endParaRPr>
          </a:p>
          <a:p>
            <a:pPr marL="0" indent="0" algn="ctr">
              <a:lnSpc>
                <a:spcPct val="90000"/>
              </a:lnSpc>
              <a:buNone/>
            </a:pPr>
            <a:r>
              <a:rPr lang="en-US" sz="2400" b="1" dirty="0">
                <a:ea typeface="Calibri" charset="0"/>
                <a:cs typeface="Calibri" charset="0"/>
              </a:rPr>
              <a:t>.</a:t>
            </a:r>
            <a:endParaRPr lang="en-US" sz="2400" b="1" dirty="0"/>
          </a:p>
          <a:p>
            <a:pPr marL="400050" lvl="1" indent="0" algn="ctr">
              <a:lnSpc>
                <a:spcPct val="90000"/>
              </a:lnSpc>
              <a:buNone/>
            </a:pPr>
            <a:endParaRPr lang="en-US" dirty="0"/>
          </a:p>
          <a:p>
            <a:pPr marL="400050" lvl="1" indent="0" algn="ctr">
              <a:lnSpc>
                <a:spcPct val="90000"/>
              </a:lnSpc>
              <a:buNone/>
            </a:pPr>
            <a:endParaRPr lang="en-US" dirty="0"/>
          </a:p>
        </p:txBody>
      </p:sp>
      <p:sp>
        <p:nvSpPr>
          <p:cNvPr id="5" name="TextBox 4"/>
          <p:cNvSpPr txBox="1"/>
          <p:nvPr/>
        </p:nvSpPr>
        <p:spPr>
          <a:xfrm>
            <a:off x="495300" y="6534150"/>
            <a:ext cx="247650" cy="276999"/>
          </a:xfrm>
          <a:prstGeom prst="rect">
            <a:avLst/>
          </a:prstGeom>
          <a:noFill/>
        </p:spPr>
        <p:txBody>
          <a:bodyPr wrap="square" rtlCol="0">
            <a:spAutoFit/>
          </a:bodyPr>
          <a:lstStyle/>
          <a:p>
            <a:r>
              <a:rPr lang="en-US" sz="1200" dirty="0"/>
              <a:t>2</a:t>
            </a:r>
          </a:p>
        </p:txBody>
      </p:sp>
      <p:pic>
        <p:nvPicPr>
          <p:cNvPr id="2050" name="Picture 2">
            <a:hlinkClick r:id="rId3"/>
            <a:extLst>
              <a:ext uri="{FF2B5EF4-FFF2-40B4-BE49-F238E27FC236}">
                <a16:creationId xmlns:a16="http://schemas.microsoft.com/office/drawing/2014/main" id="{878876FA-D2B5-4D55-BFA2-2281F6D0D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879" y="4475953"/>
            <a:ext cx="1134642" cy="13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45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8F55A438CAA749BFA79916C5F1DD64" ma:contentTypeVersion="14" ma:contentTypeDescription="Create a new document." ma:contentTypeScope="" ma:versionID="3895e0a6d80f47c30aea0bd67feccd17">
  <xsd:schema xmlns:xsd="http://www.w3.org/2001/XMLSchema" xmlns:xs="http://www.w3.org/2001/XMLSchema" xmlns:p="http://schemas.microsoft.com/office/2006/metadata/properties" xmlns:ns1="http://schemas.microsoft.com/sharepoint/v3" xmlns:ns3="20e454f4-3b14-414b-9f0b-a1f1e5573b61" xmlns:ns4="ac5d5c29-9739-4184-85c5-69484fc575aa" targetNamespace="http://schemas.microsoft.com/office/2006/metadata/properties" ma:root="true" ma:fieldsID="8f3730ecec2a21eb00e1c26655dd5781" ns1:_="" ns3:_="" ns4:_="">
    <xsd:import namespace="http://schemas.microsoft.com/sharepoint/v3"/>
    <xsd:import namespace="20e454f4-3b14-414b-9f0b-a1f1e5573b61"/>
    <xsd:import namespace="ac5d5c29-9739-4184-85c5-69484fc575a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454f4-3b14-414b-9f0b-a1f1e5573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5d5c29-9739-4184-85c5-69484fc575a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B3BE1-7EBB-42A6-A824-55982332E301}">
  <ds:schemaRefs>
    <ds:schemaRef ds:uri="http://schemas.microsoft.com/sharepoint/v3/contenttype/forms"/>
  </ds:schemaRefs>
</ds:datastoreItem>
</file>

<file path=customXml/itemProps2.xml><?xml version="1.0" encoding="utf-8"?>
<ds:datastoreItem xmlns:ds="http://schemas.openxmlformats.org/officeDocument/2006/customXml" ds:itemID="{F2F9EAE0-6438-4151-A628-B8F2B5D02497}">
  <ds:schemaRefs>
    <ds:schemaRef ds:uri="http://schemas.openxmlformats.org/package/2006/metadata/core-properties"/>
    <ds:schemaRef ds:uri="http://schemas.microsoft.com/sharepoint/v3"/>
    <ds:schemaRef ds:uri="http://purl.org/dc/terms/"/>
    <ds:schemaRef ds:uri="http://schemas.microsoft.com/office/2006/metadata/properties"/>
    <ds:schemaRef ds:uri="http://schemas.microsoft.com/office/2006/documentManagement/types"/>
    <ds:schemaRef ds:uri="http://schemas.microsoft.com/office/infopath/2007/PartnerControls"/>
    <ds:schemaRef ds:uri="ac5d5c29-9739-4184-85c5-69484fc575aa"/>
    <ds:schemaRef ds:uri="http://purl.org/dc/elements/1.1/"/>
    <ds:schemaRef ds:uri="20e454f4-3b14-414b-9f0b-a1f1e5573b61"/>
    <ds:schemaRef ds:uri="http://www.w3.org/XML/1998/namespace"/>
    <ds:schemaRef ds:uri="http://purl.org/dc/dcmitype/"/>
  </ds:schemaRefs>
</ds:datastoreItem>
</file>

<file path=customXml/itemProps3.xml><?xml version="1.0" encoding="utf-8"?>
<ds:datastoreItem xmlns:ds="http://schemas.openxmlformats.org/officeDocument/2006/customXml" ds:itemID="{F353B97C-08CC-4AF9-AB5A-F36C3C8F2C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e454f4-3b14-414b-9f0b-a1f1e5573b61"/>
    <ds:schemaRef ds:uri="ac5d5c29-9739-4184-85c5-69484fc57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452</TotalTime>
  <Words>2078</Words>
  <Application>Microsoft Office PowerPoint</Application>
  <PresentationFormat>On-screen Show (4:3)</PresentationFormat>
  <Paragraphs>200</Paragraphs>
  <Slides>27</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Arial</vt:lpstr>
      <vt:lpstr>Arial Black</vt:lpstr>
      <vt:lpstr>Calibri</vt:lpstr>
      <vt:lpstr>Franklin Gothic Book</vt:lpstr>
      <vt:lpstr>Franklin Gothic Demi</vt:lpstr>
      <vt:lpstr>Palatino Linotype</vt:lpstr>
      <vt:lpstr>Trebuchet MS</vt:lpstr>
      <vt:lpstr>Wingdings</vt:lpstr>
      <vt:lpstr>Office Theme</vt:lpstr>
      <vt:lpstr>Worksheet</vt:lpstr>
      <vt:lpstr>McKinney –Vento  Homeless Education</vt:lpstr>
      <vt:lpstr>Agenda</vt:lpstr>
      <vt:lpstr>What is the mckinney-vento act?</vt:lpstr>
      <vt:lpstr>Homeless Education Program McKinney-Vento Act</vt:lpstr>
      <vt:lpstr>Arizona Data</vt:lpstr>
      <vt:lpstr>Responsible parties</vt:lpstr>
      <vt:lpstr>Federal Requirement</vt:lpstr>
      <vt:lpstr>Federal Requirements</vt:lpstr>
      <vt:lpstr>Why is Data Collected?</vt:lpstr>
      <vt:lpstr>What data Is collected</vt:lpstr>
      <vt:lpstr>What Data Is Collected?</vt:lpstr>
      <vt:lpstr>Data Collection Process</vt:lpstr>
      <vt:lpstr>Data Quality Notes</vt:lpstr>
      <vt:lpstr>Data Quality Notes</vt:lpstr>
      <vt:lpstr>Data Quality Notes</vt:lpstr>
      <vt:lpstr>Collecting Data</vt:lpstr>
      <vt:lpstr>How to Collect Data</vt:lpstr>
      <vt:lpstr>How to submit data</vt:lpstr>
      <vt:lpstr>Data Quality Notes</vt:lpstr>
      <vt:lpstr>Once data are submitted</vt:lpstr>
      <vt:lpstr>Use of Data</vt:lpstr>
      <vt:lpstr>New implementations</vt:lpstr>
      <vt:lpstr>New Implementations for SY 20-21:</vt:lpstr>
      <vt:lpstr>New Implementations for SY 20-21:</vt:lpstr>
      <vt:lpstr>Resources</vt:lpstr>
      <vt:lpstr>Data Resources</vt:lpstr>
      <vt:lpstr>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 –Vento  Homeless Education</dc:title>
  <dc:creator>Alvarez, Laura</dc:creator>
  <cp:lastModifiedBy>Chavez, Silvia</cp:lastModifiedBy>
  <cp:revision>13</cp:revision>
  <dcterms:created xsi:type="dcterms:W3CDTF">2020-09-17T10:05:30Z</dcterms:created>
  <dcterms:modified xsi:type="dcterms:W3CDTF">2020-09-17T18:21:04Z</dcterms:modified>
</cp:coreProperties>
</file>