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0"/>
  </p:notesMasterIdLst>
  <p:handoutMasterIdLst>
    <p:handoutMasterId r:id="rId31"/>
  </p:handoutMasterIdLst>
  <p:sldIdLst>
    <p:sldId id="302" r:id="rId5"/>
    <p:sldId id="303" r:id="rId6"/>
    <p:sldId id="365" r:id="rId7"/>
    <p:sldId id="305" r:id="rId8"/>
    <p:sldId id="313" r:id="rId9"/>
    <p:sldId id="353" r:id="rId10"/>
    <p:sldId id="308" r:id="rId11"/>
    <p:sldId id="315" r:id="rId12"/>
    <p:sldId id="319" r:id="rId13"/>
    <p:sldId id="367" r:id="rId14"/>
    <p:sldId id="323" r:id="rId15"/>
    <p:sldId id="354" r:id="rId16"/>
    <p:sldId id="327" r:id="rId17"/>
    <p:sldId id="330" r:id="rId18"/>
    <p:sldId id="346" r:id="rId19"/>
    <p:sldId id="361" r:id="rId20"/>
    <p:sldId id="363" r:id="rId21"/>
    <p:sldId id="362" r:id="rId22"/>
    <p:sldId id="366" r:id="rId23"/>
    <p:sldId id="355" r:id="rId24"/>
    <p:sldId id="369" r:id="rId25"/>
    <p:sldId id="356" r:id="rId26"/>
    <p:sldId id="357" r:id="rId27"/>
    <p:sldId id="370" r:id="rId28"/>
    <p:sldId id="358" r:id="rId29"/>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28">
          <p15:clr>
            <a:srgbClr val="A4A3A4"/>
          </p15:clr>
        </p15:guide>
        <p15:guide id="2" orient="horz" pos="1189">
          <p15:clr>
            <a:srgbClr val="A4A3A4"/>
          </p15:clr>
        </p15:guide>
        <p15:guide id="3" pos="4353">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F90"/>
    <a:srgbClr val="D71920"/>
    <a:srgbClr val="898989"/>
    <a:srgbClr val="6E99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65C382-47BD-47DE-AFF9-C67D079A532B}" v="49" dt="2020-08-19T22:43:54.7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0712" autoAdjust="0"/>
  </p:normalViewPr>
  <p:slideViewPr>
    <p:cSldViewPr snapToGrid="0">
      <p:cViewPr varScale="1">
        <p:scale>
          <a:sx n="103" d="100"/>
          <a:sy n="103" d="100"/>
        </p:scale>
        <p:origin x="1854" y="114"/>
      </p:cViewPr>
      <p:guideLst>
        <p:guide orient="horz" pos="3728"/>
        <p:guide orient="horz" pos="1189"/>
        <p:guide pos="435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showGuides="1">
      <p:cViewPr varScale="1">
        <p:scale>
          <a:sx n="64" d="100"/>
          <a:sy n="64" d="100"/>
        </p:scale>
        <p:origin x="3173" y="8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3" tIns="46242" rIns="92483" bIns="46242"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2483" tIns="46242" rIns="92483" bIns="46242" rtlCol="0"/>
          <a:lstStyle>
            <a:lvl1pPr algn="r">
              <a:defRPr sz="1200"/>
            </a:lvl1pPr>
          </a:lstStyle>
          <a:p>
            <a:fld id="{02173442-392E-4C43-99F8-08816128085B}" type="datetimeFigureOut">
              <a:rPr lang="en-US" smtClean="0"/>
              <a:pPr/>
              <a:t>8/29/2020</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83" tIns="46242" rIns="92483" bIns="4624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83" tIns="46242" rIns="92483" bIns="46242" rtlCol="0" anchor="b"/>
          <a:lstStyle>
            <a:lvl1pPr algn="r">
              <a:defRPr sz="1200"/>
            </a:lvl1pPr>
          </a:lstStyle>
          <a:p>
            <a:fld id="{84A16211-DDB8-479A-88CF-E43A1A39D8A3}" type="slidenum">
              <a:rPr lang="en-US" smtClean="0"/>
              <a:pPr/>
              <a:t>‹#›</a:t>
            </a:fld>
            <a:endParaRPr lang="en-US" dirty="0"/>
          </a:p>
        </p:txBody>
      </p:sp>
    </p:spTree>
    <p:extLst>
      <p:ext uri="{BB962C8B-B14F-4D97-AF65-F5344CB8AC3E}">
        <p14:creationId xmlns:p14="http://schemas.microsoft.com/office/powerpoint/2010/main" val="563488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3" tIns="46242" rIns="92483" bIns="46242"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83" tIns="46242" rIns="92483" bIns="46242" rtlCol="0"/>
          <a:lstStyle>
            <a:lvl1pPr algn="r">
              <a:defRPr sz="1200"/>
            </a:lvl1pPr>
          </a:lstStyle>
          <a:p>
            <a:fld id="{18B0B14D-B4EA-4136-8824-937B541E787D}" type="datetimeFigureOut">
              <a:rPr lang="en-US" smtClean="0"/>
              <a:pPr/>
              <a:t>8/29/2020</a:t>
            </a:fld>
            <a:endParaRPr lang="en-US" dirty="0"/>
          </a:p>
        </p:txBody>
      </p:sp>
      <p:sp>
        <p:nvSpPr>
          <p:cNvPr id="4" name="Slide Image Placeholder 3"/>
          <p:cNvSpPr>
            <a:spLocks noGrp="1" noRot="1" noChangeAspect="1"/>
          </p:cNvSpPr>
          <p:nvPr>
            <p:ph type="sldImg" idx="2"/>
          </p:nvPr>
        </p:nvSpPr>
        <p:spPr>
          <a:xfrm>
            <a:off x="1166813" y="692150"/>
            <a:ext cx="4618037" cy="3463925"/>
          </a:xfrm>
          <a:prstGeom prst="rect">
            <a:avLst/>
          </a:prstGeom>
          <a:noFill/>
          <a:ln w="12700">
            <a:solidFill>
              <a:prstClr val="black"/>
            </a:solidFill>
          </a:ln>
        </p:spPr>
        <p:txBody>
          <a:bodyPr vert="horz" lIns="92483" tIns="46242" rIns="92483" bIns="46242"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3" tIns="46242" rIns="92483" bIns="4624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83" tIns="46242" rIns="92483" bIns="4624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83" tIns="46242" rIns="92483" bIns="46242" rtlCol="0" anchor="b"/>
          <a:lstStyle>
            <a:lvl1pPr algn="r">
              <a:defRPr sz="1200"/>
            </a:lvl1pPr>
          </a:lstStyle>
          <a:p>
            <a:fld id="{3A36FB65-CF1F-4CAA-87F0-41EBD46881E4}" type="slidenum">
              <a:rPr lang="en-US" smtClean="0"/>
              <a:pPr/>
              <a:t>‹#›</a:t>
            </a:fld>
            <a:endParaRPr lang="en-US" dirty="0"/>
          </a:p>
        </p:txBody>
      </p:sp>
    </p:spTree>
    <p:extLst>
      <p:ext uri="{BB962C8B-B14F-4D97-AF65-F5344CB8AC3E}">
        <p14:creationId xmlns:p14="http://schemas.microsoft.com/office/powerpoint/2010/main" val="1930665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6FB65-CF1F-4CAA-87F0-41EBD46881E4}" type="slidenum">
              <a:rPr lang="en-US" smtClean="0"/>
              <a:pPr/>
              <a:t>1</a:t>
            </a:fld>
            <a:endParaRPr lang="en-US" dirty="0"/>
          </a:p>
        </p:txBody>
      </p:sp>
    </p:spTree>
    <p:extLst>
      <p:ext uri="{BB962C8B-B14F-4D97-AF65-F5344CB8AC3E}">
        <p14:creationId xmlns:p14="http://schemas.microsoft.com/office/powerpoint/2010/main" val="2792751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36FB65-CF1F-4CAA-87F0-41EBD46881E4}" type="slidenum">
              <a:rPr lang="en-US" smtClean="0"/>
              <a:pPr/>
              <a:t>11</a:t>
            </a:fld>
            <a:endParaRPr lang="en-US" dirty="0"/>
          </a:p>
        </p:txBody>
      </p:sp>
    </p:spTree>
    <p:extLst>
      <p:ext uri="{BB962C8B-B14F-4D97-AF65-F5344CB8AC3E}">
        <p14:creationId xmlns:p14="http://schemas.microsoft.com/office/powerpoint/2010/main" val="2375649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36FB65-CF1F-4CAA-87F0-41EBD46881E4}" type="slidenum">
              <a:rPr lang="en-US" smtClean="0"/>
              <a:pPr/>
              <a:t>12</a:t>
            </a:fld>
            <a:endParaRPr lang="en-US" dirty="0"/>
          </a:p>
        </p:txBody>
      </p:sp>
    </p:spTree>
    <p:extLst>
      <p:ext uri="{BB962C8B-B14F-4D97-AF65-F5344CB8AC3E}">
        <p14:creationId xmlns:p14="http://schemas.microsoft.com/office/powerpoint/2010/main" val="2775064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36FB65-CF1F-4CAA-87F0-41EBD46881E4}" type="slidenum">
              <a:rPr lang="en-US" smtClean="0"/>
              <a:pPr/>
              <a:t>13</a:t>
            </a:fld>
            <a:endParaRPr lang="en-US" dirty="0"/>
          </a:p>
        </p:txBody>
      </p:sp>
    </p:spTree>
    <p:extLst>
      <p:ext uri="{BB962C8B-B14F-4D97-AF65-F5344CB8AC3E}">
        <p14:creationId xmlns:p14="http://schemas.microsoft.com/office/powerpoint/2010/main" val="2235244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36FB65-CF1F-4CAA-87F0-41EBD46881E4}" type="slidenum">
              <a:rPr lang="en-US" smtClean="0"/>
              <a:pPr/>
              <a:t>14</a:t>
            </a:fld>
            <a:endParaRPr lang="en-US" dirty="0"/>
          </a:p>
        </p:txBody>
      </p:sp>
    </p:spTree>
    <p:extLst>
      <p:ext uri="{BB962C8B-B14F-4D97-AF65-F5344CB8AC3E}">
        <p14:creationId xmlns:p14="http://schemas.microsoft.com/office/powerpoint/2010/main" val="3432495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36FB65-CF1F-4CAA-87F0-41EBD46881E4}" type="slidenum">
              <a:rPr lang="en-US" smtClean="0"/>
              <a:pPr/>
              <a:t>15</a:t>
            </a:fld>
            <a:endParaRPr lang="en-US" dirty="0"/>
          </a:p>
        </p:txBody>
      </p:sp>
    </p:spTree>
    <p:extLst>
      <p:ext uri="{BB962C8B-B14F-4D97-AF65-F5344CB8AC3E}">
        <p14:creationId xmlns:p14="http://schemas.microsoft.com/office/powerpoint/2010/main" val="1655722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a:t>1. Yes, because they are not living with their mother. That is not correct. Although Olivia and Tony are not living with their mother, the McKinney-Vento Act's definition of "homeless" for children and youth does not refer to living with guardians. They are living in a fixed, regular, and adequate housing situation with their grandmother. Think about these questions and then try again:  Do Olivia and Tony have a fixed, regular, and adequate nighttime residence?  Do Olivia and Tony have a temporary or permanent living arrangement?  Could Olivia and Tony's grandmother ask them to leave at any time?  Are Olivia and Tony welcome in the home? </a:t>
            </a:r>
          </a:p>
          <a:p>
            <a:pPr marL="228600" indent="-228600">
              <a:buAutoNum type="arabicPeriod"/>
            </a:pPr>
            <a:r>
              <a:rPr lang="en-US" dirty="0"/>
              <a:t>2. Yes, because they are not living in a fixed, regular, and adequate housing situation That is not correct. Although Olivia and Tony are not living with their mother, they are living in a fixed, regular, and adequate housing situation with their grandmother. </a:t>
            </a:r>
          </a:p>
          <a:p>
            <a:pPr marL="228600" indent="-228600">
              <a:buAutoNum type="arabicPeriod"/>
            </a:pPr>
            <a:r>
              <a:rPr lang="en-US" dirty="0"/>
              <a:t>3. No, because they are living in a fixed, regular, and adequate situation that was arranged by and agreed upon by both the mother and grandmother. Correct! Whether or not Olivia and Tony are considered homeless is based on the McKinney-Vento Act's definition of "homeless" for children and youth. Olivia and Tony’s situation is not considered homeless because they are living in a "fixed, regular, and adequate nighttime residence." Their situation does not meet the definition of "children and youths who are sharing the housing of other persons due to loss of housing, economic hardship, or a similar reason." </a:t>
            </a:r>
          </a:p>
          <a:p>
            <a:pPr marL="228600" indent="-228600">
              <a:buAutoNum type="arabicPeriod"/>
            </a:pPr>
            <a:r>
              <a:rPr lang="en-US" dirty="0"/>
              <a:t>4. No, because they are living with their grandmother, not their mother. That is not correct. Although Olivia and Tony are living with their grandmother, guardianship is not part of the McKinney-Vento Act's definition of "homeless" for children and youth. </a:t>
            </a:r>
          </a:p>
        </p:txBody>
      </p:sp>
      <p:sp>
        <p:nvSpPr>
          <p:cNvPr id="4" name="Slide Number Placeholder 3"/>
          <p:cNvSpPr>
            <a:spLocks noGrp="1"/>
          </p:cNvSpPr>
          <p:nvPr>
            <p:ph type="sldNum" sz="quarter" idx="5"/>
          </p:nvPr>
        </p:nvSpPr>
        <p:spPr/>
        <p:txBody>
          <a:bodyPr/>
          <a:lstStyle/>
          <a:p>
            <a:fld id="{3A36FB65-CF1F-4CAA-87F0-41EBD46881E4}" type="slidenum">
              <a:rPr lang="en-US" smtClean="0"/>
              <a:pPr/>
              <a:t>21</a:t>
            </a:fld>
            <a:endParaRPr lang="en-US" dirty="0"/>
          </a:p>
        </p:txBody>
      </p:sp>
    </p:spTree>
    <p:extLst>
      <p:ext uri="{BB962C8B-B14F-4D97-AF65-F5344CB8AC3E}">
        <p14:creationId xmlns:p14="http://schemas.microsoft.com/office/powerpoint/2010/main" val="339016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6FB65-CF1F-4CAA-87F0-41EBD46881E4}" type="slidenum">
              <a:rPr lang="en-US" smtClean="0"/>
              <a:pPr/>
              <a:t>2</a:t>
            </a:fld>
            <a:endParaRPr lang="en-US" dirty="0"/>
          </a:p>
        </p:txBody>
      </p:sp>
    </p:spTree>
    <p:extLst>
      <p:ext uri="{BB962C8B-B14F-4D97-AF65-F5344CB8AC3E}">
        <p14:creationId xmlns:p14="http://schemas.microsoft.com/office/powerpoint/2010/main" val="476767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6FB65-CF1F-4CAA-87F0-41EBD46881E4}" type="slidenum">
              <a:rPr lang="en-US" smtClean="0"/>
              <a:pPr/>
              <a:t>3</a:t>
            </a:fld>
            <a:endParaRPr lang="en-US" dirty="0"/>
          </a:p>
        </p:txBody>
      </p:sp>
    </p:spTree>
    <p:extLst>
      <p:ext uri="{BB962C8B-B14F-4D97-AF65-F5344CB8AC3E}">
        <p14:creationId xmlns:p14="http://schemas.microsoft.com/office/powerpoint/2010/main" val="466978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36FB65-CF1F-4CAA-87F0-41EBD46881E4}" type="slidenum">
              <a:rPr lang="en-US" smtClean="0"/>
              <a:pPr/>
              <a:t>4</a:t>
            </a:fld>
            <a:endParaRPr lang="en-US" dirty="0"/>
          </a:p>
        </p:txBody>
      </p:sp>
    </p:spTree>
    <p:extLst>
      <p:ext uri="{BB962C8B-B14F-4D97-AF65-F5344CB8AC3E}">
        <p14:creationId xmlns:p14="http://schemas.microsoft.com/office/powerpoint/2010/main" val="519583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36FB65-CF1F-4CAA-87F0-41EBD46881E4}" type="slidenum">
              <a:rPr lang="en-US" smtClean="0"/>
              <a:pPr/>
              <a:t>5</a:t>
            </a:fld>
            <a:endParaRPr lang="en-US" dirty="0"/>
          </a:p>
        </p:txBody>
      </p:sp>
    </p:spTree>
    <p:extLst>
      <p:ext uri="{BB962C8B-B14F-4D97-AF65-F5344CB8AC3E}">
        <p14:creationId xmlns:p14="http://schemas.microsoft.com/office/powerpoint/2010/main" val="1657568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400" dirty="0"/>
          </a:p>
        </p:txBody>
      </p:sp>
      <p:sp>
        <p:nvSpPr>
          <p:cNvPr id="4" name="Slide Number Placeholder 3"/>
          <p:cNvSpPr>
            <a:spLocks noGrp="1"/>
          </p:cNvSpPr>
          <p:nvPr>
            <p:ph type="sldNum" sz="quarter" idx="10"/>
          </p:nvPr>
        </p:nvSpPr>
        <p:spPr/>
        <p:txBody>
          <a:bodyPr/>
          <a:lstStyle/>
          <a:p>
            <a:fld id="{3A36FB65-CF1F-4CAA-87F0-41EBD46881E4}" type="slidenum">
              <a:rPr lang="en-US" smtClean="0"/>
              <a:pPr/>
              <a:t>7</a:t>
            </a:fld>
            <a:endParaRPr lang="en-US" dirty="0"/>
          </a:p>
        </p:txBody>
      </p:sp>
    </p:spTree>
    <p:extLst>
      <p:ext uri="{BB962C8B-B14F-4D97-AF65-F5344CB8AC3E}">
        <p14:creationId xmlns:p14="http://schemas.microsoft.com/office/powerpoint/2010/main" val="870932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36FB65-CF1F-4CAA-87F0-41EBD46881E4}" type="slidenum">
              <a:rPr lang="en-US" smtClean="0"/>
              <a:pPr/>
              <a:t>8</a:t>
            </a:fld>
            <a:endParaRPr lang="en-US" dirty="0"/>
          </a:p>
        </p:txBody>
      </p:sp>
    </p:spTree>
    <p:extLst>
      <p:ext uri="{BB962C8B-B14F-4D97-AF65-F5344CB8AC3E}">
        <p14:creationId xmlns:p14="http://schemas.microsoft.com/office/powerpoint/2010/main" val="2253081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36FB65-CF1F-4CAA-87F0-41EBD46881E4}" type="slidenum">
              <a:rPr lang="en-US" smtClean="0"/>
              <a:pPr/>
              <a:t>9</a:t>
            </a:fld>
            <a:endParaRPr lang="en-US" dirty="0"/>
          </a:p>
        </p:txBody>
      </p:sp>
    </p:spTree>
    <p:extLst>
      <p:ext uri="{BB962C8B-B14F-4D97-AF65-F5344CB8AC3E}">
        <p14:creationId xmlns:p14="http://schemas.microsoft.com/office/powerpoint/2010/main" val="646486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228600" indent="-228600">
              <a:buAutoNum type="arabicPeriod"/>
            </a:pPr>
            <a:r>
              <a:rPr lang="en-US" dirty="0"/>
              <a:t>Yes, because Rosa's parents are not working. That is not correct. The McKinney-Vento Act's definition of "homeless" for children and youth does not refer to parents' work status. Think about these questions and then try again:  Do Rosa and her family have a fixed, regular, and adequate nighttime residence?  Do Rosa and her family have a temporary or permanent living arrangement?  Is Rosa's family sharing the home equally, or are they more like guests in the home? </a:t>
            </a:r>
          </a:p>
          <a:p>
            <a:pPr marL="228600" indent="-228600">
              <a:buAutoNum type="arabicPeriod"/>
            </a:pPr>
            <a:endParaRPr lang="en-US" dirty="0"/>
          </a:p>
          <a:p>
            <a:pPr marL="228600" indent="-228600">
              <a:buAutoNum type="arabicPeriod"/>
            </a:pPr>
            <a:r>
              <a:rPr lang="en-US" dirty="0"/>
              <a:t>2. Yes, because Rosa and her parents are staying in someone else's home because of economic hardship and they were evicted from their apartment. Correct! Although Rosa and her parents have a place to stay, they are staying with another family due to economic hardship. They were evicted from their apartment. Their current arrangement is temporary, and they could be asked to leave at any time. These living circumstances are described in the McKinney-Vento Act's definition of "homeless." If you haven't already, please review each answer to learn why the other answers are not correct. </a:t>
            </a:r>
          </a:p>
          <a:p>
            <a:pPr marL="228600" indent="-228600">
              <a:buAutoNum type="arabicPeriod"/>
            </a:pPr>
            <a:r>
              <a:rPr lang="en-US" dirty="0"/>
              <a:t>3. No, because Rosa and her family have a place to stay. That is not correct. Although Rosa and her parents have a place to stay, they are staying with another family due to economic hardship and because they were evicted from their apartment. Think about these questions and then try again:  Do Rosa and her family have a fixed, regular, and adequate nighttime residence?  Could Rosa's relatives ask her family to leave at any time?  Is Rosa's family sharing the home equally, or are they more like guests in the home? </a:t>
            </a:r>
          </a:p>
          <a:p>
            <a:pPr marL="228600" indent="-228600">
              <a:buAutoNum type="arabicPeriod"/>
            </a:pPr>
            <a:r>
              <a:rPr lang="en-US" dirty="0"/>
              <a:t>4. No, because Rosa and her family are living with their relatives. That is not correct. Many extended families plan to live together for various reasons. However, in Rosa's situation, her family moved in with relatives as a temporary solution to lost housing and economic hardship. This situation meets the McKinney-Vento Act's definition of "homeless." Think about these questions and then try again:  Do Rosa and her family have a fixed, regular, and adequate nighttime residence?  Do Rosa and her family have a temporary or permanent living arrangement?  Is Rosa's family sharing the home equally, or are they more like guests in the home? </a:t>
            </a:r>
          </a:p>
        </p:txBody>
      </p:sp>
      <p:sp>
        <p:nvSpPr>
          <p:cNvPr id="4" name="Slide Number Placeholder 3"/>
          <p:cNvSpPr>
            <a:spLocks noGrp="1"/>
          </p:cNvSpPr>
          <p:nvPr>
            <p:ph type="sldNum" sz="quarter" idx="5"/>
          </p:nvPr>
        </p:nvSpPr>
        <p:spPr/>
        <p:txBody>
          <a:bodyPr/>
          <a:lstStyle/>
          <a:p>
            <a:fld id="{3A36FB65-CF1F-4CAA-87F0-41EBD46881E4}" type="slidenum">
              <a:rPr lang="en-US" smtClean="0"/>
              <a:pPr/>
              <a:t>10</a:t>
            </a:fld>
            <a:endParaRPr lang="en-US" dirty="0"/>
          </a:p>
        </p:txBody>
      </p:sp>
    </p:spTree>
    <p:extLst>
      <p:ext uri="{BB962C8B-B14F-4D97-AF65-F5344CB8AC3E}">
        <p14:creationId xmlns:p14="http://schemas.microsoft.com/office/powerpoint/2010/main" val="8488960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76800" y="2743200"/>
            <a:ext cx="4114800" cy="3048000"/>
          </a:xfrm>
        </p:spPr>
        <p:txBody>
          <a:bodyPr/>
          <a:lstStyle>
            <a:lvl1pPr marL="0" indent="0" algn="ctr">
              <a:buNone/>
              <a:defRPr b="0">
                <a:solidFill>
                  <a:schemeClr val="tx1">
                    <a:tint val="75000"/>
                  </a:schemeClr>
                </a:solidFill>
                <a:latin typeface="Franklin Gothic Book"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Rectangle 3"/>
          <p:cNvSpPr/>
          <p:nvPr userDrawn="1"/>
        </p:nvSpPr>
        <p:spPr>
          <a:xfrm>
            <a:off x="0" y="0"/>
            <a:ext cx="9144000" cy="25146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807725" y="254000"/>
            <a:ext cx="5260076" cy="2133600"/>
          </a:xfrm>
        </p:spPr>
        <p:txBody>
          <a:bodyPr anchor="b" anchorCtr="0">
            <a:normAutofit/>
          </a:bodyPr>
          <a:lstStyle>
            <a:lvl1pPr algn="r">
              <a:defRPr sz="4000" baseline="0">
                <a:solidFill>
                  <a:schemeClr val="bg1"/>
                </a:solidFill>
                <a:latin typeface="Franklin Gothic Demi" pitchFamily="34" charset="0"/>
              </a:defRPr>
            </a:lvl1pPr>
          </a:lstStyle>
          <a:p>
            <a:r>
              <a:rPr lang="en-US" dirty="0"/>
              <a:t>Click to edit Master 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4149" y="2849254"/>
            <a:ext cx="2815577" cy="287363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Franklin Gothic Demi" pitchFamily="34" charset="0"/>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latin typeface="Franklin Gothic Book" pitchFamily="34" charset="0"/>
              </a:defRPr>
            </a:lvl1pPr>
            <a:lvl2pPr>
              <a:defRPr>
                <a:latin typeface="Franklin Gothic Book" pitchFamily="34" charset="0"/>
              </a:defRPr>
            </a:lvl2pPr>
            <a:lvl3pPr>
              <a:defRPr>
                <a:latin typeface="Franklin Gothic Book" pitchFamily="34" charset="0"/>
              </a:defRPr>
            </a:lvl3pPr>
            <a:lvl4pPr>
              <a:defRPr>
                <a:latin typeface="Franklin Gothic Book" pitchFamily="34" charset="0"/>
              </a:defRPr>
            </a:lvl4pPr>
            <a:lvl5pPr>
              <a:defRPr>
                <a:latin typeface="Franklin Gothic Book"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0" name="Rectangle 9"/>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Franklin Gothic Dem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Franklin Gothic Book" pitchFamily="34" charset="0"/>
              </a:defRPr>
            </a:lvl1pPr>
            <a:lvl2pPr>
              <a:defRPr>
                <a:latin typeface="Franklin Gothic Book" pitchFamily="34" charset="0"/>
              </a:defRPr>
            </a:lvl2pPr>
            <a:lvl3pPr>
              <a:defRPr>
                <a:latin typeface="Franklin Gothic Book" pitchFamily="34" charset="0"/>
              </a:defRPr>
            </a:lvl3pPr>
            <a:lvl4pPr>
              <a:defRPr>
                <a:latin typeface="Franklin Gothic Book" pitchFamily="34" charset="0"/>
              </a:defRPr>
            </a:lvl4pPr>
            <a:lvl5pPr>
              <a:defRPr>
                <a:latin typeface="Franklin Gothic Book"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0" name="Rectangle 9"/>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6" name="Straight Connector 5"/>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4" name="Rectangle 3"/>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lvl1pPr>
              <a:defRPr>
                <a:latin typeface="Franklin Gothic Dem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Franklin Gothic Book" pitchFamily="34" charset="0"/>
              </a:defRPr>
            </a:lvl1pPr>
            <a:lvl2pPr>
              <a:defRPr>
                <a:latin typeface="Franklin Gothic Book" pitchFamily="34" charset="0"/>
              </a:defRPr>
            </a:lvl2pPr>
            <a:lvl3pPr>
              <a:defRPr>
                <a:latin typeface="Franklin Gothic Book" pitchFamily="34" charset="0"/>
              </a:defRPr>
            </a:lvl3pPr>
            <a:lvl4pPr>
              <a:defRPr>
                <a:latin typeface="Franklin Gothic Book" pitchFamily="34" charset="0"/>
              </a:defRPr>
            </a:lvl4pPr>
            <a:lvl5pPr>
              <a:defRPr>
                <a:latin typeface="Franklin Gothic Book"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Franklin Gothic Dem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Franklin Gothic Book"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cxnSp>
        <p:nvCxnSpPr>
          <p:cNvPr id="7" name="Straight Connector 6"/>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0" name="Rectangle 9"/>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Franklin Gothic Demi"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atin typeface="Franklin Gothic Book" pitchFamily="34" charset="0"/>
              </a:defRPr>
            </a:lvl1pPr>
            <a:lvl2pPr>
              <a:defRPr sz="2400">
                <a:latin typeface="Franklin Gothic Book" pitchFamily="34" charset="0"/>
              </a:defRPr>
            </a:lvl2pPr>
            <a:lvl3pPr>
              <a:defRPr sz="2000">
                <a:latin typeface="Franklin Gothic Book" pitchFamily="34" charset="0"/>
              </a:defRPr>
            </a:lvl3pPr>
            <a:lvl4pPr>
              <a:defRPr sz="1800">
                <a:latin typeface="Franklin Gothic Book" pitchFamily="34" charset="0"/>
              </a:defRPr>
            </a:lvl4pPr>
            <a:lvl5pPr>
              <a:defRPr sz="1800">
                <a:latin typeface="Franklin Gothic Book"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atin typeface="Franklin Gothic Book" pitchFamily="34" charset="0"/>
              </a:defRPr>
            </a:lvl1pPr>
            <a:lvl2pPr>
              <a:defRPr sz="2400">
                <a:latin typeface="Franklin Gothic Book" pitchFamily="34" charset="0"/>
              </a:defRPr>
            </a:lvl2pPr>
            <a:lvl3pPr>
              <a:defRPr sz="2000">
                <a:latin typeface="Franklin Gothic Book" pitchFamily="34" charset="0"/>
              </a:defRPr>
            </a:lvl3pPr>
            <a:lvl4pPr>
              <a:defRPr sz="1800">
                <a:latin typeface="Franklin Gothic Book" pitchFamily="34" charset="0"/>
              </a:defRPr>
            </a:lvl4pPr>
            <a:lvl5pPr>
              <a:defRPr sz="1800">
                <a:latin typeface="Franklin Gothic Book"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1" name="Rectangle 10"/>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Franklin Gothic Dem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Franklin Gothic Dem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Franklin Gothic Book" pitchFamily="34" charset="0"/>
              </a:defRPr>
            </a:lvl1pPr>
            <a:lvl2pPr>
              <a:defRPr sz="2000">
                <a:latin typeface="Franklin Gothic Book" pitchFamily="34" charset="0"/>
              </a:defRPr>
            </a:lvl2pPr>
            <a:lvl3pPr>
              <a:defRPr sz="1800">
                <a:latin typeface="Franklin Gothic Book" pitchFamily="34" charset="0"/>
              </a:defRPr>
            </a:lvl3pPr>
            <a:lvl4pPr>
              <a:defRPr sz="1600">
                <a:latin typeface="Franklin Gothic Book" pitchFamily="34" charset="0"/>
              </a:defRPr>
            </a:lvl4pPr>
            <a:lvl5pPr>
              <a:defRPr sz="1600">
                <a:latin typeface="Franklin Gothic Book"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Franklin Gothic Dem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Franklin Gothic Book" pitchFamily="34" charset="0"/>
              </a:defRPr>
            </a:lvl1pPr>
            <a:lvl2pPr>
              <a:defRPr sz="2000">
                <a:latin typeface="Franklin Gothic Book" pitchFamily="34" charset="0"/>
              </a:defRPr>
            </a:lvl2pPr>
            <a:lvl3pPr>
              <a:defRPr sz="1800">
                <a:latin typeface="Franklin Gothic Book" pitchFamily="34" charset="0"/>
              </a:defRPr>
            </a:lvl3pPr>
            <a:lvl4pPr>
              <a:defRPr sz="1600">
                <a:latin typeface="Franklin Gothic Book" pitchFamily="34" charset="0"/>
              </a:defRPr>
            </a:lvl4pPr>
            <a:lvl5pPr>
              <a:defRPr sz="1600">
                <a:latin typeface="Franklin Gothic Book"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3" name="Rectangle 12"/>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Franklin Gothic Demi" pitchFamily="34" charset="0"/>
              </a:defRPr>
            </a:lvl1pPr>
          </a:lstStyle>
          <a:p>
            <a:r>
              <a:rPr lang="en-US"/>
              <a:t>Click to edit Master title style</a:t>
            </a:r>
          </a:p>
        </p:txBody>
      </p:sp>
      <p:cxnSp>
        <p:nvCxnSpPr>
          <p:cNvPr id="6" name="Straight Connector 5"/>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9" name="Rectangle 8"/>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5" name="Straight Connector 4"/>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8" name="Rectangle 7"/>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Franklin Gothic Dem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Franklin Gothic Book" pitchFamily="34" charset="0"/>
              </a:defRPr>
            </a:lvl1pPr>
            <a:lvl2pPr>
              <a:defRPr sz="2800">
                <a:latin typeface="Franklin Gothic Book" pitchFamily="34" charset="0"/>
              </a:defRPr>
            </a:lvl2pPr>
            <a:lvl3pPr>
              <a:defRPr sz="2400">
                <a:latin typeface="Franklin Gothic Book" pitchFamily="34" charset="0"/>
              </a:defRPr>
            </a:lvl3pPr>
            <a:lvl4pPr>
              <a:defRPr sz="2000">
                <a:latin typeface="Franklin Gothic Book" pitchFamily="34" charset="0"/>
              </a:defRPr>
            </a:lvl4pPr>
            <a:lvl5pPr>
              <a:defRPr sz="2000">
                <a:latin typeface="Franklin Gothic Book"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Franklin Gothic Book"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8" name="Straight Connector 7"/>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1" name="Rectangle 10"/>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Franklin Gothic Demi" pitchFamily="34" charset="0"/>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Franklin Gothic Dem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Franklin Gothic Book"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8" name="Straight Connector 7"/>
          <p:cNvCxnSpPr/>
          <p:nvPr userDrawn="1"/>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1" name="Rectangle 10"/>
          <p:cNvSpPr/>
          <p:nvPr userDrawn="1"/>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80772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0"/>
            <a:ext cx="80772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4000" kern="1200">
          <a:solidFill>
            <a:schemeClr val="tx1">
              <a:lumMod val="65000"/>
              <a:lumOff val="35000"/>
            </a:schemeClr>
          </a:solidFill>
          <a:latin typeface="Trebuchet MS"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baseline="0">
          <a:solidFill>
            <a:schemeClr val="tx1">
              <a:lumMod val="75000"/>
              <a:lumOff val="25000"/>
            </a:schemeClr>
          </a:solidFill>
          <a:latin typeface="Trebuchet MS"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baseline="0">
          <a:solidFill>
            <a:schemeClr val="tx1">
              <a:lumMod val="75000"/>
              <a:lumOff val="25000"/>
            </a:schemeClr>
          </a:solidFill>
          <a:latin typeface="Trebuchet MS"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baseline="0">
          <a:solidFill>
            <a:schemeClr val="tx1">
              <a:lumMod val="75000"/>
              <a:lumOff val="25000"/>
            </a:schemeClr>
          </a:solidFill>
          <a:latin typeface="Trebuchet MS"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baseline="0">
          <a:solidFill>
            <a:schemeClr val="tx1">
              <a:lumMod val="75000"/>
              <a:lumOff val="25000"/>
            </a:schemeClr>
          </a:solidFill>
          <a:latin typeface="Trebuchet MS"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baseline="0">
          <a:solidFill>
            <a:schemeClr val="tx1">
              <a:lumMod val="75000"/>
              <a:lumOff val="25000"/>
            </a:schemeClr>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ideo" Target="https://www.youtube.com/embed/aWv29gU7Oug?feature=oembed" TargetMode="Externa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s://cms.azed.gov/home/GetDocumentFile?id=5dcc5df403e2b3163cad532d"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www.schoolhouseconnection.org/guidelines-for-designating-lea-level-and-building-level-mckinney-vento-liaisons/"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srGzOoBqqe0&amp;t=7s" TargetMode="External"/><Relationship Id="rId2" Type="http://schemas.openxmlformats.org/officeDocument/2006/relationships/slideLayout" Target="../slideLayouts/slideLayout6.xml"/><Relationship Id="rId1" Type="http://schemas.openxmlformats.org/officeDocument/2006/relationships/video" Target="https://www.youtube.com/embed/lIQbZ8BtD6A?feature=oembed" TargetMode="Externa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s://nche.ed.gov/" TargetMode="External"/><Relationship Id="rId7" Type="http://schemas.openxmlformats.org/officeDocument/2006/relationships/hyperlink" Target="https://naehcy.org/" TargetMode="External"/><Relationship Id="rId2" Type="http://schemas.openxmlformats.org/officeDocument/2006/relationships/image" Target="../media/image10.png"/><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hyperlink" Target="https://www.schoolhouseconnection.org/preparing-for-school-reopening-and-recovery/" TargetMode="Externa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creativecommons.org/licenses/by-nc/3.0/" TargetMode="External"/><Relationship Id="rId5" Type="http://schemas.openxmlformats.org/officeDocument/2006/relationships/hyperlink" Target="http://www.pngall.com/ice-cream-png"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104284" y="2779111"/>
            <a:ext cx="5896304" cy="3736427"/>
          </a:xfrm>
        </p:spPr>
        <p:txBody>
          <a:bodyPr>
            <a:normAutofit/>
          </a:bodyPr>
          <a:lstStyle/>
          <a:p>
            <a:r>
              <a:rPr lang="en-US" sz="2000" b="1" i="1" dirty="0">
                <a:solidFill>
                  <a:schemeClr val="tx1">
                    <a:lumMod val="65000"/>
                    <a:lumOff val="35000"/>
                  </a:schemeClr>
                </a:solidFill>
                <a:latin typeface="Palatino Linotype" panose="02040502050505030304" pitchFamily="18" charset="0"/>
              </a:rPr>
              <a:t>McKinney-Vento:</a:t>
            </a:r>
          </a:p>
          <a:p>
            <a:r>
              <a:rPr lang="en-US" sz="2000" b="1" i="1" dirty="0">
                <a:solidFill>
                  <a:schemeClr val="tx1">
                    <a:lumMod val="65000"/>
                    <a:lumOff val="35000"/>
                  </a:schemeClr>
                </a:solidFill>
                <a:latin typeface="Palatino Linotype" panose="02040502050505030304" pitchFamily="18" charset="0"/>
              </a:rPr>
              <a:t>School Access and Stability under the McKinney-</a:t>
            </a:r>
            <a:br>
              <a:rPr lang="en-US" sz="2000" b="1" i="1" dirty="0">
                <a:solidFill>
                  <a:schemeClr val="tx1">
                    <a:lumMod val="65000"/>
                    <a:lumOff val="35000"/>
                  </a:schemeClr>
                </a:solidFill>
                <a:latin typeface="Palatino Linotype" panose="02040502050505030304" pitchFamily="18" charset="0"/>
              </a:rPr>
            </a:br>
            <a:r>
              <a:rPr lang="en-US" sz="2000" b="1" i="1" dirty="0">
                <a:solidFill>
                  <a:schemeClr val="tx1">
                    <a:lumMod val="65000"/>
                    <a:lumOff val="35000"/>
                  </a:schemeClr>
                </a:solidFill>
                <a:latin typeface="Palatino Linotype" panose="02040502050505030304" pitchFamily="18" charset="0"/>
              </a:rPr>
              <a:t>Vento Act </a:t>
            </a:r>
          </a:p>
          <a:p>
            <a:endParaRPr lang="en-US" sz="2000" b="1" i="1" dirty="0">
              <a:latin typeface="Palatino Linotype" panose="02040502050505030304" pitchFamily="18" charset="0"/>
            </a:endParaRPr>
          </a:p>
          <a:p>
            <a:endParaRPr lang="en-US" sz="2000" b="1" i="1" dirty="0">
              <a:latin typeface="Palatino Linotype" panose="02040502050505030304" pitchFamily="18" charset="0"/>
            </a:endParaRPr>
          </a:p>
          <a:p>
            <a:endParaRPr lang="en-US" sz="2000" b="1" i="1" dirty="0">
              <a:latin typeface="Palatino Linotype" panose="02040502050505030304" pitchFamily="18" charset="0"/>
            </a:endParaRPr>
          </a:p>
          <a:p>
            <a:endParaRPr lang="en-US" sz="2000" b="1" i="1" dirty="0">
              <a:latin typeface="Palatino Linotype" panose="02040502050505030304" pitchFamily="18" charset="0"/>
            </a:endParaRPr>
          </a:p>
          <a:p>
            <a:r>
              <a:rPr lang="en-US" sz="2000" b="1" i="1" dirty="0">
                <a:solidFill>
                  <a:schemeClr val="tx2">
                    <a:lumMod val="75000"/>
                  </a:schemeClr>
                </a:solidFill>
                <a:latin typeface="Palatino Linotype" panose="02040502050505030304" pitchFamily="18" charset="0"/>
              </a:rPr>
              <a:t>Arizona Department of Education</a:t>
            </a:r>
          </a:p>
          <a:p>
            <a:r>
              <a:rPr lang="en-US" sz="2000" dirty="0">
                <a:solidFill>
                  <a:schemeClr val="tx1">
                    <a:lumMod val="65000"/>
                    <a:lumOff val="35000"/>
                  </a:schemeClr>
                </a:solidFill>
                <a:latin typeface="Palatino Linotype" panose="02040502050505030304" pitchFamily="18" charset="0"/>
              </a:rPr>
              <a:t>(602)542-4963</a:t>
            </a:r>
          </a:p>
          <a:p>
            <a:r>
              <a:rPr lang="en-US" sz="2000" dirty="0">
                <a:solidFill>
                  <a:schemeClr val="tx1">
                    <a:lumMod val="65000"/>
                    <a:lumOff val="35000"/>
                  </a:schemeClr>
                </a:solidFill>
                <a:latin typeface="Palatino Linotype" panose="02040502050505030304" pitchFamily="18" charset="0"/>
              </a:rPr>
              <a:t>homeless@azed.gov</a:t>
            </a:r>
            <a:endParaRPr lang="en-US" sz="2000" dirty="0">
              <a:solidFill>
                <a:schemeClr val="tx1">
                  <a:lumMod val="65000"/>
                  <a:lumOff val="35000"/>
                </a:schemeClr>
              </a:solidFill>
            </a:endParaRPr>
          </a:p>
        </p:txBody>
      </p:sp>
      <p:sp>
        <p:nvSpPr>
          <p:cNvPr id="3" name="Title 2"/>
          <p:cNvSpPr>
            <a:spLocks noGrp="1"/>
          </p:cNvSpPr>
          <p:nvPr>
            <p:ph type="ctrTitle"/>
          </p:nvPr>
        </p:nvSpPr>
        <p:spPr>
          <a:xfrm>
            <a:off x="1149145" y="331076"/>
            <a:ext cx="6845710" cy="1879600"/>
          </a:xfrm>
        </p:spPr>
        <p:txBody>
          <a:bodyPr>
            <a:normAutofit fontScale="90000"/>
          </a:bodyPr>
          <a:lstStyle/>
          <a:p>
            <a:pPr algn="ctr"/>
            <a:r>
              <a:rPr lang="en-US" dirty="0">
                <a:solidFill>
                  <a:srgbClr val="FFC000"/>
                </a:solidFill>
                <a:latin typeface="Arial Black" pitchFamily="34" charset="0"/>
              </a:rPr>
              <a:t>McKinney –Vento </a:t>
            </a:r>
            <a:br>
              <a:rPr lang="en-US" dirty="0">
                <a:solidFill>
                  <a:srgbClr val="FFC000"/>
                </a:solidFill>
                <a:latin typeface="Arial Black" pitchFamily="34" charset="0"/>
              </a:rPr>
            </a:br>
            <a:r>
              <a:rPr lang="en-US" dirty="0">
                <a:solidFill>
                  <a:srgbClr val="FFC000"/>
                </a:solidFill>
                <a:latin typeface="Arial Black" pitchFamily="34" charset="0"/>
              </a:rPr>
              <a:t>Homeless Education Liaison Orientation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B7AB-4D05-4164-91DC-A6DF652A4763}"/>
              </a:ext>
            </a:extLst>
          </p:cNvPr>
          <p:cNvSpPr>
            <a:spLocks noGrp="1"/>
          </p:cNvSpPr>
          <p:nvPr>
            <p:ph type="title"/>
          </p:nvPr>
        </p:nvSpPr>
        <p:spPr>
          <a:xfrm>
            <a:off x="685800" y="273439"/>
            <a:ext cx="7772400" cy="668953"/>
          </a:xfrm>
        </p:spPr>
        <p:txBody>
          <a:bodyPr>
            <a:normAutofit/>
          </a:bodyPr>
          <a:lstStyle/>
          <a:p>
            <a:pPr algn="ctr"/>
            <a:r>
              <a:rPr lang="en-US" sz="2800" dirty="0">
                <a:solidFill>
                  <a:srgbClr val="143F90"/>
                </a:solidFill>
              </a:rPr>
              <a:t>Scenario #1:</a:t>
            </a:r>
          </a:p>
        </p:txBody>
      </p:sp>
      <p:sp>
        <p:nvSpPr>
          <p:cNvPr id="3" name="Text Placeholder 2">
            <a:extLst>
              <a:ext uri="{FF2B5EF4-FFF2-40B4-BE49-F238E27FC236}">
                <a16:creationId xmlns:a16="http://schemas.microsoft.com/office/drawing/2014/main" id="{B5D03866-A793-4F81-AF5F-B446582B7D60}"/>
              </a:ext>
            </a:extLst>
          </p:cNvPr>
          <p:cNvSpPr>
            <a:spLocks noGrp="1"/>
          </p:cNvSpPr>
          <p:nvPr>
            <p:ph type="body" idx="1"/>
          </p:nvPr>
        </p:nvSpPr>
        <p:spPr>
          <a:xfrm>
            <a:off x="824949" y="755779"/>
            <a:ext cx="7772400" cy="4749281"/>
          </a:xfrm>
        </p:spPr>
        <p:txBody>
          <a:bodyPr>
            <a:normAutofit fontScale="92500" lnSpcReduction="20000"/>
          </a:bodyPr>
          <a:lstStyle/>
          <a:p>
            <a:r>
              <a:rPr lang="en-US" dirty="0">
                <a:solidFill>
                  <a:schemeClr val="tx1">
                    <a:lumMod val="95000"/>
                    <a:lumOff val="5000"/>
                  </a:schemeClr>
                </a:solidFill>
                <a:latin typeface="+mn-lt"/>
              </a:rPr>
              <a:t>Rosa, age 4, lives with her parents, Oscar and Marie Lowe. Oscar is a construction worker and Marie is a cashier in a local supermarket. They rented a two-bedroom apartment close to Marie's job and Rosa's Head Start program. Unfortunately, both Marie and Oscar were laid off and could not find jobs. They quickly spent their limited savings to meet their basic needs. When they were evicted from their apartment, Oscar called his brother, Bill, to explain their situation. Oscar asked if he and his family could come and stay with his brother. Bill lives in a two-bedroom house with his wife and two children. Bill agreed and the Lowes moved in.</a:t>
            </a:r>
          </a:p>
          <a:p>
            <a:r>
              <a:rPr lang="en-US" dirty="0">
                <a:solidFill>
                  <a:schemeClr val="tx1">
                    <a:lumMod val="95000"/>
                    <a:lumOff val="5000"/>
                  </a:schemeClr>
                </a:solidFill>
                <a:latin typeface="+mn-lt"/>
              </a:rPr>
              <a:t> </a:t>
            </a:r>
            <a:r>
              <a:rPr lang="en-US" b="1" u="sng" dirty="0">
                <a:solidFill>
                  <a:srgbClr val="143F90"/>
                </a:solidFill>
                <a:latin typeface="+mn-lt"/>
              </a:rPr>
              <a:t>Assessing the Family's Living Situation</a:t>
            </a:r>
          </a:p>
          <a:p>
            <a:r>
              <a:rPr lang="en-US" dirty="0">
                <a:solidFill>
                  <a:schemeClr val="tx1">
                    <a:lumMod val="95000"/>
                    <a:lumOff val="5000"/>
                  </a:schemeClr>
                </a:solidFill>
                <a:latin typeface="+mn-lt"/>
              </a:rPr>
              <a:t> </a:t>
            </a:r>
            <a:r>
              <a:rPr lang="en-US" sz="1900" dirty="0">
                <a:solidFill>
                  <a:srgbClr val="FF0000"/>
                </a:solidFill>
                <a:latin typeface="+mn-lt"/>
              </a:rPr>
              <a:t>Is Rosa's family living in a homeless situation? Select the correct answer below. </a:t>
            </a:r>
          </a:p>
          <a:p>
            <a:pPr marL="457200" indent="-457200">
              <a:buAutoNum type="arabicPeriod"/>
            </a:pPr>
            <a:r>
              <a:rPr lang="en-US" dirty="0">
                <a:solidFill>
                  <a:schemeClr val="tx1">
                    <a:lumMod val="95000"/>
                    <a:lumOff val="5000"/>
                  </a:schemeClr>
                </a:solidFill>
                <a:latin typeface="+mn-lt"/>
              </a:rPr>
              <a:t>Yes, because Rosa's parents are not working.</a:t>
            </a:r>
          </a:p>
          <a:p>
            <a:pPr marL="457200" indent="-457200">
              <a:buAutoNum type="arabicPeriod"/>
            </a:pPr>
            <a:r>
              <a:rPr lang="en-US" dirty="0">
                <a:solidFill>
                  <a:schemeClr val="tx1">
                    <a:lumMod val="95000"/>
                    <a:lumOff val="5000"/>
                  </a:schemeClr>
                </a:solidFill>
                <a:latin typeface="+mn-lt"/>
              </a:rPr>
              <a:t>Yes, because Rosa and her parents are staying in someone else's home because of economic hardship and they were evicted from their apartment. </a:t>
            </a:r>
          </a:p>
          <a:p>
            <a:pPr marL="457200" indent="-457200">
              <a:buAutoNum type="arabicPeriod"/>
            </a:pPr>
            <a:r>
              <a:rPr lang="en-US" dirty="0">
                <a:solidFill>
                  <a:schemeClr val="tx1">
                    <a:lumMod val="95000"/>
                    <a:lumOff val="5000"/>
                  </a:schemeClr>
                </a:solidFill>
                <a:latin typeface="+mn-lt"/>
              </a:rPr>
              <a:t>No, because Rosa and her family have a place to stay.</a:t>
            </a:r>
          </a:p>
          <a:p>
            <a:pPr marL="457200" indent="-457200">
              <a:buAutoNum type="arabicPeriod"/>
            </a:pPr>
            <a:r>
              <a:rPr lang="en-US" dirty="0">
                <a:solidFill>
                  <a:schemeClr val="tx1">
                    <a:lumMod val="95000"/>
                    <a:lumOff val="5000"/>
                  </a:schemeClr>
                </a:solidFill>
                <a:latin typeface="+mn-lt"/>
              </a:rPr>
              <a:t>No, because Rosa and her family are living with their relatives. </a:t>
            </a:r>
          </a:p>
        </p:txBody>
      </p:sp>
    </p:spTree>
    <p:extLst>
      <p:ext uri="{BB962C8B-B14F-4D97-AF65-F5344CB8AC3E}">
        <p14:creationId xmlns:p14="http://schemas.microsoft.com/office/powerpoint/2010/main" val="2166507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784" y="131385"/>
            <a:ext cx="7772400" cy="1362075"/>
          </a:xfrm>
        </p:spPr>
        <p:txBody>
          <a:bodyPr>
            <a:normAutofit/>
          </a:bodyPr>
          <a:lstStyle/>
          <a:p>
            <a:pPr algn="ctr"/>
            <a:r>
              <a:rPr lang="en-US" dirty="0">
                <a:solidFill>
                  <a:srgbClr val="FF0000"/>
                </a:solidFill>
                <a:latin typeface="Arial Black" pitchFamily="34" charset="0"/>
              </a:rPr>
              <a:t>Students Experiencing Homeless May:</a:t>
            </a:r>
            <a:endParaRPr lang="en-US" dirty="0">
              <a:solidFill>
                <a:srgbClr val="FF0000"/>
              </a:solidFill>
            </a:endParaRPr>
          </a:p>
        </p:txBody>
      </p:sp>
      <p:cxnSp>
        <p:nvCxnSpPr>
          <p:cNvPr id="8" name="Straight Connector 7"/>
          <p:cNvCxnSpPr/>
          <p:nvPr/>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1" name="Rectangle 10"/>
          <p:cNvSpPr/>
          <p:nvPr/>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45A7152-6B16-4271-BE13-C1A49B4FF72D}"/>
              </a:ext>
            </a:extLst>
          </p:cNvPr>
          <p:cNvSpPr/>
          <p:nvPr/>
        </p:nvSpPr>
        <p:spPr>
          <a:xfrm>
            <a:off x="304800" y="1496672"/>
            <a:ext cx="8534400" cy="4616648"/>
          </a:xfrm>
          <a:prstGeom prst="rect">
            <a:avLst/>
          </a:prstGeom>
        </p:spPr>
        <p:txBody>
          <a:bodyPr wrap="square">
            <a:spAutoFit/>
          </a:bodyPr>
          <a:lstStyle/>
          <a:p>
            <a:pPr marL="800100" lvl="1" indent="-342900" fontAlgn="auto">
              <a:lnSpc>
                <a:spcPct val="90000"/>
              </a:lnSpc>
              <a:spcBef>
                <a:spcPts val="1200"/>
              </a:spcBef>
              <a:spcAft>
                <a:spcPts val="0"/>
              </a:spcAft>
              <a:buFont typeface="Wingdings" panose="05000000000000000000" pitchFamily="2" charset="2"/>
              <a:buChar char="§"/>
              <a:defRPr/>
            </a:pPr>
            <a:r>
              <a:rPr lang="en-US" sz="2600" b="1" dirty="0"/>
              <a:t>Be unable to meet standard school enrollment requirements.</a:t>
            </a:r>
          </a:p>
          <a:p>
            <a:pPr marL="800100" lvl="1" indent="-342900" fontAlgn="auto">
              <a:lnSpc>
                <a:spcPct val="90000"/>
              </a:lnSpc>
              <a:spcBef>
                <a:spcPts val="1200"/>
              </a:spcBef>
              <a:spcAft>
                <a:spcPts val="0"/>
              </a:spcAft>
              <a:buFont typeface="Wingdings" panose="05000000000000000000" pitchFamily="2" charset="2"/>
              <a:buChar char="§"/>
              <a:defRPr/>
            </a:pPr>
            <a:r>
              <a:rPr lang="en-US" sz="2600" b="1" dirty="0"/>
              <a:t>Move around and change schools a lot.</a:t>
            </a:r>
          </a:p>
          <a:p>
            <a:pPr marL="800100" lvl="1" indent="-342900" fontAlgn="auto">
              <a:lnSpc>
                <a:spcPct val="90000"/>
              </a:lnSpc>
              <a:spcBef>
                <a:spcPts val="1200"/>
              </a:spcBef>
              <a:spcAft>
                <a:spcPts val="0"/>
              </a:spcAft>
              <a:buFont typeface="Wingdings" panose="05000000000000000000" pitchFamily="2" charset="2"/>
              <a:buChar char="§"/>
              <a:defRPr/>
            </a:pPr>
            <a:r>
              <a:rPr lang="en-US" sz="2600" b="1" dirty="0"/>
              <a:t>Be hungry, tired, and stressed.</a:t>
            </a:r>
          </a:p>
          <a:p>
            <a:pPr marL="800100" lvl="1" indent="-342900" fontAlgn="auto">
              <a:lnSpc>
                <a:spcPct val="90000"/>
              </a:lnSpc>
              <a:spcBef>
                <a:spcPts val="1200"/>
              </a:spcBef>
              <a:spcAft>
                <a:spcPts val="0"/>
              </a:spcAft>
              <a:buFont typeface="Wingdings" panose="05000000000000000000" pitchFamily="2" charset="2"/>
              <a:buChar char="§"/>
              <a:defRPr/>
            </a:pPr>
            <a:r>
              <a:rPr lang="en-US" sz="2600" b="1" dirty="0"/>
              <a:t>Not have school supplies or homework completed (lack of space).</a:t>
            </a:r>
          </a:p>
          <a:p>
            <a:pPr marL="800100" lvl="1" indent="-342900" fontAlgn="auto">
              <a:lnSpc>
                <a:spcPct val="90000"/>
              </a:lnSpc>
              <a:spcBef>
                <a:spcPts val="1200"/>
              </a:spcBef>
              <a:spcAft>
                <a:spcPts val="0"/>
              </a:spcAft>
              <a:buFont typeface="Wingdings" panose="05000000000000000000" pitchFamily="2" charset="2"/>
              <a:buChar char="§"/>
              <a:defRPr/>
            </a:pPr>
            <a:r>
              <a:rPr lang="en-US" sz="2600" b="1" dirty="0"/>
              <a:t>Not have access to reliable transportation.</a:t>
            </a:r>
          </a:p>
          <a:p>
            <a:pPr marL="800100" lvl="1" indent="-342900" fontAlgn="auto">
              <a:lnSpc>
                <a:spcPct val="90000"/>
              </a:lnSpc>
              <a:spcBef>
                <a:spcPts val="1200"/>
              </a:spcBef>
              <a:spcAft>
                <a:spcPts val="0"/>
              </a:spcAft>
              <a:buFont typeface="Wingdings" panose="05000000000000000000" pitchFamily="2" charset="2"/>
              <a:buChar char="§"/>
              <a:defRPr/>
            </a:pPr>
            <a:r>
              <a:rPr lang="en-US" sz="2600" b="1" dirty="0"/>
              <a:t>Not have a parent or guardian to help them (unaccompanied youth). </a:t>
            </a:r>
          </a:p>
          <a:p>
            <a:pPr marL="800100" lvl="1" indent="-342900" fontAlgn="auto">
              <a:lnSpc>
                <a:spcPct val="90000"/>
              </a:lnSpc>
              <a:spcBef>
                <a:spcPts val="1200"/>
              </a:spcBef>
              <a:spcAft>
                <a:spcPts val="0"/>
              </a:spcAft>
              <a:buFont typeface="Wingdings" panose="05000000000000000000" pitchFamily="2" charset="2"/>
              <a:buChar char="§"/>
              <a:defRPr/>
            </a:pPr>
            <a:r>
              <a:rPr lang="en-US" sz="2600" b="1" dirty="0"/>
              <a:t>Significant amount of absences.</a:t>
            </a:r>
          </a:p>
        </p:txBody>
      </p:sp>
    </p:spTree>
    <p:extLst>
      <p:ext uri="{BB962C8B-B14F-4D97-AF65-F5344CB8AC3E}">
        <p14:creationId xmlns:p14="http://schemas.microsoft.com/office/powerpoint/2010/main" val="1508213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FC4E8-64EF-4DEC-B5C3-B11E47346F2B}"/>
              </a:ext>
            </a:extLst>
          </p:cNvPr>
          <p:cNvSpPr>
            <a:spLocks noGrp="1"/>
          </p:cNvSpPr>
          <p:nvPr>
            <p:ph type="title"/>
          </p:nvPr>
        </p:nvSpPr>
        <p:spPr/>
        <p:txBody>
          <a:bodyPr/>
          <a:lstStyle/>
          <a:p>
            <a:r>
              <a:rPr lang="en-US" dirty="0">
                <a:solidFill>
                  <a:srgbClr val="FF0000"/>
                </a:solidFill>
                <a:latin typeface="Arial Black" pitchFamily="34" charset="0"/>
              </a:rPr>
              <a:t>McKinney-Vento</a:t>
            </a:r>
            <a:endParaRPr lang="en-US" dirty="0">
              <a:solidFill>
                <a:srgbClr val="FF0000"/>
              </a:solidFill>
            </a:endParaRPr>
          </a:p>
        </p:txBody>
      </p:sp>
      <p:pic>
        <p:nvPicPr>
          <p:cNvPr id="4" name="Online Media 3" title="KPNX: Family support network teams helping families during remote learning">
            <a:hlinkClick r:id="" action="ppaction://media"/>
            <a:extLst>
              <a:ext uri="{FF2B5EF4-FFF2-40B4-BE49-F238E27FC236}">
                <a16:creationId xmlns:a16="http://schemas.microsoft.com/office/drawing/2014/main" id="{585234FB-9FDF-476A-B1BC-D6650F143660}"/>
              </a:ext>
            </a:extLst>
          </p:cNvPr>
          <p:cNvPicPr>
            <a:picLocks noRot="1" noChangeAspect="1"/>
          </p:cNvPicPr>
          <p:nvPr>
            <a:videoFile r:link="rId1"/>
          </p:nvPr>
        </p:nvPicPr>
        <p:blipFill>
          <a:blip r:embed="rId4"/>
          <a:stretch>
            <a:fillRect/>
          </a:stretch>
        </p:blipFill>
        <p:spPr>
          <a:xfrm>
            <a:off x="1524000" y="1714500"/>
            <a:ext cx="6096000" cy="3429000"/>
          </a:xfrm>
          <a:prstGeom prst="rect">
            <a:avLst/>
          </a:prstGeom>
        </p:spPr>
      </p:pic>
    </p:spTree>
    <p:extLst>
      <p:ext uri="{BB962C8B-B14F-4D97-AF65-F5344CB8AC3E}">
        <p14:creationId xmlns:p14="http://schemas.microsoft.com/office/powerpoint/2010/main" val="1562537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462" y="131385"/>
            <a:ext cx="7772400" cy="1362075"/>
          </a:xfrm>
        </p:spPr>
        <p:txBody>
          <a:bodyPr>
            <a:normAutofit/>
          </a:bodyPr>
          <a:lstStyle/>
          <a:p>
            <a:pPr algn="ctr"/>
            <a:r>
              <a:rPr lang="en-US" dirty="0">
                <a:solidFill>
                  <a:srgbClr val="FF0000"/>
                </a:solidFill>
                <a:latin typeface="Arial Black" pitchFamily="34" charset="0"/>
              </a:rPr>
              <a:t>Identification Strategies:</a:t>
            </a:r>
            <a:endParaRPr lang="en-US" dirty="0">
              <a:solidFill>
                <a:srgbClr val="FF0000"/>
              </a:solidFill>
            </a:endParaRPr>
          </a:p>
        </p:txBody>
      </p:sp>
      <p:cxnSp>
        <p:nvCxnSpPr>
          <p:cNvPr id="8" name="Straight Connector 7"/>
          <p:cNvCxnSpPr/>
          <p:nvPr/>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1" name="Rectangle 10"/>
          <p:cNvSpPr/>
          <p:nvPr/>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1B843CA-CA89-40F6-A683-6F5BBD120B3E}"/>
              </a:ext>
            </a:extLst>
          </p:cNvPr>
          <p:cNvSpPr/>
          <p:nvPr/>
        </p:nvSpPr>
        <p:spPr>
          <a:xfrm>
            <a:off x="226142" y="1438671"/>
            <a:ext cx="8534400" cy="4493538"/>
          </a:xfrm>
          <a:prstGeom prst="rect">
            <a:avLst/>
          </a:prstGeom>
        </p:spPr>
        <p:txBody>
          <a:bodyPr wrap="square">
            <a:spAutoFit/>
          </a:bodyPr>
          <a:lstStyle/>
          <a:p>
            <a:pPr algn="ctr"/>
            <a:r>
              <a:rPr lang="en-US" b="1" u="sng" dirty="0"/>
              <a:t> </a:t>
            </a:r>
            <a:r>
              <a:rPr lang="en-US" sz="2200" b="1" u="sng" dirty="0"/>
              <a:t>Enrollment procedures </a:t>
            </a:r>
          </a:p>
          <a:p>
            <a:pPr algn="ctr"/>
            <a:r>
              <a:rPr lang="en-US" sz="2200" dirty="0"/>
              <a:t>	▪ </a:t>
            </a:r>
            <a:r>
              <a:rPr lang="en-US" sz="2200" b="1" i="1" dirty="0"/>
              <a:t>Questionnaire </a:t>
            </a:r>
          </a:p>
          <a:p>
            <a:pPr algn="ctr"/>
            <a:r>
              <a:rPr lang="en-US" sz="2200" b="1" i="1" dirty="0"/>
              <a:t>	</a:t>
            </a:r>
            <a:r>
              <a:rPr lang="en-US" sz="2200" b="1" dirty="0"/>
              <a:t>▪ </a:t>
            </a:r>
            <a:r>
              <a:rPr lang="en-US" sz="2200" b="1" i="1" dirty="0"/>
              <a:t>Interviews</a:t>
            </a:r>
          </a:p>
          <a:p>
            <a:pPr algn="ctr"/>
            <a:r>
              <a:rPr lang="en-US" sz="2200" b="1" u="sng" dirty="0"/>
              <a:t> Building awareness with all staff </a:t>
            </a:r>
          </a:p>
          <a:p>
            <a:pPr algn="ctr"/>
            <a:r>
              <a:rPr lang="en-US" sz="2200" dirty="0"/>
              <a:t>	▪ </a:t>
            </a:r>
            <a:r>
              <a:rPr lang="en-US" sz="2200" b="1" i="1" dirty="0"/>
              <a:t>Bus drivers</a:t>
            </a:r>
          </a:p>
          <a:p>
            <a:pPr algn="ctr"/>
            <a:r>
              <a:rPr lang="en-US" sz="2200" b="1" i="1" dirty="0"/>
              <a:t> 	</a:t>
            </a:r>
            <a:r>
              <a:rPr lang="en-US" sz="2200" b="1" dirty="0"/>
              <a:t>▪ </a:t>
            </a:r>
            <a:r>
              <a:rPr lang="en-US" sz="2200" b="1" i="1" dirty="0"/>
              <a:t>Teachers </a:t>
            </a:r>
          </a:p>
          <a:p>
            <a:pPr algn="ctr"/>
            <a:r>
              <a:rPr lang="en-US" sz="2200" b="1" dirty="0"/>
              <a:t>	▪ </a:t>
            </a:r>
            <a:r>
              <a:rPr lang="en-US" sz="2200" b="1" i="1" dirty="0"/>
              <a:t>Cafeteria workers</a:t>
            </a:r>
          </a:p>
          <a:p>
            <a:pPr algn="ctr"/>
            <a:r>
              <a:rPr lang="en-US" sz="2200" b="1" i="1" dirty="0"/>
              <a:t> 	</a:t>
            </a:r>
            <a:r>
              <a:rPr lang="en-US" sz="2200" b="1" dirty="0"/>
              <a:t>▪ </a:t>
            </a:r>
            <a:r>
              <a:rPr lang="en-US" sz="2200" b="1" i="1" dirty="0"/>
              <a:t>Etc.</a:t>
            </a:r>
          </a:p>
          <a:p>
            <a:pPr algn="ctr"/>
            <a:r>
              <a:rPr lang="en-US" sz="2200" b="1" u="sng" dirty="0"/>
              <a:t>•Coordination with agencies</a:t>
            </a:r>
          </a:p>
          <a:p>
            <a:pPr algn="ctr"/>
            <a:r>
              <a:rPr lang="en-US" sz="2200" dirty="0"/>
              <a:t> 	▪ </a:t>
            </a:r>
            <a:r>
              <a:rPr lang="en-US" sz="2200" b="1" i="1" dirty="0"/>
              <a:t>CPS </a:t>
            </a:r>
          </a:p>
          <a:p>
            <a:pPr algn="ctr"/>
            <a:r>
              <a:rPr lang="en-US" sz="2200" b="1" i="1" dirty="0"/>
              <a:t>	</a:t>
            </a:r>
            <a:r>
              <a:rPr lang="en-US" sz="2200" b="1" dirty="0"/>
              <a:t>▪ </a:t>
            </a:r>
            <a:r>
              <a:rPr lang="en-US" sz="2200" b="1" i="1" dirty="0"/>
              <a:t>Police</a:t>
            </a:r>
          </a:p>
          <a:p>
            <a:pPr algn="ctr"/>
            <a:r>
              <a:rPr lang="en-US" sz="2200" b="1" i="1" dirty="0"/>
              <a:t>	 </a:t>
            </a:r>
            <a:r>
              <a:rPr lang="en-US" sz="2200" b="1" dirty="0"/>
              <a:t>▪ </a:t>
            </a:r>
            <a:r>
              <a:rPr lang="en-US" sz="2200" b="1" i="1" dirty="0"/>
              <a:t>Shelters</a:t>
            </a:r>
          </a:p>
          <a:p>
            <a:pPr algn="ctr"/>
            <a:r>
              <a:rPr lang="en-US" sz="2200" b="1" i="1" dirty="0"/>
              <a:t>	 </a:t>
            </a:r>
            <a:r>
              <a:rPr lang="en-US" sz="2200" b="1" dirty="0"/>
              <a:t>▪ </a:t>
            </a:r>
            <a:r>
              <a:rPr lang="en-US" sz="2200" b="1" i="1" dirty="0"/>
              <a:t>Refugee Resettlement</a:t>
            </a:r>
            <a:endParaRPr lang="en-US" sz="2200" b="1" dirty="0"/>
          </a:p>
        </p:txBody>
      </p:sp>
    </p:spTree>
    <p:extLst>
      <p:ext uri="{BB962C8B-B14F-4D97-AF65-F5344CB8AC3E}">
        <p14:creationId xmlns:p14="http://schemas.microsoft.com/office/powerpoint/2010/main" val="849708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964" y="131385"/>
            <a:ext cx="7772400" cy="1362075"/>
          </a:xfrm>
        </p:spPr>
        <p:txBody>
          <a:bodyPr/>
          <a:lstStyle/>
          <a:p>
            <a:pPr algn="ctr"/>
            <a:r>
              <a:rPr lang="en-US" dirty="0">
                <a:solidFill>
                  <a:srgbClr val="FF0000"/>
                </a:solidFill>
                <a:latin typeface="Arial Black" pitchFamily="34" charset="0"/>
              </a:rPr>
              <a:t>Legalities of McKinney-Vento</a:t>
            </a:r>
            <a:endParaRPr lang="en-US" dirty="0">
              <a:solidFill>
                <a:srgbClr val="FF0000"/>
              </a:solidFill>
            </a:endParaRPr>
          </a:p>
        </p:txBody>
      </p:sp>
      <p:cxnSp>
        <p:nvCxnSpPr>
          <p:cNvPr id="8" name="Straight Connector 7"/>
          <p:cNvCxnSpPr/>
          <p:nvPr/>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1" name="Rectangle 10"/>
          <p:cNvSpPr/>
          <p:nvPr/>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0B9DCF31-EF7F-4D04-9E0A-C35D93B0159D}"/>
              </a:ext>
            </a:extLst>
          </p:cNvPr>
          <p:cNvSpPr txBox="1"/>
          <p:nvPr/>
        </p:nvSpPr>
        <p:spPr>
          <a:xfrm>
            <a:off x="646472" y="1769807"/>
            <a:ext cx="8382000" cy="4401205"/>
          </a:xfrm>
          <a:prstGeom prst="rect">
            <a:avLst/>
          </a:prstGeom>
          <a:noFill/>
        </p:spPr>
        <p:txBody>
          <a:bodyPr wrap="square" rtlCol="0">
            <a:spAutoFit/>
          </a:bodyPr>
          <a:lstStyle/>
          <a:p>
            <a:pPr algn="ctr"/>
            <a:r>
              <a:rPr lang="en-US" sz="2800" b="1" dirty="0">
                <a:solidFill>
                  <a:srgbClr val="000000"/>
                </a:solidFill>
                <a:latin typeface="+mj-lt"/>
              </a:rPr>
              <a:t>Defines and protects  the rights of homeless students to enroll in, attend and succeed in public schools.</a:t>
            </a:r>
          </a:p>
          <a:p>
            <a:pPr algn="ctr"/>
            <a:endParaRPr lang="en-US" sz="2800" b="1" dirty="0">
              <a:solidFill>
                <a:srgbClr val="000000"/>
              </a:solidFill>
              <a:latin typeface="+mj-lt"/>
            </a:endParaRPr>
          </a:p>
          <a:p>
            <a:pPr algn="ctr"/>
            <a:r>
              <a:rPr lang="en-US" sz="2800" b="1" dirty="0">
                <a:solidFill>
                  <a:srgbClr val="000000"/>
                </a:solidFill>
                <a:latin typeface="+mj-lt"/>
              </a:rPr>
              <a:t>Federal law supersedes state and local laws and polices.</a:t>
            </a:r>
          </a:p>
          <a:p>
            <a:pPr algn="ctr"/>
            <a:endParaRPr lang="en-US" sz="2800" b="1" dirty="0">
              <a:solidFill>
                <a:srgbClr val="000000"/>
              </a:solidFill>
              <a:latin typeface="+mj-lt"/>
            </a:endParaRPr>
          </a:p>
          <a:p>
            <a:pPr algn="ctr"/>
            <a:r>
              <a:rPr lang="en-US" sz="2200" b="1" dirty="0">
                <a:solidFill>
                  <a:srgbClr val="000000"/>
                </a:solidFill>
                <a:latin typeface="+mj-lt"/>
              </a:rPr>
              <a:t>View  the Non-Regulatory Guidance: </a:t>
            </a:r>
            <a:r>
              <a:rPr lang="en-US" sz="2200" dirty="0">
                <a:solidFill>
                  <a:srgbClr val="0033CC"/>
                </a:solidFill>
                <a:hlinkClick r:id="rId4">
                  <a:extLst>
                    <a:ext uri="{A12FA001-AC4F-418D-AE19-62706E023703}">
                      <ahyp:hlinkClr xmlns:ahyp="http://schemas.microsoft.com/office/drawing/2018/hyperlinkcolor" val="tx"/>
                    </a:ext>
                  </a:extLst>
                </a:hlinkClick>
              </a:rPr>
              <a:t>https://cms.azed.gov/home/GetDocumentFile?id=5dcc5df403e2b3163cad532d</a:t>
            </a:r>
            <a:endParaRPr lang="en-US" sz="2200" b="1" dirty="0">
              <a:solidFill>
                <a:srgbClr val="0033CC"/>
              </a:solidFill>
              <a:latin typeface="+mj-lt"/>
            </a:endParaRPr>
          </a:p>
          <a:p>
            <a:pPr lvl="0"/>
            <a:endParaRPr lang="en-US" sz="28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962734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81171B-E9DF-4E4C-BBE0-8F1792252C8A}"/>
              </a:ext>
            </a:extLst>
          </p:cNvPr>
          <p:cNvSpPr>
            <a:spLocks noGrp="1"/>
          </p:cNvSpPr>
          <p:nvPr>
            <p:ph type="title"/>
          </p:nvPr>
        </p:nvSpPr>
        <p:spPr/>
        <p:txBody>
          <a:bodyPr>
            <a:normAutofit fontScale="90000"/>
          </a:bodyPr>
          <a:lstStyle/>
          <a:p>
            <a:r>
              <a:rPr lang="en-US" dirty="0">
                <a:solidFill>
                  <a:srgbClr val="FF0000"/>
                </a:solidFill>
                <a:latin typeface="Arial Black" pitchFamily="34" charset="0"/>
              </a:rPr>
              <a:t>Key Provisions of McKinney-Vento</a:t>
            </a:r>
            <a:endParaRPr lang="en-US" dirty="0">
              <a:solidFill>
                <a:srgbClr val="FF0000"/>
              </a:solidFill>
            </a:endParaRPr>
          </a:p>
        </p:txBody>
      </p:sp>
      <p:sp>
        <p:nvSpPr>
          <p:cNvPr id="8" name="TextBox 7">
            <a:extLst>
              <a:ext uri="{FF2B5EF4-FFF2-40B4-BE49-F238E27FC236}">
                <a16:creationId xmlns:a16="http://schemas.microsoft.com/office/drawing/2014/main" id="{73003385-C2C0-4D4B-9A2E-B0AB06B56465}"/>
              </a:ext>
            </a:extLst>
          </p:cNvPr>
          <p:cNvSpPr txBox="1"/>
          <p:nvPr/>
        </p:nvSpPr>
        <p:spPr>
          <a:xfrm>
            <a:off x="644014" y="1381541"/>
            <a:ext cx="8382000" cy="4431983"/>
          </a:xfrm>
          <a:prstGeom prst="rect">
            <a:avLst/>
          </a:prstGeom>
          <a:noFill/>
        </p:spPr>
        <p:txBody>
          <a:bodyPr wrap="square" rtlCol="0">
            <a:spAutoFit/>
          </a:bodyPr>
          <a:lstStyle/>
          <a:p>
            <a:pPr marL="285750" lvl="0" indent="-285750">
              <a:buFont typeface="Arial" panose="020B0604020202020204" pitchFamily="34" charset="0"/>
              <a:buChar char="•"/>
            </a:pPr>
            <a:r>
              <a:rPr lang="en-US" sz="3000" b="1" dirty="0"/>
              <a:t>Immediate enrollment without documents</a:t>
            </a:r>
          </a:p>
          <a:p>
            <a:pPr marL="285750" lvl="0" indent="-285750">
              <a:buFont typeface="Arial" panose="020B0604020202020204" pitchFamily="34" charset="0"/>
              <a:buChar char="•"/>
            </a:pPr>
            <a:r>
              <a:rPr lang="en-US" sz="3000" b="1" dirty="0"/>
              <a:t>School stability</a:t>
            </a:r>
          </a:p>
          <a:p>
            <a:pPr marL="285750" lvl="0" indent="-285750">
              <a:buFont typeface="Arial" panose="020B0604020202020204" pitchFamily="34" charset="0"/>
              <a:buChar char="•"/>
            </a:pPr>
            <a:r>
              <a:rPr lang="en-US" sz="3000" b="1" dirty="0"/>
              <a:t>Transportation to school of origin</a:t>
            </a:r>
          </a:p>
          <a:p>
            <a:pPr marL="285750" lvl="0" indent="-285750">
              <a:buFont typeface="Arial" panose="020B0604020202020204" pitchFamily="34" charset="0"/>
              <a:buChar char="•"/>
            </a:pPr>
            <a:r>
              <a:rPr lang="en-US" sz="3000" b="1" dirty="0"/>
              <a:t>Eliminate barriers = ensure school policies and procedures are fair</a:t>
            </a:r>
          </a:p>
          <a:p>
            <a:pPr marL="285750" lvl="0" indent="-285750">
              <a:buFont typeface="Arial" panose="020B0604020202020204" pitchFamily="34" charset="0"/>
              <a:buChar char="•"/>
            </a:pPr>
            <a:r>
              <a:rPr lang="en-US" sz="3000" b="1" dirty="0"/>
              <a:t>Unaccompanied youth=immediate enrollment</a:t>
            </a:r>
          </a:p>
          <a:p>
            <a:pPr marL="285750" lvl="0" indent="-285750">
              <a:buFont typeface="Arial" panose="020B0604020202020204" pitchFamily="34" charset="0"/>
              <a:buChar char="•"/>
            </a:pPr>
            <a:r>
              <a:rPr lang="en-US" sz="2800" b="1" dirty="0"/>
              <a:t>Dispute Resolution Process</a:t>
            </a:r>
          </a:p>
          <a:p>
            <a:pPr marL="285750" indent="-285750">
              <a:buFont typeface="Arial" panose="020B0604020202020204" pitchFamily="34" charset="0"/>
              <a:buChar char="•"/>
            </a:pPr>
            <a:r>
              <a:rPr lang="en-US" sz="2800" b="1" dirty="0"/>
              <a:t>District Liaison assigned to every school district </a:t>
            </a:r>
          </a:p>
          <a:p>
            <a:pPr marL="285750" lvl="0" indent="-285750">
              <a:buFont typeface="Arial" panose="020B0604020202020204" pitchFamily="34" charset="0"/>
              <a:buChar char="•"/>
            </a:pPr>
            <a:endParaRPr lang="en-US" sz="2800" b="1" dirty="0"/>
          </a:p>
          <a:p>
            <a:pPr marL="285750" indent="-285750">
              <a:buFont typeface="Arial" panose="020B0604020202020204" pitchFamily="34" charset="0"/>
              <a:buChar char="•"/>
            </a:pPr>
            <a:endParaRPr lang="en-US" dirty="0"/>
          </a:p>
        </p:txBody>
      </p:sp>
      <p:pic>
        <p:nvPicPr>
          <p:cNvPr id="9" name="Picture 2" descr="Image result for key provisions">
            <a:extLst>
              <a:ext uri="{FF2B5EF4-FFF2-40B4-BE49-F238E27FC236}">
                <a16:creationId xmlns:a16="http://schemas.microsoft.com/office/drawing/2014/main" id="{138ADA35-48D7-49D4-B12F-EF16C94CA6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140396">
            <a:off x="3367871" y="5076954"/>
            <a:ext cx="2134054" cy="1420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1772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40800-0C9E-476C-AE3D-8A9CC5195FC9}"/>
              </a:ext>
            </a:extLst>
          </p:cNvPr>
          <p:cNvSpPr>
            <a:spLocks noGrp="1"/>
          </p:cNvSpPr>
          <p:nvPr>
            <p:ph type="title"/>
          </p:nvPr>
        </p:nvSpPr>
        <p:spPr/>
        <p:txBody>
          <a:bodyPr>
            <a:normAutofit fontScale="90000"/>
          </a:bodyPr>
          <a:lstStyle/>
          <a:p>
            <a:r>
              <a:rPr lang="en-US" dirty="0">
                <a:solidFill>
                  <a:srgbClr val="FF0000"/>
                </a:solidFill>
                <a:latin typeface="Arial Black" pitchFamily="34" charset="0"/>
              </a:rPr>
              <a:t>McKinney-Vento Liaison Role</a:t>
            </a:r>
            <a:endParaRPr lang="en-US" dirty="0">
              <a:solidFill>
                <a:srgbClr val="FF0000"/>
              </a:solidFill>
            </a:endParaRPr>
          </a:p>
        </p:txBody>
      </p:sp>
      <p:sp>
        <p:nvSpPr>
          <p:cNvPr id="3" name="TextBox 2">
            <a:extLst>
              <a:ext uri="{FF2B5EF4-FFF2-40B4-BE49-F238E27FC236}">
                <a16:creationId xmlns:a16="http://schemas.microsoft.com/office/drawing/2014/main" id="{BBC9DE25-969B-4AC1-A3CD-1B73F3E3D021}"/>
              </a:ext>
            </a:extLst>
          </p:cNvPr>
          <p:cNvSpPr txBox="1"/>
          <p:nvPr/>
        </p:nvSpPr>
        <p:spPr>
          <a:xfrm>
            <a:off x="460332" y="1369831"/>
            <a:ext cx="8382000" cy="4801314"/>
          </a:xfrm>
          <a:prstGeom prst="rect">
            <a:avLst/>
          </a:prstGeom>
          <a:noFill/>
        </p:spPr>
        <p:txBody>
          <a:bodyPr wrap="square" rtlCol="0">
            <a:spAutoFit/>
          </a:bodyPr>
          <a:lstStyle/>
          <a:p>
            <a:pPr algn="ctr"/>
            <a:r>
              <a:rPr lang="en-US" b="1" dirty="0"/>
              <a:t>McKinney Vento Liaisons need to collect and provide to the State Coordinator information needed to fulfill the data collection required by the Act – number of children/youth identified as homeless and categories.</a:t>
            </a:r>
          </a:p>
          <a:p>
            <a:pPr algn="ctr"/>
            <a:endParaRPr lang="en-US" b="1" dirty="0"/>
          </a:p>
          <a:p>
            <a:pPr algn="ctr"/>
            <a:r>
              <a:rPr lang="en-US" b="1" dirty="0"/>
              <a:t>Ensure that children and youth are identified through outreach and coordinated activities with other entities and agencies.</a:t>
            </a:r>
          </a:p>
          <a:p>
            <a:pPr algn="ctr"/>
            <a:endParaRPr lang="en-US" b="1" dirty="0"/>
          </a:p>
          <a:p>
            <a:pPr algn="ctr"/>
            <a:r>
              <a:rPr lang="en-US" b="1" dirty="0"/>
              <a:t>Enrolled in and have a full and equal opportunity to succeed in school.</a:t>
            </a:r>
          </a:p>
          <a:p>
            <a:pPr algn="ctr"/>
            <a:endParaRPr lang="en-US" b="1" dirty="0"/>
          </a:p>
          <a:p>
            <a:pPr algn="ctr"/>
            <a:r>
              <a:rPr lang="en-US" b="1" dirty="0"/>
              <a:t>Access to services through Head Start programs (including </a:t>
            </a:r>
            <a:r>
              <a:rPr lang="en-US" b="1" dirty="0" err="1"/>
              <a:t>Earlly</a:t>
            </a:r>
            <a:r>
              <a:rPr lang="en-US" b="1" dirty="0"/>
              <a:t> Head Start Program), early intervention services under part C of the IDEA, and other preschool programs administered by the LEA.</a:t>
            </a:r>
          </a:p>
          <a:p>
            <a:pPr algn="ctr"/>
            <a:endParaRPr lang="en-US" b="1" dirty="0"/>
          </a:p>
          <a:p>
            <a:pPr algn="ctr"/>
            <a:r>
              <a:rPr lang="en-US" b="1" dirty="0"/>
              <a:t>Inform parents, guardians and unaccompanied youth of all transportation services, including transportation to the school of origin and is assisted in accessing that transportation. </a:t>
            </a:r>
            <a:endParaRPr lang="en-US" b="1" i="1"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116169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40800-0C9E-476C-AE3D-8A9CC5195FC9}"/>
              </a:ext>
            </a:extLst>
          </p:cNvPr>
          <p:cNvSpPr>
            <a:spLocks noGrp="1"/>
          </p:cNvSpPr>
          <p:nvPr>
            <p:ph type="title"/>
          </p:nvPr>
        </p:nvSpPr>
        <p:spPr/>
        <p:txBody>
          <a:bodyPr>
            <a:normAutofit fontScale="90000"/>
          </a:bodyPr>
          <a:lstStyle/>
          <a:p>
            <a:r>
              <a:rPr lang="en-US" dirty="0">
                <a:solidFill>
                  <a:srgbClr val="FF0000"/>
                </a:solidFill>
                <a:latin typeface="Arial Black" pitchFamily="34" charset="0"/>
              </a:rPr>
              <a:t>McKinney-Vento Liaison Role</a:t>
            </a:r>
            <a:endParaRPr lang="en-US" dirty="0">
              <a:solidFill>
                <a:srgbClr val="FF0000"/>
              </a:solidFill>
            </a:endParaRPr>
          </a:p>
        </p:txBody>
      </p:sp>
      <p:sp>
        <p:nvSpPr>
          <p:cNvPr id="3" name="TextBox 2">
            <a:extLst>
              <a:ext uri="{FF2B5EF4-FFF2-40B4-BE49-F238E27FC236}">
                <a16:creationId xmlns:a16="http://schemas.microsoft.com/office/drawing/2014/main" id="{BBC9DE25-969B-4AC1-A3CD-1B73F3E3D021}"/>
              </a:ext>
            </a:extLst>
          </p:cNvPr>
          <p:cNvSpPr txBox="1"/>
          <p:nvPr/>
        </p:nvSpPr>
        <p:spPr>
          <a:xfrm>
            <a:off x="460332" y="1369831"/>
            <a:ext cx="8382000" cy="6155531"/>
          </a:xfrm>
          <a:prstGeom prst="rect">
            <a:avLst/>
          </a:prstGeom>
          <a:noFill/>
        </p:spPr>
        <p:txBody>
          <a:bodyPr wrap="square" rtlCol="0">
            <a:spAutoFit/>
          </a:bodyPr>
          <a:lstStyle/>
          <a:p>
            <a:pPr algn="ctr"/>
            <a:r>
              <a:rPr lang="en-US" b="1" dirty="0"/>
              <a:t>Receive referrals to health care, dental, mental health and substance abuse services, housing services and other appropriate services.</a:t>
            </a:r>
          </a:p>
          <a:p>
            <a:pPr algn="ctr"/>
            <a:endParaRPr lang="en-US" b="1" dirty="0"/>
          </a:p>
          <a:p>
            <a:pPr algn="ctr"/>
            <a:r>
              <a:rPr lang="en-US" b="1" dirty="0"/>
              <a:t>Inform the parent, guardian, and unaccompanied youth of their educational rights and related opportunities available to their children and are provided with meaningful opportunities to participate in the education of their children.</a:t>
            </a:r>
          </a:p>
          <a:p>
            <a:pPr algn="ctr"/>
            <a:endParaRPr lang="en-US" b="1" dirty="0"/>
          </a:p>
          <a:p>
            <a:pPr algn="ctr"/>
            <a:r>
              <a:rPr lang="en-US" b="1" dirty="0"/>
              <a:t>Public notice: Disseminating public notice of McKinney-Vento rights in locations frequented by parents and youth, in a manner and form understandable to them.</a:t>
            </a:r>
          </a:p>
          <a:p>
            <a:pPr algn="ctr"/>
            <a:endParaRPr lang="en-US" b="1" dirty="0"/>
          </a:p>
          <a:p>
            <a:pPr algn="ctr"/>
            <a:r>
              <a:rPr lang="en-US" b="1" dirty="0"/>
              <a:t>Enrollment disputes are mediated by the LEA and utilizing LEA policy and procedure.</a:t>
            </a:r>
          </a:p>
          <a:p>
            <a:pPr algn="ctr"/>
            <a:endParaRPr lang="en-US" sz="2200" b="1" dirty="0"/>
          </a:p>
          <a:p>
            <a:pPr algn="ctr"/>
            <a:r>
              <a:rPr lang="en-US" b="1" dirty="0"/>
              <a:t>Liaisons must be able to carry out the duties as described above: the MV liaison should allocate sufficient time to do their jobs effectively as outlined in the law and make timely decisions.</a:t>
            </a:r>
          </a:p>
          <a:p>
            <a:pPr algn="ctr"/>
            <a:endParaRPr lang="en-US" b="1" dirty="0"/>
          </a:p>
          <a:p>
            <a:pPr algn="ctr"/>
            <a:r>
              <a:rPr lang="en-US" dirty="0">
                <a:hlinkClick r:id="rId2"/>
              </a:rPr>
              <a:t>https://www.schoolhouseconnection.org/guidelines-for-designating-lea-level-and-building-level-mckinney-vento-liaisons/</a:t>
            </a:r>
            <a:endParaRPr lang="en-US" dirty="0"/>
          </a:p>
          <a:p>
            <a:endParaRPr lang="en-US" sz="2200" b="1" dirty="0"/>
          </a:p>
          <a:p>
            <a:pPr marL="457200" indent="-457200">
              <a:buFont typeface="Arial" panose="020B0604020202020204" pitchFamily="34" charset="0"/>
              <a:buChar char="•"/>
            </a:pPr>
            <a:endParaRPr lang="en-US" sz="2600" b="1" i="1"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864086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C14FE-61A4-4DCC-B0DA-D3FF97278FC7}"/>
              </a:ext>
            </a:extLst>
          </p:cNvPr>
          <p:cNvSpPr>
            <a:spLocks noGrp="1"/>
          </p:cNvSpPr>
          <p:nvPr>
            <p:ph type="title"/>
          </p:nvPr>
        </p:nvSpPr>
        <p:spPr/>
        <p:txBody>
          <a:bodyPr>
            <a:normAutofit fontScale="90000"/>
          </a:bodyPr>
          <a:lstStyle/>
          <a:p>
            <a:r>
              <a:rPr lang="en-US" dirty="0">
                <a:solidFill>
                  <a:srgbClr val="FF0000"/>
                </a:solidFill>
                <a:latin typeface="Arial Black" pitchFamily="34" charset="0"/>
              </a:rPr>
              <a:t>McKinney-Vento Best Interest</a:t>
            </a:r>
            <a:endParaRPr lang="en-US" dirty="0">
              <a:solidFill>
                <a:srgbClr val="FF0000"/>
              </a:solidFill>
            </a:endParaRPr>
          </a:p>
        </p:txBody>
      </p:sp>
      <p:sp>
        <p:nvSpPr>
          <p:cNvPr id="3" name="TextBox 2">
            <a:extLst>
              <a:ext uri="{FF2B5EF4-FFF2-40B4-BE49-F238E27FC236}">
                <a16:creationId xmlns:a16="http://schemas.microsoft.com/office/drawing/2014/main" id="{F13DC851-D377-4DD5-BB20-582A3C4EDB18}"/>
              </a:ext>
            </a:extLst>
          </p:cNvPr>
          <p:cNvSpPr txBox="1"/>
          <p:nvPr/>
        </p:nvSpPr>
        <p:spPr>
          <a:xfrm>
            <a:off x="460332" y="1369831"/>
            <a:ext cx="8382000" cy="4462760"/>
          </a:xfrm>
          <a:prstGeom prst="rect">
            <a:avLst/>
          </a:prstGeom>
          <a:noFill/>
        </p:spPr>
        <p:txBody>
          <a:bodyPr wrap="square" rtlCol="0">
            <a:spAutoFit/>
          </a:bodyPr>
          <a:lstStyle/>
          <a:p>
            <a:pPr algn="ctr"/>
            <a:r>
              <a:rPr lang="en-US" sz="2400" b="1" u="sng" dirty="0">
                <a:solidFill>
                  <a:srgbClr val="0033CC"/>
                </a:solidFill>
              </a:rPr>
              <a:t>In determining best interest, the liaison shall:</a:t>
            </a:r>
          </a:p>
          <a:p>
            <a:pPr marL="457200" indent="-457200">
              <a:buFont typeface="Arial" panose="020B0604020202020204" pitchFamily="34" charset="0"/>
              <a:buChar char="•"/>
            </a:pPr>
            <a:r>
              <a:rPr lang="en-US" sz="2200" b="1" i="1" dirty="0"/>
              <a:t>Presume that keeping the child/youth in the school of origin is in the child’s or youth’s best interest, </a:t>
            </a:r>
            <a:r>
              <a:rPr lang="en-US" sz="2200" b="1" dirty="0"/>
              <a:t>except when doing so is contrary to the request of the parent, guardian or unaccompanied youth.</a:t>
            </a:r>
          </a:p>
          <a:p>
            <a:endParaRPr lang="en-US" sz="2200" b="1" dirty="0"/>
          </a:p>
          <a:p>
            <a:pPr marL="457200" indent="-457200">
              <a:buFont typeface="Arial" panose="020B0604020202020204" pitchFamily="34" charset="0"/>
              <a:buChar char="•"/>
            </a:pPr>
            <a:r>
              <a:rPr lang="en-US" sz="2200" b="1" i="1" dirty="0"/>
              <a:t>Consider student-centered factors related to the child’s or youth’s best interest: </a:t>
            </a:r>
            <a:r>
              <a:rPr lang="en-US" sz="2200" b="1" dirty="0"/>
              <a:t>including factors related to the impact of mobility on achievement, education, health, and safety, giving priority to the request of the parent, guardian or unaccompanied youth.</a:t>
            </a:r>
          </a:p>
          <a:p>
            <a:pPr marL="457200" indent="-457200">
              <a:buFont typeface="Arial" panose="020B0604020202020204" pitchFamily="34" charset="0"/>
              <a:buChar char="•"/>
            </a:pPr>
            <a:endParaRPr lang="en-US" sz="2200" b="1" dirty="0"/>
          </a:p>
          <a:p>
            <a:pPr marL="457200" indent="-457200">
              <a:buFont typeface="Arial" panose="020B0604020202020204" pitchFamily="34" charset="0"/>
              <a:buChar char="•"/>
            </a:pPr>
            <a:endParaRPr lang="en-US" sz="2200" b="1" dirty="0"/>
          </a:p>
          <a:p>
            <a:pPr marL="457200" indent="-457200">
              <a:buFont typeface="Arial" panose="020B0604020202020204" pitchFamily="34" charset="0"/>
              <a:buChar char="•"/>
            </a:pPr>
            <a:endParaRPr lang="en-US" b="1" i="1" dirty="0"/>
          </a:p>
        </p:txBody>
      </p:sp>
    </p:spTree>
    <p:extLst>
      <p:ext uri="{BB962C8B-B14F-4D97-AF65-F5344CB8AC3E}">
        <p14:creationId xmlns:p14="http://schemas.microsoft.com/office/powerpoint/2010/main" val="3736085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FC4E8-64EF-4DEC-B5C3-B11E47346F2B}"/>
              </a:ext>
            </a:extLst>
          </p:cNvPr>
          <p:cNvSpPr>
            <a:spLocks noGrp="1"/>
          </p:cNvSpPr>
          <p:nvPr>
            <p:ph type="title"/>
          </p:nvPr>
        </p:nvSpPr>
        <p:spPr/>
        <p:txBody>
          <a:bodyPr/>
          <a:lstStyle/>
          <a:p>
            <a:r>
              <a:rPr lang="en-US" dirty="0">
                <a:solidFill>
                  <a:srgbClr val="FF0000"/>
                </a:solidFill>
                <a:latin typeface="Arial Black" pitchFamily="34" charset="0"/>
              </a:rPr>
              <a:t>McKinney-Vento</a:t>
            </a:r>
            <a:endParaRPr lang="en-US" dirty="0">
              <a:solidFill>
                <a:srgbClr val="FF0000"/>
              </a:solidFill>
            </a:endParaRPr>
          </a:p>
        </p:txBody>
      </p:sp>
      <p:pic>
        <p:nvPicPr>
          <p:cNvPr id="3" name="Online Media 4" title="Supporting Students Experiencing Homelessness">
            <a:hlinkClick r:id="rId3"/>
            <a:extLst>
              <a:ext uri="{FF2B5EF4-FFF2-40B4-BE49-F238E27FC236}">
                <a16:creationId xmlns:a16="http://schemas.microsoft.com/office/drawing/2014/main" id="{FEB92593-015F-4A9A-852E-E39D9CAECCCC}"/>
              </a:ext>
            </a:extLst>
          </p:cNvPr>
          <p:cNvPicPr>
            <a:picLocks noRot="1" noChangeAspect="1"/>
          </p:cNvPicPr>
          <p:nvPr>
            <a:videoFile r:link="rId1"/>
          </p:nvPr>
        </p:nvPicPr>
        <p:blipFill>
          <a:blip r:embed="rId4"/>
          <a:stretch>
            <a:fillRect/>
          </a:stretch>
        </p:blipFill>
        <p:spPr>
          <a:xfrm>
            <a:off x="660518" y="1458516"/>
            <a:ext cx="8153400" cy="4332684"/>
          </a:xfrm>
          <a:prstGeom prst="rect">
            <a:avLst/>
          </a:prstGeom>
        </p:spPr>
      </p:pic>
    </p:spTree>
    <p:extLst>
      <p:ext uri="{BB962C8B-B14F-4D97-AF65-F5344CB8AC3E}">
        <p14:creationId xmlns:p14="http://schemas.microsoft.com/office/powerpoint/2010/main" val="102737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3"/>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3"/>
                                        </p:tgtEl>
                                      </p:cBhvr>
                                    </p:cmd>
                                  </p:childTnLst>
                                </p:cTn>
                              </p:par>
                            </p:childTnLst>
                          </p:cTn>
                        </p:par>
                      </p:childTnLst>
                    </p:cTn>
                  </p:par>
                </p:childTnLst>
              </p:cTn>
              <p:nextCondLst>
                <p:cond evt="onClick" delay="0">
                  <p:tgtEl>
                    <p:spTgt spid="3"/>
                  </p:tgtEl>
                </p:cond>
              </p:nextCondLst>
            </p:seq>
            <p:video>
              <p:cMediaNode vol="80000">
                <p:cTn id="12" fill="hold" display="0">
                  <p:stCondLst>
                    <p:cond delay="indefinite"/>
                  </p:stCondLst>
                </p:cTn>
                <p:tgtEl>
                  <p:spTgt spid="3"/>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solidFill>
                  <a:srgbClr val="FF0000"/>
                </a:solidFill>
                <a:latin typeface="Arial Black" pitchFamily="34" charset="0"/>
              </a:rPr>
              <a:t>What is the McKinney Vento Act?</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marL="457200" indent="-457200">
              <a:lnSpc>
                <a:spcPct val="90000"/>
              </a:lnSpc>
            </a:pPr>
            <a:r>
              <a:rPr lang="en-US" b="1" dirty="0"/>
              <a:t>Federal education law, originally passed in 1987.</a:t>
            </a:r>
          </a:p>
          <a:p>
            <a:pPr marL="457200" indent="-457200">
              <a:lnSpc>
                <a:spcPct val="90000"/>
              </a:lnSpc>
            </a:pPr>
            <a:r>
              <a:rPr lang="en-US" b="1" dirty="0">
                <a:solidFill>
                  <a:srgbClr val="0033CC"/>
                </a:solidFill>
              </a:rPr>
              <a:t>Reauthorized in 2015 by Every Student Succeeds Act (ESSA).</a:t>
            </a:r>
          </a:p>
          <a:p>
            <a:pPr marL="457200" indent="-457200">
              <a:lnSpc>
                <a:spcPct val="90000"/>
              </a:lnSpc>
            </a:pPr>
            <a:r>
              <a:rPr lang="en-US" b="1" dirty="0"/>
              <a:t>Amendments took effect October 1, 2016.</a:t>
            </a:r>
          </a:p>
          <a:p>
            <a:pPr marL="457200" indent="-457200">
              <a:lnSpc>
                <a:spcPct val="90000"/>
              </a:lnSpc>
            </a:pPr>
            <a:r>
              <a:rPr lang="en-US" b="1" dirty="0">
                <a:solidFill>
                  <a:srgbClr val="0033CC"/>
                </a:solidFill>
              </a:rPr>
              <a:t>Works hand-in-hand with Title I </a:t>
            </a:r>
            <a:r>
              <a:rPr lang="en-US" b="1" dirty="0" err="1">
                <a:solidFill>
                  <a:srgbClr val="0033CC"/>
                </a:solidFill>
              </a:rPr>
              <a:t>PartA</a:t>
            </a:r>
            <a:r>
              <a:rPr lang="en-US" b="1" dirty="0">
                <a:solidFill>
                  <a:srgbClr val="0033CC"/>
                </a:solidFill>
              </a:rPr>
              <a:t> </a:t>
            </a:r>
          </a:p>
          <a:p>
            <a:r>
              <a:rPr lang="en-US" dirty="0"/>
              <a:t>	▪ </a:t>
            </a:r>
            <a:r>
              <a:rPr lang="en-US" b="1" i="1" dirty="0"/>
              <a:t>A child or youth who is homeless and is attending any school in the district 	is automatically eligible for Title I </a:t>
            </a:r>
            <a:r>
              <a:rPr lang="pt-BR" b="1" i="1" dirty="0"/>
              <a:t>services. [1115(b)(2)(E)]</a:t>
            </a:r>
          </a:p>
          <a:p>
            <a:r>
              <a:rPr lang="en-US" b="1" dirty="0"/>
              <a:t>			</a:t>
            </a:r>
            <a:r>
              <a:rPr lang="en-US" b="1" dirty="0">
                <a:solidFill>
                  <a:srgbClr val="0033CC"/>
                </a:solidFill>
              </a:rPr>
              <a:t>• This includes support services and supplemental educational 					programs such as tutoring, summer school, preschool, etc.</a:t>
            </a:r>
            <a:endParaRPr lang="en-US" sz="3000" b="1" dirty="0">
              <a:solidFill>
                <a:srgbClr val="0033CC"/>
              </a:solidFill>
            </a:endParaRPr>
          </a:p>
          <a:p>
            <a:pPr>
              <a:lnSpc>
                <a:spcPct val="90000"/>
              </a:lnSpc>
            </a:pPr>
            <a:r>
              <a:rPr lang="en-US" sz="3000" b="1" dirty="0"/>
              <a:t>		</a:t>
            </a:r>
            <a:r>
              <a:rPr lang="en-US" b="1" dirty="0"/>
              <a:t>and other federal education programs such as Free &amp; Reduced Breakfast/Lunch program.</a:t>
            </a:r>
          </a:p>
          <a:p>
            <a:pPr>
              <a:lnSpc>
                <a:spcPct val="90000"/>
              </a:lnSpc>
            </a:pPr>
            <a:endParaRPr lang="en-US" b="1" dirty="0">
              <a:ea typeface="Calibri" charset="0"/>
              <a:cs typeface="Calibri" charset="0"/>
            </a:endParaRPr>
          </a:p>
          <a:p>
            <a:endParaRPr lang="en-US" dirty="0"/>
          </a:p>
        </p:txBody>
      </p:sp>
      <p:sp>
        <p:nvSpPr>
          <p:cNvPr id="5" name="TextBox 4"/>
          <p:cNvSpPr txBox="1"/>
          <p:nvPr/>
        </p:nvSpPr>
        <p:spPr>
          <a:xfrm>
            <a:off x="495300" y="6534150"/>
            <a:ext cx="247650" cy="276999"/>
          </a:xfrm>
          <a:prstGeom prst="rect">
            <a:avLst/>
          </a:prstGeom>
          <a:noFill/>
        </p:spPr>
        <p:txBody>
          <a:bodyPr wrap="square" rtlCol="0">
            <a:spAutoFit/>
          </a:bodyPr>
          <a:lstStyle/>
          <a:p>
            <a:r>
              <a:rPr lang="en-US" sz="1200" dirty="0"/>
              <a:t>2</a:t>
            </a:r>
          </a:p>
        </p:txBody>
      </p:sp>
    </p:spTree>
    <p:extLst>
      <p:ext uri="{BB962C8B-B14F-4D97-AF65-F5344CB8AC3E}">
        <p14:creationId xmlns:p14="http://schemas.microsoft.com/office/powerpoint/2010/main" val="820996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BF074-6CB0-4E58-84C7-FDE6A6F8682A}"/>
              </a:ext>
            </a:extLst>
          </p:cNvPr>
          <p:cNvSpPr>
            <a:spLocks noGrp="1"/>
          </p:cNvSpPr>
          <p:nvPr>
            <p:ph type="title"/>
          </p:nvPr>
        </p:nvSpPr>
        <p:spPr/>
        <p:txBody>
          <a:bodyPr/>
          <a:lstStyle/>
          <a:p>
            <a:pPr algn="ctr"/>
            <a:r>
              <a:rPr lang="en-US" dirty="0">
                <a:solidFill>
                  <a:srgbClr val="FF0000"/>
                </a:solidFill>
                <a:latin typeface="Arial Black" pitchFamily="34" charset="0"/>
              </a:rPr>
              <a:t>Important Take-A-Ways</a:t>
            </a:r>
            <a:endParaRPr lang="en-US" dirty="0">
              <a:solidFill>
                <a:srgbClr val="FF0000"/>
              </a:solidFill>
            </a:endParaRPr>
          </a:p>
        </p:txBody>
      </p:sp>
      <p:sp>
        <p:nvSpPr>
          <p:cNvPr id="3" name="TextBox 2">
            <a:extLst>
              <a:ext uri="{FF2B5EF4-FFF2-40B4-BE49-F238E27FC236}">
                <a16:creationId xmlns:a16="http://schemas.microsoft.com/office/drawing/2014/main" id="{BC3F18F3-1EE6-44E8-9C6F-A74736E88A99}"/>
              </a:ext>
            </a:extLst>
          </p:cNvPr>
          <p:cNvSpPr txBox="1"/>
          <p:nvPr/>
        </p:nvSpPr>
        <p:spPr>
          <a:xfrm>
            <a:off x="457200" y="1097747"/>
            <a:ext cx="8305800" cy="5478423"/>
          </a:xfrm>
          <a:prstGeom prst="rect">
            <a:avLst/>
          </a:prstGeom>
          <a:noFill/>
        </p:spPr>
        <p:txBody>
          <a:bodyPr wrap="square" rtlCol="0">
            <a:spAutoFit/>
          </a:bodyPr>
          <a:lstStyle/>
          <a:p>
            <a:pPr algn="ctr"/>
            <a:r>
              <a:rPr lang="en-US" sz="2400" b="1" u="sng" dirty="0">
                <a:solidFill>
                  <a:srgbClr val="143F90"/>
                </a:solidFill>
              </a:rPr>
              <a:t>Districts:</a:t>
            </a:r>
          </a:p>
          <a:p>
            <a:pPr algn="ctr"/>
            <a:r>
              <a:rPr lang="en-US" sz="2400" b="1" dirty="0"/>
              <a:t>Enroll children and youth experiencing homelessness </a:t>
            </a:r>
          </a:p>
          <a:p>
            <a:pPr algn="ctr"/>
            <a:r>
              <a:rPr lang="en-US" sz="2400" b="1" i="1" dirty="0">
                <a:solidFill>
                  <a:srgbClr val="C00000"/>
                </a:solidFill>
              </a:rPr>
              <a:t>immediately!</a:t>
            </a:r>
          </a:p>
          <a:p>
            <a:pPr algn="ctr"/>
            <a:r>
              <a:rPr lang="en-US" sz="2400" b="1" i="1" dirty="0"/>
              <a:t>Remove any barriers to education!</a:t>
            </a:r>
          </a:p>
          <a:p>
            <a:pPr algn="ctr"/>
            <a:r>
              <a:rPr lang="en-US" sz="2400" b="1" dirty="0"/>
              <a:t>If you turn away a child or youth, you may be sending them into a dangerous situation and breaking the law.</a:t>
            </a:r>
          </a:p>
          <a:p>
            <a:pPr algn="ctr"/>
            <a:endParaRPr lang="en-US" sz="2400" dirty="0"/>
          </a:p>
          <a:p>
            <a:pPr algn="ctr"/>
            <a:r>
              <a:rPr lang="en-US" sz="2400" b="1" u="sng" dirty="0">
                <a:solidFill>
                  <a:srgbClr val="143F90"/>
                </a:solidFill>
              </a:rPr>
              <a:t>Community, Districts, Agencies:</a:t>
            </a:r>
          </a:p>
          <a:p>
            <a:pPr algn="ctr"/>
            <a:r>
              <a:rPr lang="en-US" sz="2400" b="1" dirty="0"/>
              <a:t>Safety first!</a:t>
            </a:r>
          </a:p>
          <a:p>
            <a:pPr algn="ctr"/>
            <a:r>
              <a:rPr lang="en-US" sz="2400" b="1" dirty="0"/>
              <a:t>Sensitivity is critical!</a:t>
            </a:r>
          </a:p>
          <a:p>
            <a:pPr algn="ctr"/>
            <a:r>
              <a:rPr lang="en-US" sz="2400" b="1" dirty="0"/>
              <a:t>Confidentiality is your legal obligation and essential!</a:t>
            </a:r>
          </a:p>
          <a:p>
            <a:pPr algn="ctr"/>
            <a:endParaRPr lang="en-US" sz="2400" b="1" dirty="0"/>
          </a:p>
          <a:p>
            <a:pPr algn="ctr"/>
            <a:r>
              <a:rPr lang="en-US" sz="2200" b="1" dirty="0">
                <a:latin typeface="Arial Black" panose="020B0A04020102020204" pitchFamily="34" charset="0"/>
              </a:rPr>
              <a:t>We all play a pivotal role in keeping children</a:t>
            </a:r>
          </a:p>
          <a:p>
            <a:pPr algn="ctr"/>
            <a:r>
              <a:rPr lang="en-US" sz="2200" b="1" dirty="0">
                <a:latin typeface="Arial Black" panose="020B0A04020102020204" pitchFamily="34" charset="0"/>
              </a:rPr>
              <a:t> and youth safe!</a:t>
            </a:r>
          </a:p>
          <a:p>
            <a:endParaRPr lang="en-US" dirty="0"/>
          </a:p>
        </p:txBody>
      </p:sp>
    </p:spTree>
    <p:extLst>
      <p:ext uri="{BB962C8B-B14F-4D97-AF65-F5344CB8AC3E}">
        <p14:creationId xmlns:p14="http://schemas.microsoft.com/office/powerpoint/2010/main" val="4126291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B7AB-4D05-4164-91DC-A6DF652A4763}"/>
              </a:ext>
            </a:extLst>
          </p:cNvPr>
          <p:cNvSpPr>
            <a:spLocks noGrp="1"/>
          </p:cNvSpPr>
          <p:nvPr>
            <p:ph type="title"/>
          </p:nvPr>
        </p:nvSpPr>
        <p:spPr>
          <a:xfrm>
            <a:off x="685800" y="273439"/>
            <a:ext cx="7772400" cy="668953"/>
          </a:xfrm>
        </p:spPr>
        <p:txBody>
          <a:bodyPr>
            <a:normAutofit/>
          </a:bodyPr>
          <a:lstStyle/>
          <a:p>
            <a:pPr algn="ctr"/>
            <a:r>
              <a:rPr lang="en-US" sz="2800" dirty="0">
                <a:solidFill>
                  <a:srgbClr val="143F90"/>
                </a:solidFill>
              </a:rPr>
              <a:t>Scenario #2:</a:t>
            </a:r>
          </a:p>
        </p:txBody>
      </p:sp>
      <p:sp>
        <p:nvSpPr>
          <p:cNvPr id="3" name="Text Placeholder 2">
            <a:extLst>
              <a:ext uri="{FF2B5EF4-FFF2-40B4-BE49-F238E27FC236}">
                <a16:creationId xmlns:a16="http://schemas.microsoft.com/office/drawing/2014/main" id="{B5D03866-A793-4F81-AF5F-B446582B7D60}"/>
              </a:ext>
            </a:extLst>
          </p:cNvPr>
          <p:cNvSpPr>
            <a:spLocks noGrp="1"/>
          </p:cNvSpPr>
          <p:nvPr>
            <p:ph type="body" idx="1"/>
          </p:nvPr>
        </p:nvSpPr>
        <p:spPr>
          <a:xfrm>
            <a:off x="824949" y="755779"/>
            <a:ext cx="7772400" cy="4749281"/>
          </a:xfrm>
        </p:spPr>
        <p:txBody>
          <a:bodyPr>
            <a:normAutofit fontScale="92500" lnSpcReduction="20000"/>
          </a:bodyPr>
          <a:lstStyle/>
          <a:p>
            <a:r>
              <a:rPr lang="en-US" dirty="0">
                <a:solidFill>
                  <a:schemeClr val="tx1"/>
                </a:solidFill>
                <a:latin typeface="+mj-lt"/>
              </a:rPr>
              <a:t>Olivia, age 4, lives with her 13-year-old brother Tony, and their mother, Marissa Preston, in a rural community. Olivia attends a Head Start program and Tony attends a local public school. Last year, Marissa lost her job in a nursing home. She decided to move to a different state to find work. Marissa's mother agreed to let Olivia and Tony stay with her while Marissa looked for work. Marissa found a job working nights and is studying to be a certified nursing assistant (CNA). Marissa and her mother have agreed that the children will continue to live with their grandmother until Marissa completes her CNA program. Assessing the Family's Living Situation Are Olivia and Tony living in a homeless situation?</a:t>
            </a:r>
          </a:p>
          <a:p>
            <a:r>
              <a:rPr lang="en-US" b="1" u="sng" dirty="0">
                <a:solidFill>
                  <a:srgbClr val="143F90"/>
                </a:solidFill>
                <a:latin typeface="+mj-lt"/>
              </a:rPr>
              <a:t>Select the correct answer below</a:t>
            </a:r>
            <a:endParaRPr lang="en-US" b="1" u="sng" dirty="0">
              <a:solidFill>
                <a:schemeClr val="tx1"/>
              </a:solidFill>
              <a:latin typeface="+mj-lt"/>
            </a:endParaRPr>
          </a:p>
          <a:p>
            <a:pPr marL="457200" indent="-457200">
              <a:buAutoNum type="arabicPeriod"/>
            </a:pPr>
            <a:r>
              <a:rPr lang="en-US" dirty="0">
                <a:solidFill>
                  <a:schemeClr val="tx1"/>
                </a:solidFill>
                <a:latin typeface="+mj-lt"/>
              </a:rPr>
              <a:t>Yes, because they are not living with their mother.</a:t>
            </a:r>
          </a:p>
          <a:p>
            <a:pPr marL="457200" indent="-457200">
              <a:buAutoNum type="arabicPeriod"/>
            </a:pPr>
            <a:r>
              <a:rPr lang="en-US" dirty="0">
                <a:solidFill>
                  <a:schemeClr val="tx1"/>
                </a:solidFill>
                <a:latin typeface="+mj-lt"/>
              </a:rPr>
              <a:t> Yes, because they are not living in a fixed, regular, and adequate housing situation. </a:t>
            </a:r>
          </a:p>
          <a:p>
            <a:pPr marL="457200" indent="-457200">
              <a:buAutoNum type="arabicPeriod"/>
            </a:pPr>
            <a:r>
              <a:rPr lang="en-US" dirty="0">
                <a:solidFill>
                  <a:schemeClr val="tx1"/>
                </a:solidFill>
                <a:latin typeface="+mj-lt"/>
              </a:rPr>
              <a:t>No, because they are living in a fixed, regular, and adequate situation that was arranged by and agreed upon by both the mother and grandmother. </a:t>
            </a:r>
          </a:p>
          <a:p>
            <a:pPr marL="457200" indent="-457200">
              <a:buAutoNum type="arabicPeriod"/>
            </a:pPr>
            <a:r>
              <a:rPr lang="en-US" dirty="0">
                <a:solidFill>
                  <a:schemeClr val="tx1"/>
                </a:solidFill>
                <a:latin typeface="+mj-lt"/>
              </a:rPr>
              <a:t>No, because they are living with their grandmother, not their mother. </a:t>
            </a:r>
            <a:r>
              <a:rPr lang="en-US" dirty="0">
                <a:solidFill>
                  <a:schemeClr val="tx1">
                    <a:lumMod val="95000"/>
                    <a:lumOff val="5000"/>
                  </a:schemeClr>
                </a:solidFill>
                <a:latin typeface="+mn-lt"/>
              </a:rPr>
              <a:t>. </a:t>
            </a:r>
          </a:p>
        </p:txBody>
      </p:sp>
    </p:spTree>
    <p:extLst>
      <p:ext uri="{BB962C8B-B14F-4D97-AF65-F5344CB8AC3E}">
        <p14:creationId xmlns:p14="http://schemas.microsoft.com/office/powerpoint/2010/main" val="3036753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3F4CB-2978-4DA5-BE8C-D5C92DD350EA}"/>
              </a:ext>
            </a:extLst>
          </p:cNvPr>
          <p:cNvSpPr>
            <a:spLocks noGrp="1"/>
          </p:cNvSpPr>
          <p:nvPr>
            <p:ph type="title"/>
          </p:nvPr>
        </p:nvSpPr>
        <p:spPr/>
        <p:txBody>
          <a:bodyPr/>
          <a:lstStyle/>
          <a:p>
            <a:pPr algn="ctr"/>
            <a:r>
              <a:rPr lang="en-US" dirty="0">
                <a:solidFill>
                  <a:srgbClr val="143F90"/>
                </a:solidFill>
                <a:latin typeface="Arial Black" pitchFamily="34" charset="0"/>
              </a:rPr>
              <a:t>FAQ’s</a:t>
            </a:r>
            <a:endParaRPr lang="en-US" dirty="0">
              <a:solidFill>
                <a:srgbClr val="143F90"/>
              </a:solidFill>
            </a:endParaRPr>
          </a:p>
        </p:txBody>
      </p:sp>
      <p:pic>
        <p:nvPicPr>
          <p:cNvPr id="3" name="Picture 2" descr="Image result for schoolhouse">
            <a:extLst>
              <a:ext uri="{FF2B5EF4-FFF2-40B4-BE49-F238E27FC236}">
                <a16:creationId xmlns:a16="http://schemas.microsoft.com/office/drawing/2014/main" id="{E7C453B9-BF2F-426B-A1C2-5B753363C8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7381" y="195417"/>
            <a:ext cx="932935" cy="1143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27A02EB-F4B1-478D-A1B1-98A28579B6E8}"/>
              </a:ext>
            </a:extLst>
          </p:cNvPr>
          <p:cNvSpPr txBox="1"/>
          <p:nvPr/>
        </p:nvSpPr>
        <p:spPr>
          <a:xfrm>
            <a:off x="322011" y="1238865"/>
            <a:ext cx="8890815" cy="5686172"/>
          </a:xfrm>
          <a:prstGeom prst="rect">
            <a:avLst/>
          </a:prstGeom>
          <a:noFill/>
        </p:spPr>
        <p:txBody>
          <a:bodyPr wrap="square" rtlCol="0">
            <a:spAutoFit/>
          </a:bodyPr>
          <a:lstStyle/>
          <a:p>
            <a:pPr marL="342900" indent="-342900">
              <a:buAutoNum type="arabicPeriod"/>
            </a:pPr>
            <a:r>
              <a:rPr lang="en-US" sz="2400" b="1" dirty="0"/>
              <a:t>Can paperwork be incomplete and still identified as McKinney Vento?</a:t>
            </a:r>
          </a:p>
          <a:p>
            <a:pPr lvl="1"/>
            <a:r>
              <a:rPr lang="en-US" sz="2400" b="1" dirty="0">
                <a:solidFill>
                  <a:srgbClr val="C00000"/>
                </a:solidFill>
              </a:rPr>
              <a:t>Yes, if a family identifies themselves as homeless, we must count them as homeless in our counts.  The Liaison should follow up with the family to inform them of their educational rights as McKinney Vento.</a:t>
            </a:r>
          </a:p>
          <a:p>
            <a:pPr lvl="0"/>
            <a:r>
              <a:rPr lang="en-US" sz="2400" b="1" dirty="0"/>
              <a:t>2. At what point would the student officially be considered McKinney Vento? Is there any other documentation that would be needed before this decision can be made?</a:t>
            </a:r>
          </a:p>
          <a:p>
            <a:pPr lvl="0"/>
            <a:r>
              <a:rPr lang="en-US" sz="2400" b="1" dirty="0"/>
              <a:t>	</a:t>
            </a:r>
            <a:r>
              <a:rPr lang="en-US" sz="2250" b="1" dirty="0">
                <a:solidFill>
                  <a:srgbClr val="C00000"/>
                </a:solidFill>
              </a:rPr>
              <a:t>When the residency questionnaire is filled out as McKinney 	Vento.   There is no other documentation that should be 	requested or required to qualify.  This is not a black and white situation.</a:t>
            </a:r>
          </a:p>
          <a:p>
            <a:pPr lvl="0"/>
            <a:endParaRPr lang="en-US" sz="2000" dirty="0"/>
          </a:p>
          <a:p>
            <a:pPr lvl="1"/>
            <a:endParaRPr lang="en-US" dirty="0"/>
          </a:p>
          <a:p>
            <a:pPr lvl="1"/>
            <a:endParaRPr lang="en-US" dirty="0"/>
          </a:p>
        </p:txBody>
      </p:sp>
    </p:spTree>
    <p:extLst>
      <p:ext uri="{BB962C8B-B14F-4D97-AF65-F5344CB8AC3E}">
        <p14:creationId xmlns:p14="http://schemas.microsoft.com/office/powerpoint/2010/main" val="1269336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E9A1B-13DA-4050-8855-3F2E8EE87E42}"/>
              </a:ext>
            </a:extLst>
          </p:cNvPr>
          <p:cNvSpPr>
            <a:spLocks noGrp="1"/>
          </p:cNvSpPr>
          <p:nvPr>
            <p:ph type="title"/>
          </p:nvPr>
        </p:nvSpPr>
        <p:spPr/>
        <p:txBody>
          <a:bodyPr/>
          <a:lstStyle/>
          <a:p>
            <a:pPr algn="ctr"/>
            <a:r>
              <a:rPr lang="en-US" dirty="0">
                <a:solidFill>
                  <a:srgbClr val="143F90"/>
                </a:solidFill>
                <a:latin typeface="Arial Black" pitchFamily="34" charset="0"/>
              </a:rPr>
              <a:t>FAQ’s</a:t>
            </a:r>
            <a:endParaRPr lang="en-US" dirty="0">
              <a:solidFill>
                <a:srgbClr val="143F90"/>
              </a:solidFill>
            </a:endParaRPr>
          </a:p>
        </p:txBody>
      </p:sp>
      <p:pic>
        <p:nvPicPr>
          <p:cNvPr id="3" name="Picture 2">
            <a:extLst>
              <a:ext uri="{FF2B5EF4-FFF2-40B4-BE49-F238E27FC236}">
                <a16:creationId xmlns:a16="http://schemas.microsoft.com/office/drawing/2014/main" id="{8752478E-D3B9-4C26-9B97-73B4CA755A16}"/>
              </a:ext>
            </a:extLst>
          </p:cNvPr>
          <p:cNvPicPr>
            <a:picLocks noChangeAspect="1"/>
          </p:cNvPicPr>
          <p:nvPr/>
        </p:nvPicPr>
        <p:blipFill>
          <a:blip r:embed="rId2"/>
          <a:stretch>
            <a:fillRect/>
          </a:stretch>
        </p:blipFill>
        <p:spPr>
          <a:xfrm rot="20743879">
            <a:off x="1921678" y="379515"/>
            <a:ext cx="983228" cy="1056240"/>
          </a:xfrm>
          <a:prstGeom prst="rect">
            <a:avLst/>
          </a:prstGeom>
        </p:spPr>
      </p:pic>
      <p:sp>
        <p:nvSpPr>
          <p:cNvPr id="4" name="TextBox 3">
            <a:extLst>
              <a:ext uri="{FF2B5EF4-FFF2-40B4-BE49-F238E27FC236}">
                <a16:creationId xmlns:a16="http://schemas.microsoft.com/office/drawing/2014/main" id="{32CE1589-4EAA-44BA-94CF-7018C7335291}"/>
              </a:ext>
            </a:extLst>
          </p:cNvPr>
          <p:cNvSpPr txBox="1"/>
          <p:nvPr/>
        </p:nvSpPr>
        <p:spPr>
          <a:xfrm>
            <a:off x="506363" y="1438324"/>
            <a:ext cx="8686802" cy="5078313"/>
          </a:xfrm>
          <a:prstGeom prst="rect">
            <a:avLst/>
          </a:prstGeom>
          <a:noFill/>
        </p:spPr>
        <p:txBody>
          <a:bodyPr wrap="square" rtlCol="0">
            <a:spAutoFit/>
          </a:bodyPr>
          <a:lstStyle/>
          <a:p>
            <a:pPr lvl="0"/>
            <a:r>
              <a:rPr lang="en-US" sz="2000" dirty="0"/>
              <a:t>3. </a:t>
            </a:r>
            <a:r>
              <a:rPr lang="en-US" sz="2000" b="1" dirty="0"/>
              <a:t>If a student were to live on the border of another state/country how, if at all, would a school be able to verify to which state or country that student belonged?</a:t>
            </a:r>
          </a:p>
          <a:p>
            <a:pPr lvl="0"/>
            <a:r>
              <a:rPr lang="en-US" sz="2000" b="1" dirty="0"/>
              <a:t>	</a:t>
            </a:r>
            <a:r>
              <a:rPr lang="en-US" sz="2000" b="1" dirty="0">
                <a:solidFill>
                  <a:srgbClr val="C00000"/>
                </a:solidFill>
              </a:rPr>
              <a:t>McKinney Vento is a US Federal law so only qualifies in the US.  The state that the child belongs to will be based on the school of origin address. Will need more information on a case by case situation.  </a:t>
            </a:r>
          </a:p>
          <a:p>
            <a:pPr lvl="0"/>
            <a:endParaRPr lang="en-US" sz="2000" b="1" dirty="0">
              <a:solidFill>
                <a:srgbClr val="C00000"/>
              </a:solidFill>
            </a:endParaRPr>
          </a:p>
          <a:p>
            <a:r>
              <a:rPr lang="en-US" sz="2000" b="1" dirty="0"/>
              <a:t>4. How many attempts would be acceptable in making the decision that a student was McKinney Vento? Would it be acceptable to determine the student was not McKinney Vento if they cannot contact the family/guardians? </a:t>
            </a:r>
          </a:p>
          <a:p>
            <a:r>
              <a:rPr lang="en-US" sz="2000" b="1" dirty="0">
                <a:solidFill>
                  <a:srgbClr val="C00000"/>
                </a:solidFill>
              </a:rPr>
              <a:t>There is no set number of attempts but in a social worker mindset, maybe a minimum of 3 attempts (phone/voicemail, email, letter to parents with the student) would be acceptable. The student should still be McKinney Vento if the family cannot be contacted (unaccompanied?  Need to remove the barriers).</a:t>
            </a:r>
          </a:p>
          <a:p>
            <a:pPr lvl="0"/>
            <a:endParaRPr lang="en-US" sz="2400" b="1" dirty="0"/>
          </a:p>
        </p:txBody>
      </p:sp>
    </p:spTree>
    <p:extLst>
      <p:ext uri="{BB962C8B-B14F-4D97-AF65-F5344CB8AC3E}">
        <p14:creationId xmlns:p14="http://schemas.microsoft.com/office/powerpoint/2010/main" val="3382140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24023-2A2A-4336-8D74-9214BD66321B}"/>
              </a:ext>
            </a:extLst>
          </p:cNvPr>
          <p:cNvSpPr>
            <a:spLocks noGrp="1"/>
          </p:cNvSpPr>
          <p:nvPr>
            <p:ph type="title"/>
          </p:nvPr>
        </p:nvSpPr>
        <p:spPr/>
        <p:txBody>
          <a:bodyPr/>
          <a:lstStyle/>
          <a:p>
            <a:pPr algn="ctr"/>
            <a:r>
              <a:rPr lang="en-US" dirty="0"/>
              <a:t>Resources at your Fingertips</a:t>
            </a:r>
          </a:p>
        </p:txBody>
      </p:sp>
      <p:pic>
        <p:nvPicPr>
          <p:cNvPr id="1026" name="Picture 2" descr="NCHE">
            <a:extLst>
              <a:ext uri="{FF2B5EF4-FFF2-40B4-BE49-F238E27FC236}">
                <a16:creationId xmlns:a16="http://schemas.microsoft.com/office/drawing/2014/main" id="{DF2C9CFD-9A67-4B54-955A-E007BF9BB53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1986" y="5186363"/>
            <a:ext cx="943870" cy="8047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hlinkClick r:id="rId3"/>
            <a:extLst>
              <a:ext uri="{FF2B5EF4-FFF2-40B4-BE49-F238E27FC236}">
                <a16:creationId xmlns:a16="http://schemas.microsoft.com/office/drawing/2014/main" id="{277F33A1-1459-47CE-8049-698F852D1362}"/>
              </a:ext>
            </a:extLst>
          </p:cNvPr>
          <p:cNvPicPr>
            <a:picLocks noChangeAspect="1"/>
          </p:cNvPicPr>
          <p:nvPr/>
        </p:nvPicPr>
        <p:blipFill>
          <a:blip r:embed="rId4"/>
          <a:stretch>
            <a:fillRect/>
          </a:stretch>
        </p:blipFill>
        <p:spPr>
          <a:xfrm>
            <a:off x="2295330" y="1521181"/>
            <a:ext cx="4391025" cy="428625"/>
          </a:xfrm>
          <a:prstGeom prst="rect">
            <a:avLst/>
          </a:prstGeom>
        </p:spPr>
      </p:pic>
      <p:pic>
        <p:nvPicPr>
          <p:cNvPr id="1028" name="Picture 4" descr="SchoolHouse Connection">
            <a:hlinkClick r:id="rId5"/>
            <a:extLst>
              <a:ext uri="{FF2B5EF4-FFF2-40B4-BE49-F238E27FC236}">
                <a16:creationId xmlns:a16="http://schemas.microsoft.com/office/drawing/2014/main" id="{950B6B64-B275-40BC-AB41-9A30D0649A9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70381" y="2785187"/>
            <a:ext cx="1955637" cy="12876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hlinkClick r:id="rId7"/>
            <a:extLst>
              <a:ext uri="{FF2B5EF4-FFF2-40B4-BE49-F238E27FC236}">
                <a16:creationId xmlns:a16="http://schemas.microsoft.com/office/drawing/2014/main" id="{A176B456-6881-4896-B53A-9788C187F33A}"/>
              </a:ext>
            </a:extLst>
          </p:cNvPr>
          <p:cNvPicPr>
            <a:picLocks noChangeAspect="1"/>
          </p:cNvPicPr>
          <p:nvPr/>
        </p:nvPicPr>
        <p:blipFill>
          <a:blip r:embed="rId8"/>
          <a:stretch>
            <a:fillRect/>
          </a:stretch>
        </p:blipFill>
        <p:spPr>
          <a:xfrm>
            <a:off x="3355327" y="4902397"/>
            <a:ext cx="2697033" cy="868843"/>
          </a:xfrm>
          <a:prstGeom prst="rect">
            <a:avLst/>
          </a:prstGeom>
        </p:spPr>
      </p:pic>
    </p:spTree>
    <p:extLst>
      <p:ext uri="{BB962C8B-B14F-4D97-AF65-F5344CB8AC3E}">
        <p14:creationId xmlns:p14="http://schemas.microsoft.com/office/powerpoint/2010/main" val="2018577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C62A5-DCFC-40BA-809D-2B24A7446311}"/>
              </a:ext>
            </a:extLst>
          </p:cNvPr>
          <p:cNvSpPr>
            <a:spLocks noGrp="1"/>
          </p:cNvSpPr>
          <p:nvPr>
            <p:ph type="title"/>
          </p:nvPr>
        </p:nvSpPr>
        <p:spPr>
          <a:xfrm>
            <a:off x="609600" y="274638"/>
            <a:ext cx="8077200" cy="1143000"/>
          </a:xfrm>
        </p:spPr>
        <p:txBody>
          <a:bodyPr vert="horz" lIns="91440" tIns="45720" rIns="91440" bIns="45720" rtlCol="0" anchor="ctr">
            <a:normAutofit/>
          </a:bodyPr>
          <a:lstStyle/>
          <a:p>
            <a:r>
              <a:rPr lang="en-US" kern="1200">
                <a:latin typeface="Franklin Gothic Demi" pitchFamily="34" charset="0"/>
                <a:ea typeface="+mj-ea"/>
                <a:cs typeface="+mj-cs"/>
              </a:rPr>
              <a:t>Contact Me!</a:t>
            </a:r>
          </a:p>
        </p:txBody>
      </p:sp>
      <p:sp>
        <p:nvSpPr>
          <p:cNvPr id="9" name="Text Placeholder 2">
            <a:extLst>
              <a:ext uri="{FF2B5EF4-FFF2-40B4-BE49-F238E27FC236}">
                <a16:creationId xmlns:a16="http://schemas.microsoft.com/office/drawing/2014/main" id="{C55906F1-9C24-4255-A5E6-8711FA522B17}"/>
              </a:ext>
            </a:extLst>
          </p:cNvPr>
          <p:cNvSpPr>
            <a:spLocks noGrp="1"/>
          </p:cNvSpPr>
          <p:nvPr>
            <p:ph type="body" idx="1"/>
          </p:nvPr>
        </p:nvSpPr>
        <p:spPr>
          <a:xfrm>
            <a:off x="457200" y="1535113"/>
            <a:ext cx="4040188" cy="639762"/>
          </a:xfrm>
        </p:spPr>
        <p:txBody>
          <a:bodyPr/>
          <a:lstStyle/>
          <a:p>
            <a:endParaRPr lang="en-US"/>
          </a:p>
        </p:txBody>
      </p:sp>
      <p:pic>
        <p:nvPicPr>
          <p:cNvPr id="3" name="Picture 2">
            <a:extLst>
              <a:ext uri="{FF2B5EF4-FFF2-40B4-BE49-F238E27FC236}">
                <a16:creationId xmlns:a16="http://schemas.microsoft.com/office/drawing/2014/main" id="{A666E0F5-889B-47BE-8402-F1E3FCC854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53613"/>
            <a:ext cx="4040188" cy="2393811"/>
          </a:xfrm>
          <a:prstGeom prst="rect">
            <a:avLst/>
          </a:prstGeom>
          <a:noFill/>
        </p:spPr>
      </p:pic>
      <p:sp>
        <p:nvSpPr>
          <p:cNvPr id="11" name="Text Placeholder 4">
            <a:extLst>
              <a:ext uri="{FF2B5EF4-FFF2-40B4-BE49-F238E27FC236}">
                <a16:creationId xmlns:a16="http://schemas.microsoft.com/office/drawing/2014/main" id="{3DE57C06-41C1-480A-A8EC-64858FA694DC}"/>
              </a:ext>
            </a:extLst>
          </p:cNvPr>
          <p:cNvSpPr>
            <a:spLocks noGrp="1"/>
          </p:cNvSpPr>
          <p:nvPr>
            <p:ph type="body" sz="quarter" idx="3"/>
          </p:nvPr>
        </p:nvSpPr>
        <p:spPr>
          <a:xfrm>
            <a:off x="4645025" y="1535113"/>
            <a:ext cx="4041775" cy="639762"/>
          </a:xfrm>
        </p:spPr>
        <p:txBody>
          <a:bodyPr/>
          <a:lstStyle/>
          <a:p>
            <a:endParaRPr lang="en-US"/>
          </a:p>
        </p:txBody>
      </p:sp>
      <p:sp>
        <p:nvSpPr>
          <p:cNvPr id="4" name="TextBox 3">
            <a:extLst>
              <a:ext uri="{FF2B5EF4-FFF2-40B4-BE49-F238E27FC236}">
                <a16:creationId xmlns:a16="http://schemas.microsoft.com/office/drawing/2014/main" id="{61390F8E-8680-4FF9-95EC-331E41176679}"/>
              </a:ext>
            </a:extLst>
          </p:cNvPr>
          <p:cNvSpPr txBox="1"/>
          <p:nvPr/>
        </p:nvSpPr>
        <p:spPr>
          <a:xfrm>
            <a:off x="4645025" y="2174875"/>
            <a:ext cx="4041775" cy="3951288"/>
          </a:xfrm>
          <a:prstGeom prst="rect">
            <a:avLst/>
          </a:prstGeom>
        </p:spPr>
        <p:txBody>
          <a:bodyPr vert="horz" lIns="91440" tIns="45720" rIns="91440" bIns="45720" rtlCol="0">
            <a:normAutofit/>
          </a:bodyPr>
          <a:lstStyle/>
          <a:p>
            <a:pPr>
              <a:spcBef>
                <a:spcPct val="20000"/>
              </a:spcBef>
              <a:buFont typeface="Arial" pitchFamily="34" charset="0"/>
            </a:pPr>
            <a:r>
              <a:rPr lang="en-US" sz="2400" b="1">
                <a:solidFill>
                  <a:schemeClr val="tx1">
                    <a:lumMod val="75000"/>
                    <a:lumOff val="25000"/>
                  </a:schemeClr>
                </a:solidFill>
                <a:latin typeface="Franklin Gothic Book" pitchFamily="34" charset="0"/>
              </a:rPr>
              <a:t>Silvia Chavez</a:t>
            </a:r>
          </a:p>
          <a:p>
            <a:pPr>
              <a:spcBef>
                <a:spcPct val="20000"/>
              </a:spcBef>
              <a:buFont typeface="Arial" pitchFamily="34" charset="0"/>
            </a:pPr>
            <a:r>
              <a:rPr lang="en-US" sz="2400" b="1">
                <a:solidFill>
                  <a:schemeClr val="tx1">
                    <a:lumMod val="75000"/>
                    <a:lumOff val="25000"/>
                  </a:schemeClr>
                </a:solidFill>
                <a:latin typeface="Franklin Gothic Book" pitchFamily="34" charset="0"/>
              </a:rPr>
              <a:t>State Coordinator for Homeless Education </a:t>
            </a:r>
          </a:p>
          <a:p>
            <a:pPr>
              <a:spcBef>
                <a:spcPct val="20000"/>
              </a:spcBef>
              <a:buFont typeface="Arial" pitchFamily="34" charset="0"/>
            </a:pPr>
            <a:r>
              <a:rPr lang="en-US" sz="2400" b="1">
                <a:solidFill>
                  <a:schemeClr val="tx1">
                    <a:lumMod val="75000"/>
                    <a:lumOff val="25000"/>
                  </a:schemeClr>
                </a:solidFill>
                <a:latin typeface="Franklin Gothic Book" pitchFamily="34" charset="0"/>
              </a:rPr>
              <a:t>1535 W. Jefferson St. bin #31</a:t>
            </a:r>
          </a:p>
          <a:p>
            <a:pPr>
              <a:spcBef>
                <a:spcPct val="20000"/>
              </a:spcBef>
              <a:buFont typeface="Arial" pitchFamily="34" charset="0"/>
            </a:pPr>
            <a:r>
              <a:rPr lang="en-US" sz="2400" b="1">
                <a:solidFill>
                  <a:schemeClr val="tx1">
                    <a:lumMod val="75000"/>
                    <a:lumOff val="25000"/>
                  </a:schemeClr>
                </a:solidFill>
                <a:latin typeface="Franklin Gothic Book" pitchFamily="34" charset="0"/>
              </a:rPr>
              <a:t>Phoenix, AZ 85007</a:t>
            </a:r>
          </a:p>
          <a:p>
            <a:pPr>
              <a:spcBef>
                <a:spcPct val="20000"/>
              </a:spcBef>
              <a:buFont typeface="Arial" pitchFamily="34" charset="0"/>
            </a:pPr>
            <a:endParaRPr lang="en-US" sz="2400" b="1">
              <a:solidFill>
                <a:schemeClr val="tx1">
                  <a:lumMod val="75000"/>
                  <a:lumOff val="25000"/>
                </a:schemeClr>
              </a:solidFill>
              <a:latin typeface="Franklin Gothic Book" pitchFamily="34" charset="0"/>
            </a:endParaRPr>
          </a:p>
          <a:p>
            <a:pPr>
              <a:spcBef>
                <a:spcPct val="20000"/>
              </a:spcBef>
              <a:buFont typeface="Arial" pitchFamily="34" charset="0"/>
            </a:pPr>
            <a:r>
              <a:rPr lang="en-US" sz="2400" b="1">
                <a:solidFill>
                  <a:schemeClr val="tx1">
                    <a:lumMod val="75000"/>
                    <a:lumOff val="25000"/>
                  </a:schemeClr>
                </a:solidFill>
                <a:latin typeface="Franklin Gothic Book" pitchFamily="34" charset="0"/>
              </a:rPr>
              <a:t>(602)542-4963</a:t>
            </a:r>
          </a:p>
          <a:p>
            <a:pPr>
              <a:spcBef>
                <a:spcPct val="20000"/>
              </a:spcBef>
              <a:buFont typeface="Arial" pitchFamily="34" charset="0"/>
            </a:pPr>
            <a:r>
              <a:rPr lang="en-US" sz="2400" b="1">
                <a:solidFill>
                  <a:schemeClr val="tx1">
                    <a:lumMod val="75000"/>
                    <a:lumOff val="25000"/>
                  </a:schemeClr>
                </a:solidFill>
                <a:latin typeface="Franklin Gothic Book" pitchFamily="34" charset="0"/>
              </a:rPr>
              <a:t>Silvia.Chavez@azed.gov</a:t>
            </a:r>
          </a:p>
        </p:txBody>
      </p:sp>
    </p:spTree>
    <p:extLst>
      <p:ext uri="{BB962C8B-B14F-4D97-AF65-F5344CB8AC3E}">
        <p14:creationId xmlns:p14="http://schemas.microsoft.com/office/powerpoint/2010/main" val="160148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solidFill>
                  <a:srgbClr val="FF0000"/>
                </a:solidFill>
                <a:latin typeface="Arial Black" pitchFamily="34" charset="0"/>
              </a:rPr>
              <a:t>What is the McKinney Vento Act?</a:t>
            </a:r>
            <a:endParaRPr lang="en-US" dirty="0">
              <a:solidFill>
                <a:srgbClr val="FF0000"/>
              </a:solidFill>
            </a:endParaRPr>
          </a:p>
        </p:txBody>
      </p:sp>
      <p:sp>
        <p:nvSpPr>
          <p:cNvPr id="3" name="Content Placeholder 2"/>
          <p:cNvSpPr>
            <a:spLocks noGrp="1"/>
          </p:cNvSpPr>
          <p:nvPr>
            <p:ph idx="1"/>
          </p:nvPr>
        </p:nvSpPr>
        <p:spPr/>
        <p:txBody>
          <a:bodyPr>
            <a:normAutofit/>
          </a:bodyPr>
          <a:lstStyle/>
          <a:p>
            <a:pPr algn="ctr">
              <a:lnSpc>
                <a:spcPct val="90000"/>
              </a:lnSpc>
            </a:pPr>
            <a:r>
              <a:rPr lang="en-US" b="1" u="sng" dirty="0">
                <a:solidFill>
                  <a:schemeClr val="tx1"/>
                </a:solidFill>
                <a:latin typeface="Calibri" charset="0"/>
                <a:cs typeface="Calibri" charset="0"/>
              </a:rPr>
              <a:t>Arizona McKinney Vento Student Data</a:t>
            </a:r>
            <a:endParaRPr lang="en-US" b="1" dirty="0">
              <a:solidFill>
                <a:schemeClr val="tx1"/>
              </a:solidFill>
              <a:latin typeface="Calibri" charset="0"/>
              <a:cs typeface="Calibri" charset="0"/>
            </a:endParaRPr>
          </a:p>
          <a:p>
            <a:pPr algn="ctr">
              <a:lnSpc>
                <a:spcPct val="90000"/>
              </a:lnSpc>
            </a:pPr>
            <a:r>
              <a:rPr lang="en-US" sz="2200" b="1" dirty="0">
                <a:solidFill>
                  <a:srgbClr val="2A2D6C"/>
                </a:solidFill>
                <a:latin typeface="Calibri" charset="0"/>
                <a:cs typeface="Calibri" charset="0"/>
              </a:rPr>
              <a:t>*SY 18-19: </a:t>
            </a:r>
            <a:r>
              <a:rPr lang="en-US" sz="2200" b="1" dirty="0">
                <a:solidFill>
                  <a:srgbClr val="FF0000"/>
                </a:solidFill>
                <a:latin typeface="Calibri" charset="0"/>
                <a:cs typeface="Calibri" charset="0"/>
              </a:rPr>
              <a:t>21,062</a:t>
            </a:r>
            <a:r>
              <a:rPr lang="en-US" sz="2200" b="1" dirty="0">
                <a:solidFill>
                  <a:srgbClr val="2A2D6C"/>
                </a:solidFill>
                <a:latin typeface="Calibri" charset="0"/>
                <a:cs typeface="Calibri" charset="0"/>
              </a:rPr>
              <a:t> students identified</a:t>
            </a:r>
          </a:p>
          <a:p>
            <a:pPr algn="ctr">
              <a:lnSpc>
                <a:spcPct val="90000"/>
              </a:lnSpc>
            </a:pPr>
            <a:r>
              <a:rPr lang="en-US" sz="2200" b="1" dirty="0">
                <a:solidFill>
                  <a:srgbClr val="2A2D6C"/>
                </a:solidFill>
                <a:latin typeface="Calibri" charset="0"/>
                <a:cs typeface="Calibri" charset="0"/>
              </a:rPr>
              <a:t>*SY 17-18: </a:t>
            </a:r>
            <a:r>
              <a:rPr lang="en-US" sz="2200" b="1" dirty="0">
                <a:solidFill>
                  <a:srgbClr val="FF0000"/>
                </a:solidFill>
                <a:latin typeface="Calibri" charset="0"/>
                <a:cs typeface="Calibri" charset="0"/>
              </a:rPr>
              <a:t>24,393</a:t>
            </a:r>
            <a:r>
              <a:rPr lang="en-US" sz="2200" b="1" dirty="0">
                <a:solidFill>
                  <a:srgbClr val="2A2D6C"/>
                </a:solidFill>
                <a:latin typeface="Calibri" charset="0"/>
                <a:cs typeface="Calibri" charset="0"/>
              </a:rPr>
              <a:t> students identified</a:t>
            </a:r>
          </a:p>
          <a:p>
            <a:pPr algn="ctr">
              <a:lnSpc>
                <a:spcPct val="90000"/>
              </a:lnSpc>
            </a:pPr>
            <a:r>
              <a:rPr lang="en-US" sz="2200" b="1" dirty="0">
                <a:solidFill>
                  <a:srgbClr val="2A2D6C"/>
                </a:solidFill>
                <a:latin typeface="Calibri" charset="0"/>
                <a:cs typeface="Calibri" charset="0"/>
              </a:rPr>
              <a:t>*SY 16-17: </a:t>
            </a:r>
            <a:r>
              <a:rPr lang="en-US" sz="2200" b="1" dirty="0">
                <a:solidFill>
                  <a:srgbClr val="FF0000"/>
                </a:solidFill>
                <a:latin typeface="Calibri" charset="0"/>
                <a:cs typeface="Calibri" charset="0"/>
              </a:rPr>
              <a:t>25,448</a:t>
            </a:r>
            <a:r>
              <a:rPr lang="en-US" sz="2200" b="1" dirty="0">
                <a:solidFill>
                  <a:srgbClr val="2A2D6C"/>
                </a:solidFill>
                <a:latin typeface="Calibri" charset="0"/>
                <a:cs typeface="Calibri" charset="0"/>
              </a:rPr>
              <a:t> students identified</a:t>
            </a:r>
          </a:p>
          <a:p>
            <a:pPr marL="0" indent="0" algn="ctr">
              <a:lnSpc>
                <a:spcPct val="90000"/>
              </a:lnSpc>
              <a:buNone/>
            </a:pPr>
            <a:r>
              <a:rPr lang="en-US" sz="1500" b="1" dirty="0">
                <a:solidFill>
                  <a:srgbClr val="2A2D6C"/>
                </a:solidFill>
                <a:latin typeface="Calibri" charset="0"/>
                <a:cs typeface="Calibri" charset="0"/>
              </a:rPr>
              <a:t> </a:t>
            </a:r>
            <a:r>
              <a:rPr lang="en-US" b="1" i="1" dirty="0">
                <a:solidFill>
                  <a:schemeClr val="tx1"/>
                </a:solidFill>
                <a:latin typeface="Calibri" charset="0"/>
                <a:cs typeface="Calibri" charset="0"/>
              </a:rPr>
              <a:t>Identification of students is key to the success of the program. </a:t>
            </a:r>
          </a:p>
          <a:p>
            <a:pPr algn="ctr">
              <a:lnSpc>
                <a:spcPct val="90000"/>
              </a:lnSpc>
            </a:pPr>
            <a:r>
              <a:rPr lang="en-US" sz="2200" b="1" i="1" dirty="0">
                <a:solidFill>
                  <a:srgbClr val="002060"/>
                </a:solidFill>
                <a:latin typeface="Calibri" charset="0"/>
                <a:cs typeface="Calibri" charset="0"/>
              </a:rPr>
              <a:t>638 young adults (18-24) were identified as unaccompanied young adults during the 2018 PIT count.</a:t>
            </a:r>
          </a:p>
          <a:p>
            <a:pPr algn="ctr">
              <a:lnSpc>
                <a:spcPct val="90000"/>
              </a:lnSpc>
            </a:pPr>
            <a:r>
              <a:rPr lang="en-US" sz="2200" b="1" i="1" dirty="0">
                <a:solidFill>
                  <a:srgbClr val="FF0000"/>
                </a:solidFill>
                <a:latin typeface="Calibri" charset="0"/>
                <a:cs typeface="Calibri" charset="0"/>
              </a:rPr>
              <a:t>66% </a:t>
            </a:r>
            <a:r>
              <a:rPr lang="en-US" sz="2200" b="1" i="1" dirty="0">
                <a:solidFill>
                  <a:srgbClr val="002060"/>
                </a:solidFill>
                <a:latin typeface="Calibri" charset="0"/>
                <a:cs typeface="Calibri" charset="0"/>
              </a:rPr>
              <a:t>of students were doubled up, </a:t>
            </a:r>
            <a:r>
              <a:rPr lang="en-US" sz="2200" b="1" i="1" dirty="0">
                <a:solidFill>
                  <a:srgbClr val="FF0000"/>
                </a:solidFill>
                <a:latin typeface="Calibri" charset="0"/>
                <a:cs typeface="Calibri" charset="0"/>
              </a:rPr>
              <a:t>7.4% </a:t>
            </a:r>
            <a:r>
              <a:rPr lang="en-US" sz="2200" b="1" i="1" dirty="0">
                <a:solidFill>
                  <a:srgbClr val="002060"/>
                </a:solidFill>
                <a:latin typeface="Calibri" charset="0"/>
                <a:cs typeface="Calibri" charset="0"/>
              </a:rPr>
              <a:t>were in hotels/motels, </a:t>
            </a:r>
            <a:r>
              <a:rPr lang="en-US" sz="2200" b="1" i="1" dirty="0">
                <a:solidFill>
                  <a:srgbClr val="FF0000"/>
                </a:solidFill>
                <a:latin typeface="Calibri" charset="0"/>
                <a:cs typeface="Calibri" charset="0"/>
              </a:rPr>
              <a:t>24.1% </a:t>
            </a:r>
            <a:r>
              <a:rPr lang="en-US" sz="2200" b="1" i="1" dirty="0">
                <a:solidFill>
                  <a:srgbClr val="002060"/>
                </a:solidFill>
                <a:latin typeface="Calibri" charset="0"/>
                <a:cs typeface="Calibri" charset="0"/>
              </a:rPr>
              <a:t>were in shelters/transitional housing and </a:t>
            </a:r>
            <a:r>
              <a:rPr lang="en-US" sz="2200" b="1" i="1" dirty="0">
                <a:solidFill>
                  <a:srgbClr val="FF0000"/>
                </a:solidFill>
                <a:latin typeface="Calibri" charset="0"/>
                <a:cs typeface="Calibri" charset="0"/>
              </a:rPr>
              <a:t>2.5% </a:t>
            </a:r>
            <a:r>
              <a:rPr lang="en-US" sz="2200" b="1" i="1" dirty="0">
                <a:solidFill>
                  <a:srgbClr val="002060"/>
                </a:solidFill>
                <a:latin typeface="Calibri" charset="0"/>
                <a:cs typeface="Calibri" charset="0"/>
              </a:rPr>
              <a:t>were unsheltered.</a:t>
            </a:r>
          </a:p>
          <a:p>
            <a:pPr marL="0" indent="0">
              <a:lnSpc>
                <a:spcPct val="90000"/>
              </a:lnSpc>
              <a:buNone/>
            </a:pPr>
            <a:endParaRPr lang="en-US" b="1" dirty="0">
              <a:ea typeface="Calibri" charset="0"/>
              <a:cs typeface="Calibri" charset="0"/>
            </a:endParaRPr>
          </a:p>
          <a:p>
            <a:endParaRPr lang="en-US" dirty="0"/>
          </a:p>
        </p:txBody>
      </p:sp>
      <p:sp>
        <p:nvSpPr>
          <p:cNvPr id="5" name="TextBox 4"/>
          <p:cNvSpPr txBox="1"/>
          <p:nvPr/>
        </p:nvSpPr>
        <p:spPr>
          <a:xfrm>
            <a:off x="495300" y="6534150"/>
            <a:ext cx="247650" cy="276999"/>
          </a:xfrm>
          <a:prstGeom prst="rect">
            <a:avLst/>
          </a:prstGeom>
          <a:noFill/>
        </p:spPr>
        <p:txBody>
          <a:bodyPr wrap="square" rtlCol="0">
            <a:spAutoFit/>
          </a:bodyPr>
          <a:lstStyle/>
          <a:p>
            <a:r>
              <a:rPr lang="en-US" sz="1200" dirty="0"/>
              <a:t>2</a:t>
            </a:r>
          </a:p>
        </p:txBody>
      </p:sp>
    </p:spTree>
    <p:extLst>
      <p:ext uri="{BB962C8B-B14F-4D97-AF65-F5344CB8AC3E}">
        <p14:creationId xmlns:p14="http://schemas.microsoft.com/office/powerpoint/2010/main" val="3755131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158" y="212370"/>
            <a:ext cx="7772400" cy="1362075"/>
          </a:xfrm>
        </p:spPr>
        <p:txBody>
          <a:bodyPr/>
          <a:lstStyle/>
          <a:p>
            <a:pPr algn="ctr"/>
            <a:r>
              <a:rPr lang="en-US" dirty="0">
                <a:solidFill>
                  <a:srgbClr val="FF0000"/>
                </a:solidFill>
                <a:latin typeface="Arial Black" pitchFamily="34" charset="0"/>
              </a:rPr>
              <a:t>What is the McKinney Vento Act?</a:t>
            </a:r>
            <a:endParaRPr lang="en-US" dirty="0">
              <a:solidFill>
                <a:srgbClr val="FF0000"/>
              </a:solidFill>
            </a:endParaRPr>
          </a:p>
        </p:txBody>
      </p:sp>
      <p:cxnSp>
        <p:nvCxnSpPr>
          <p:cNvPr id="8" name="Straight Connector 7"/>
          <p:cNvCxnSpPr/>
          <p:nvPr/>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0026" y="6309812"/>
            <a:ext cx="1780190" cy="398473"/>
          </a:xfrm>
          <a:prstGeom prst="rect">
            <a:avLst/>
          </a:prstGeom>
        </p:spPr>
      </p:pic>
      <p:sp>
        <p:nvSpPr>
          <p:cNvPr id="11" name="Rectangle 10"/>
          <p:cNvSpPr/>
          <p:nvPr/>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12A5DBE0-A035-40CA-B744-3592432F7696}"/>
              </a:ext>
            </a:extLst>
          </p:cNvPr>
          <p:cNvSpPr>
            <a:spLocks noGrp="1"/>
          </p:cNvSpPr>
          <p:nvPr>
            <p:ph type="body" idx="1"/>
          </p:nvPr>
        </p:nvSpPr>
        <p:spPr>
          <a:xfrm>
            <a:off x="614158" y="1396182"/>
            <a:ext cx="7772400" cy="2975851"/>
          </a:xfrm>
        </p:spPr>
        <p:txBody>
          <a:bodyPr/>
          <a:lstStyle/>
          <a:p>
            <a:pPr marL="457200" indent="-457200">
              <a:lnSpc>
                <a:spcPct val="90000"/>
              </a:lnSpc>
              <a:buFont typeface="Arial" panose="020B0604020202020204" pitchFamily="34" charset="0"/>
              <a:buChar char="•"/>
            </a:pPr>
            <a:r>
              <a:rPr lang="en-US" sz="2800" b="1" dirty="0">
                <a:solidFill>
                  <a:schemeClr val="tx1">
                    <a:lumMod val="65000"/>
                    <a:lumOff val="35000"/>
                  </a:schemeClr>
                </a:solidFill>
              </a:rPr>
              <a:t>$93.5 million authorized funding to SEAs for FY20.  </a:t>
            </a:r>
            <a:r>
              <a:rPr lang="en-US" sz="2800" b="1" dirty="0">
                <a:solidFill>
                  <a:schemeClr val="tx1">
                    <a:lumMod val="65000"/>
                    <a:lumOff val="35000"/>
                  </a:schemeClr>
                </a:solidFill>
                <a:ea typeface="Calibri" charset="0"/>
                <a:cs typeface="Calibri" charset="0"/>
              </a:rPr>
              <a:t>Largest percentage increase of all federal education programs.</a:t>
            </a:r>
          </a:p>
          <a:p>
            <a:pPr marL="1371600" lvl="2" indent="-457200">
              <a:lnSpc>
                <a:spcPct val="90000"/>
              </a:lnSpc>
              <a:buFont typeface="Arial" panose="020B0604020202020204" pitchFamily="34" charset="0"/>
              <a:buChar char="•"/>
            </a:pPr>
            <a:r>
              <a:rPr lang="en-US" sz="2800" b="1" dirty="0">
                <a:solidFill>
                  <a:schemeClr val="tx1">
                    <a:lumMod val="65000"/>
                    <a:lumOff val="35000"/>
                  </a:schemeClr>
                </a:solidFill>
                <a:ea typeface="Calibri" charset="0"/>
                <a:cs typeface="Calibri" charset="0"/>
              </a:rPr>
              <a:t>Arizona awards: FY 19	$</a:t>
            </a:r>
            <a:r>
              <a:rPr lang="en-US" sz="2800" b="1" dirty="0">
                <a:solidFill>
                  <a:schemeClr val="tx1">
                    <a:lumMod val="65000"/>
                    <a:lumOff val="35000"/>
                  </a:schemeClr>
                </a:solidFill>
              </a:rPr>
              <a:t>1,907,837 </a:t>
            </a:r>
            <a:endParaRPr lang="en-US" sz="2800" b="1" dirty="0">
              <a:solidFill>
                <a:schemeClr val="tx1">
                  <a:lumMod val="65000"/>
                  <a:lumOff val="35000"/>
                </a:schemeClr>
              </a:solidFill>
              <a:ea typeface="Calibri" charset="0"/>
              <a:cs typeface="Calibri" charset="0"/>
            </a:endParaRPr>
          </a:p>
          <a:p>
            <a:pPr lvl="8">
              <a:lnSpc>
                <a:spcPct val="90000"/>
              </a:lnSpc>
            </a:pPr>
            <a:r>
              <a:rPr lang="en-US" sz="2800" b="1" dirty="0">
                <a:solidFill>
                  <a:schemeClr val="tx1">
                    <a:lumMod val="65000"/>
                    <a:lumOff val="35000"/>
                  </a:schemeClr>
                </a:solidFill>
                <a:ea typeface="Calibri" charset="0"/>
                <a:cs typeface="Calibri" charset="0"/>
              </a:rPr>
              <a:t>   FY 20	$</a:t>
            </a:r>
            <a:r>
              <a:rPr lang="en-US" sz="2800" b="1" dirty="0">
                <a:solidFill>
                  <a:schemeClr val="tx1">
                    <a:lumMod val="65000"/>
                    <a:lumOff val="35000"/>
                  </a:schemeClr>
                </a:solidFill>
              </a:rPr>
              <a:t>2,091,980 </a:t>
            </a:r>
            <a:endParaRPr lang="en-US" sz="2800" b="1" dirty="0">
              <a:solidFill>
                <a:schemeClr val="tx1">
                  <a:lumMod val="65000"/>
                  <a:lumOff val="35000"/>
                </a:schemeClr>
              </a:solidFill>
              <a:ea typeface="Calibri" charset="0"/>
              <a:cs typeface="Calibri" charset="0"/>
            </a:endParaRPr>
          </a:p>
          <a:p>
            <a:pPr marL="457200" indent="-457200">
              <a:lnSpc>
                <a:spcPct val="90000"/>
              </a:lnSpc>
              <a:buFont typeface="Arial" panose="020B0604020202020204" pitchFamily="34" charset="0"/>
              <a:buChar char="•"/>
            </a:pPr>
            <a:r>
              <a:rPr lang="en-US" sz="2800" b="1" dirty="0">
                <a:solidFill>
                  <a:schemeClr val="tx1">
                    <a:lumMod val="65000"/>
                    <a:lumOff val="35000"/>
                  </a:schemeClr>
                </a:solidFill>
                <a:ea typeface="Calibri" charset="0"/>
                <a:cs typeface="Calibri" charset="0"/>
              </a:rPr>
              <a:t>SEAs award competitive subgrants to LEAs.</a:t>
            </a:r>
          </a:p>
        </p:txBody>
      </p:sp>
      <p:pic>
        <p:nvPicPr>
          <p:cNvPr id="14" name="Picture 13" descr="A picture containing food, cake&#10;&#10;Description automatically generated">
            <a:extLst>
              <a:ext uri="{FF2B5EF4-FFF2-40B4-BE49-F238E27FC236}">
                <a16:creationId xmlns:a16="http://schemas.microsoft.com/office/drawing/2014/main" id="{31C60175-9418-43A7-A3FD-E2789142273D}"/>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360763" y="4372033"/>
            <a:ext cx="1954933" cy="1954933"/>
          </a:xfrm>
          <a:prstGeom prst="rect">
            <a:avLst/>
          </a:prstGeom>
        </p:spPr>
      </p:pic>
      <p:sp>
        <p:nvSpPr>
          <p:cNvPr id="15" name="TextBox 14">
            <a:extLst>
              <a:ext uri="{FF2B5EF4-FFF2-40B4-BE49-F238E27FC236}">
                <a16:creationId xmlns:a16="http://schemas.microsoft.com/office/drawing/2014/main" id="{6B0C51FC-35BA-4921-BA43-99684DCA4112}"/>
              </a:ext>
            </a:extLst>
          </p:cNvPr>
          <p:cNvSpPr txBox="1"/>
          <p:nvPr/>
        </p:nvSpPr>
        <p:spPr>
          <a:xfrm>
            <a:off x="3447050" y="6800909"/>
            <a:ext cx="1954933" cy="369332"/>
          </a:xfrm>
          <a:prstGeom prst="rect">
            <a:avLst/>
          </a:prstGeom>
          <a:noFill/>
        </p:spPr>
        <p:txBody>
          <a:bodyPr wrap="square" rtlCol="0">
            <a:spAutoFit/>
          </a:bodyPr>
          <a:lstStyle/>
          <a:p>
            <a:r>
              <a:rPr lang="en-US" sz="900">
                <a:hlinkClick r:id="rId5" tooltip="http://www.pngall.com/ice-cream-png"/>
              </a:rPr>
              <a:t>This Photo</a:t>
            </a:r>
            <a:r>
              <a:rPr lang="en-US" sz="900"/>
              <a:t> by Unknown Author is licensed under </a:t>
            </a:r>
            <a:r>
              <a:rPr lang="en-US" sz="900">
                <a:hlinkClick r:id="rId6" tooltip="https://creativecommons.org/licenses/by-nc/3.0/"/>
              </a:rPr>
              <a:t>CC BY-NC</a:t>
            </a:r>
            <a:endParaRPr lang="en-US" sz="900"/>
          </a:p>
        </p:txBody>
      </p:sp>
      <p:sp>
        <p:nvSpPr>
          <p:cNvPr id="16" name="Rectangle 15">
            <a:extLst>
              <a:ext uri="{FF2B5EF4-FFF2-40B4-BE49-F238E27FC236}">
                <a16:creationId xmlns:a16="http://schemas.microsoft.com/office/drawing/2014/main" id="{819F200C-522B-43FD-9FCB-DCAE037DF103}"/>
              </a:ext>
            </a:extLst>
          </p:cNvPr>
          <p:cNvSpPr/>
          <p:nvPr/>
        </p:nvSpPr>
        <p:spPr>
          <a:xfrm>
            <a:off x="829983" y="4616551"/>
            <a:ext cx="4572000" cy="1234953"/>
          </a:xfrm>
          <a:prstGeom prst="rect">
            <a:avLst/>
          </a:prstGeom>
        </p:spPr>
        <p:txBody>
          <a:bodyPr>
            <a:spAutoFit/>
          </a:bodyPr>
          <a:lstStyle/>
          <a:p>
            <a:pPr>
              <a:lnSpc>
                <a:spcPct val="90000"/>
              </a:lnSpc>
            </a:pPr>
            <a:r>
              <a:rPr lang="en-US" b="1" dirty="0">
                <a:solidFill>
                  <a:srgbClr val="2A2D6C"/>
                </a:solidFill>
                <a:latin typeface="Calibri" charset="0"/>
                <a:cs typeface="Calibri" charset="0"/>
              </a:rPr>
              <a:t>McKinney-Vento Sub Grants</a:t>
            </a:r>
          </a:p>
          <a:p>
            <a:pPr>
              <a:lnSpc>
                <a:spcPct val="90000"/>
              </a:lnSpc>
            </a:pPr>
            <a:endParaRPr lang="en-US" b="1" dirty="0">
              <a:solidFill>
                <a:srgbClr val="2A2D6C"/>
              </a:solidFill>
              <a:latin typeface="Calibri" charset="0"/>
              <a:cs typeface="Calibri" charset="0"/>
            </a:endParaRPr>
          </a:p>
          <a:p>
            <a:pPr>
              <a:lnSpc>
                <a:spcPct val="90000"/>
              </a:lnSpc>
            </a:pPr>
            <a:r>
              <a:rPr lang="en-US" b="1" dirty="0">
                <a:solidFill>
                  <a:srgbClr val="2A2D6C"/>
                </a:solidFill>
                <a:latin typeface="Calibri" charset="0"/>
                <a:cs typeface="Calibri" charset="0"/>
              </a:rPr>
              <a:t>Title 1-part A set asides</a:t>
            </a:r>
          </a:p>
          <a:p>
            <a:pPr>
              <a:lnSpc>
                <a:spcPct val="90000"/>
              </a:lnSpc>
            </a:pPr>
            <a:endParaRPr lang="en-US" sz="1050" b="1" dirty="0">
              <a:solidFill>
                <a:srgbClr val="2A2D6C"/>
              </a:solidFill>
              <a:latin typeface="Calibri" charset="0"/>
              <a:cs typeface="Calibri" charset="0"/>
            </a:endParaRPr>
          </a:p>
          <a:p>
            <a:pPr>
              <a:lnSpc>
                <a:spcPct val="90000"/>
              </a:lnSpc>
            </a:pPr>
            <a:r>
              <a:rPr lang="en-US" b="1" dirty="0">
                <a:solidFill>
                  <a:srgbClr val="2A2D6C"/>
                </a:solidFill>
                <a:latin typeface="Calibri" charset="0"/>
                <a:cs typeface="Calibri" charset="0"/>
              </a:rPr>
              <a:t>General Funds</a:t>
            </a:r>
          </a:p>
        </p:txBody>
      </p:sp>
      <p:cxnSp>
        <p:nvCxnSpPr>
          <p:cNvPr id="18" name="Straight Arrow Connector 17">
            <a:extLst>
              <a:ext uri="{FF2B5EF4-FFF2-40B4-BE49-F238E27FC236}">
                <a16:creationId xmlns:a16="http://schemas.microsoft.com/office/drawing/2014/main" id="{AD3C7F86-44A0-4BA0-AAF6-9C3CE703B85B}"/>
              </a:ext>
            </a:extLst>
          </p:cNvPr>
          <p:cNvCxnSpPr/>
          <p:nvPr/>
        </p:nvCxnSpPr>
        <p:spPr>
          <a:xfrm>
            <a:off x="3569110" y="4788310"/>
            <a:ext cx="55060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210BC92-44A0-42B5-9621-54060B2706C3}"/>
              </a:ext>
            </a:extLst>
          </p:cNvPr>
          <p:cNvCxnSpPr/>
          <p:nvPr/>
        </p:nvCxnSpPr>
        <p:spPr>
          <a:xfrm>
            <a:off x="3195484" y="5329084"/>
            <a:ext cx="83574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05F8603-5EE9-40B4-873A-ECBAF2D600FF}"/>
              </a:ext>
            </a:extLst>
          </p:cNvPr>
          <p:cNvCxnSpPr/>
          <p:nvPr/>
        </p:nvCxnSpPr>
        <p:spPr>
          <a:xfrm>
            <a:off x="2408903" y="5751871"/>
            <a:ext cx="116020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1417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06" y="267095"/>
            <a:ext cx="7772400" cy="1362075"/>
          </a:xfrm>
        </p:spPr>
        <p:txBody>
          <a:bodyPr>
            <a:normAutofit/>
          </a:bodyPr>
          <a:lstStyle/>
          <a:p>
            <a:pPr algn="ctr"/>
            <a:r>
              <a:rPr lang="en-US" sz="3600" dirty="0">
                <a:solidFill>
                  <a:srgbClr val="FF0000"/>
                </a:solidFill>
                <a:latin typeface="Arial Black" pitchFamily="34" charset="0"/>
              </a:rPr>
              <a:t>How do students meet eligibility?</a:t>
            </a:r>
            <a:endParaRPr lang="en-US" sz="3300" dirty="0">
              <a:solidFill>
                <a:srgbClr val="FF0000"/>
              </a:solidFill>
            </a:endParaRPr>
          </a:p>
        </p:txBody>
      </p:sp>
      <p:cxnSp>
        <p:nvCxnSpPr>
          <p:cNvPr id="8" name="Straight Connector 7"/>
          <p:cNvCxnSpPr/>
          <p:nvPr/>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1" name="Rectangle 10"/>
          <p:cNvSpPr/>
          <p:nvPr/>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41BCBF1E-A126-4E8A-A4E3-C708C642AD45}"/>
              </a:ext>
            </a:extLst>
          </p:cNvPr>
          <p:cNvSpPr txBox="1"/>
          <p:nvPr/>
        </p:nvSpPr>
        <p:spPr>
          <a:xfrm>
            <a:off x="511828" y="1818362"/>
            <a:ext cx="8438388" cy="3731617"/>
          </a:xfrm>
          <a:prstGeom prst="rect">
            <a:avLst/>
          </a:prstGeom>
          <a:noFill/>
        </p:spPr>
        <p:txBody>
          <a:bodyPr wrap="square" rtlCol="0">
            <a:spAutoFit/>
          </a:bodyPr>
          <a:lstStyle/>
          <a:p>
            <a:pPr algn="ctr" fontAlgn="auto">
              <a:spcBef>
                <a:spcPts val="1200"/>
              </a:spcBef>
              <a:spcAft>
                <a:spcPts val="0"/>
              </a:spcAft>
              <a:defRPr/>
            </a:pPr>
            <a:r>
              <a:rPr lang="en-US" sz="2400" b="1" dirty="0">
                <a:latin typeface="Palatino Linotype" panose="02040502050505030304" pitchFamily="18" charset="0"/>
              </a:rPr>
              <a:t>Children or youth who </a:t>
            </a:r>
            <a:r>
              <a:rPr lang="en-US" sz="2400" b="1" dirty="0">
                <a:solidFill>
                  <a:srgbClr val="FF0000"/>
                </a:solidFill>
                <a:latin typeface="Palatino Linotype" panose="02040502050505030304" pitchFamily="18" charset="0"/>
              </a:rPr>
              <a:t>lack a fixed, regular, and adequate nighttime residence</a:t>
            </a:r>
            <a:r>
              <a:rPr lang="en-US" sz="2400" dirty="0">
                <a:latin typeface="Palatino Linotype" panose="02040502050505030304" pitchFamily="18" charset="0"/>
              </a:rPr>
              <a:t>, </a:t>
            </a:r>
            <a:r>
              <a:rPr lang="en-US" sz="2400" b="1" dirty="0">
                <a:latin typeface="Palatino Linotype" panose="02040502050505030304" pitchFamily="18" charset="0"/>
              </a:rPr>
              <a:t>including</a:t>
            </a:r>
            <a:r>
              <a:rPr lang="en-US" sz="2400" b="1" dirty="0"/>
              <a:t>:</a:t>
            </a:r>
          </a:p>
          <a:p>
            <a:pPr marL="742950" lvl="1" indent="-285750" fontAlgn="auto">
              <a:spcBef>
                <a:spcPts val="1200"/>
              </a:spcBef>
              <a:spcAft>
                <a:spcPts val="0"/>
              </a:spcAft>
              <a:buFont typeface="Wingdings" panose="05000000000000000000" pitchFamily="2" charset="2"/>
              <a:buChar char="§"/>
              <a:defRPr/>
            </a:pPr>
            <a:r>
              <a:rPr lang="en-US" sz="2400" b="1" dirty="0"/>
              <a:t>Sharing the housing of other persons due to loss of housing, economic hardship, or a similar reason;</a:t>
            </a:r>
          </a:p>
          <a:p>
            <a:pPr marL="742950" lvl="1" indent="-285750" fontAlgn="auto">
              <a:spcBef>
                <a:spcPts val="1200"/>
              </a:spcBef>
              <a:spcAft>
                <a:spcPts val="0"/>
              </a:spcAft>
              <a:buFont typeface="Wingdings" panose="05000000000000000000" pitchFamily="2" charset="2"/>
              <a:buChar char="§"/>
              <a:defRPr/>
            </a:pPr>
            <a:r>
              <a:rPr lang="en-US" sz="2400" b="1" dirty="0"/>
              <a:t>Living in motels, hotels, trailer parks, or camping grounds due to the lack of alternative adequate accommodations;</a:t>
            </a:r>
          </a:p>
          <a:p>
            <a:pPr marL="742950" lvl="1" indent="-285750" fontAlgn="auto">
              <a:spcBef>
                <a:spcPts val="1200"/>
              </a:spcBef>
              <a:spcAft>
                <a:spcPts val="0"/>
              </a:spcAft>
              <a:buFont typeface="Wingdings" panose="05000000000000000000" pitchFamily="2" charset="2"/>
              <a:buChar char="§"/>
              <a:defRPr/>
            </a:pPr>
            <a:r>
              <a:rPr lang="en-US" sz="2400" b="1" dirty="0"/>
              <a:t>Living in emergency or transitional shelters;</a:t>
            </a:r>
          </a:p>
          <a:p>
            <a:pPr marL="742950" lvl="1" indent="-285750" fontAlgn="auto">
              <a:spcBef>
                <a:spcPts val="1200"/>
              </a:spcBef>
              <a:spcAft>
                <a:spcPts val="0"/>
              </a:spcAft>
              <a:buFont typeface="Wingdings" panose="05000000000000000000" pitchFamily="2" charset="2"/>
              <a:buChar char="§"/>
              <a:defRPr/>
            </a:pPr>
            <a:endParaRPr lang="en-US" sz="2400" dirty="0"/>
          </a:p>
        </p:txBody>
      </p:sp>
      <p:pic>
        <p:nvPicPr>
          <p:cNvPr id="15" name="Picture 8" descr="Image result for motel">
            <a:extLst>
              <a:ext uri="{FF2B5EF4-FFF2-40B4-BE49-F238E27FC236}">
                <a16:creationId xmlns:a16="http://schemas.microsoft.com/office/drawing/2014/main" id="{DCBD421E-554A-463F-91DB-705E79ACCE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5053379"/>
            <a:ext cx="3429000" cy="1780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688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FF0000"/>
                </a:solidFill>
                <a:latin typeface="Arial Black" pitchFamily="34" charset="0"/>
              </a:rPr>
              <a:t>Eligibility </a:t>
            </a:r>
            <a:r>
              <a:rPr lang="en-US" dirty="0" err="1">
                <a:solidFill>
                  <a:srgbClr val="FF0000"/>
                </a:solidFill>
                <a:latin typeface="Arial Black" pitchFamily="34" charset="0"/>
              </a:rPr>
              <a:t>cont</a:t>
            </a:r>
            <a:r>
              <a:rPr lang="en-US" dirty="0">
                <a:solidFill>
                  <a:srgbClr val="FF0000"/>
                </a:solidFill>
                <a:latin typeface="Arial Black" pitchFamily="34" charset="0"/>
              </a:rPr>
              <a:t>…</a:t>
            </a:r>
            <a:endParaRPr lang="en-US" dirty="0">
              <a:solidFill>
                <a:srgbClr val="FF0000"/>
              </a:solidFill>
            </a:endParaRPr>
          </a:p>
        </p:txBody>
      </p:sp>
      <p:sp>
        <p:nvSpPr>
          <p:cNvPr id="8" name="TextBox 7"/>
          <p:cNvSpPr txBox="1"/>
          <p:nvPr/>
        </p:nvSpPr>
        <p:spPr>
          <a:xfrm>
            <a:off x="495300" y="6534150"/>
            <a:ext cx="247650" cy="276999"/>
          </a:xfrm>
          <a:prstGeom prst="rect">
            <a:avLst/>
          </a:prstGeom>
          <a:noFill/>
        </p:spPr>
        <p:txBody>
          <a:bodyPr wrap="square" rtlCol="0">
            <a:spAutoFit/>
          </a:bodyPr>
          <a:lstStyle/>
          <a:p>
            <a:r>
              <a:rPr lang="en-US" sz="1200" dirty="0"/>
              <a:t>7</a:t>
            </a:r>
          </a:p>
        </p:txBody>
      </p:sp>
      <p:sp>
        <p:nvSpPr>
          <p:cNvPr id="5" name="Rectangle 4">
            <a:extLst>
              <a:ext uri="{FF2B5EF4-FFF2-40B4-BE49-F238E27FC236}">
                <a16:creationId xmlns:a16="http://schemas.microsoft.com/office/drawing/2014/main" id="{DF03CEB8-1A2F-4F9F-B363-D4F864E93BC8}"/>
              </a:ext>
            </a:extLst>
          </p:cNvPr>
          <p:cNvSpPr/>
          <p:nvPr/>
        </p:nvSpPr>
        <p:spPr>
          <a:xfrm>
            <a:off x="76200" y="1500933"/>
            <a:ext cx="8915400" cy="4008533"/>
          </a:xfrm>
          <a:prstGeom prst="rect">
            <a:avLst/>
          </a:prstGeom>
        </p:spPr>
        <p:txBody>
          <a:bodyPr wrap="square">
            <a:spAutoFit/>
          </a:bodyPr>
          <a:lstStyle/>
          <a:p>
            <a:pPr marL="914400" lvl="1" indent="-457200" fontAlgn="auto">
              <a:spcBef>
                <a:spcPts val="1200"/>
              </a:spcBef>
              <a:spcAft>
                <a:spcPts val="0"/>
              </a:spcAft>
              <a:buFont typeface="Wingdings" panose="05000000000000000000" pitchFamily="2" charset="2"/>
              <a:buChar char="§"/>
              <a:defRPr/>
            </a:pPr>
            <a:r>
              <a:rPr lang="en-US" sz="2600" b="1" dirty="0"/>
              <a:t>Living in a public or private place not designed for or ordinarily used as a regular sleeping accommodation for human beings;</a:t>
            </a:r>
          </a:p>
          <a:p>
            <a:pPr marL="914400" lvl="1" indent="-457200" fontAlgn="auto">
              <a:spcBef>
                <a:spcPts val="1200"/>
              </a:spcBef>
              <a:spcAft>
                <a:spcPts val="0"/>
              </a:spcAft>
              <a:buFont typeface="Wingdings" panose="05000000000000000000" pitchFamily="2" charset="2"/>
              <a:buChar char="§"/>
              <a:defRPr/>
            </a:pPr>
            <a:r>
              <a:rPr lang="en-US" sz="2600" b="1" dirty="0"/>
              <a:t>Living in cars, parks, public spaces, abandoned buildings, substandard housing, bus or train stations, or similar settings;</a:t>
            </a:r>
          </a:p>
          <a:p>
            <a:pPr marL="914400" lvl="1" indent="-457200" fontAlgn="auto">
              <a:spcBef>
                <a:spcPts val="1200"/>
              </a:spcBef>
              <a:spcAft>
                <a:spcPts val="0"/>
              </a:spcAft>
              <a:buFont typeface="Wingdings" panose="05000000000000000000" pitchFamily="2" charset="2"/>
              <a:buChar char="§"/>
              <a:defRPr/>
            </a:pPr>
            <a:r>
              <a:rPr lang="en-US" sz="2600" b="1" dirty="0"/>
              <a:t>Migratory children living in the above circumstances;</a:t>
            </a:r>
          </a:p>
          <a:p>
            <a:pPr marL="914400" lvl="1" indent="-457200" fontAlgn="auto">
              <a:lnSpc>
                <a:spcPct val="80000"/>
              </a:lnSpc>
              <a:spcBef>
                <a:spcPts val="1200"/>
              </a:spcBef>
              <a:spcAft>
                <a:spcPts val="0"/>
              </a:spcAft>
              <a:buFont typeface="Wingdings" panose="05000000000000000000" pitchFamily="2" charset="2"/>
              <a:buChar char="§"/>
              <a:defRPr/>
            </a:pPr>
            <a:r>
              <a:rPr lang="en-US" sz="2600" b="1" dirty="0"/>
              <a:t>Unaccompanied youth (not in the physical custody or a parent or guardian) living in the above circumstances.</a:t>
            </a:r>
          </a:p>
        </p:txBody>
      </p:sp>
    </p:spTree>
    <p:extLst>
      <p:ext uri="{BB962C8B-B14F-4D97-AF65-F5344CB8AC3E}">
        <p14:creationId xmlns:p14="http://schemas.microsoft.com/office/powerpoint/2010/main" val="2695802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Arial Black" pitchFamily="34" charset="0"/>
              </a:rPr>
              <a:t>Definition of Permanency</a:t>
            </a:r>
            <a:endParaRPr lang="en-US" dirty="0">
              <a:solidFill>
                <a:srgbClr val="FF0000"/>
              </a:solidFill>
            </a:endParaRPr>
          </a:p>
        </p:txBody>
      </p:sp>
      <p:sp>
        <p:nvSpPr>
          <p:cNvPr id="17" name="TextBox 16"/>
          <p:cNvSpPr txBox="1"/>
          <p:nvPr/>
        </p:nvSpPr>
        <p:spPr>
          <a:xfrm>
            <a:off x="609600" y="1417638"/>
            <a:ext cx="8077200" cy="5570756"/>
          </a:xfrm>
          <a:prstGeom prst="rect">
            <a:avLst/>
          </a:prstGeom>
          <a:noFill/>
        </p:spPr>
        <p:txBody>
          <a:bodyPr wrap="square" rtlCol="0">
            <a:spAutoFit/>
          </a:bodyPr>
          <a:lstStyle/>
          <a:p>
            <a:pPr fontAlgn="auto">
              <a:spcBef>
                <a:spcPts val="600"/>
              </a:spcBef>
              <a:spcAft>
                <a:spcPts val="0"/>
              </a:spcAft>
              <a:defRPr/>
            </a:pPr>
            <a:r>
              <a:rPr lang="en-US" sz="2400" b="1" dirty="0">
                <a:solidFill>
                  <a:srgbClr val="FF0000"/>
                </a:solidFill>
              </a:rPr>
              <a:t>Fixed:</a:t>
            </a:r>
            <a:endParaRPr lang="en-US" sz="3200" b="1" dirty="0">
              <a:solidFill>
                <a:srgbClr val="FF0000"/>
              </a:solidFill>
            </a:endParaRPr>
          </a:p>
          <a:p>
            <a:pPr lvl="1" fontAlgn="auto">
              <a:spcBef>
                <a:spcPts val="600"/>
              </a:spcBef>
              <a:spcAft>
                <a:spcPts val="0"/>
              </a:spcAft>
              <a:defRPr/>
            </a:pPr>
            <a:r>
              <a:rPr lang="en-US" sz="2000" b="1" dirty="0"/>
              <a:t>Stationary, permanent, not subject to change</a:t>
            </a:r>
          </a:p>
          <a:p>
            <a:pPr fontAlgn="auto">
              <a:spcBef>
                <a:spcPts val="600"/>
              </a:spcBef>
              <a:spcAft>
                <a:spcPts val="0"/>
              </a:spcAft>
              <a:defRPr/>
            </a:pPr>
            <a:r>
              <a:rPr lang="en-US" sz="2400" b="1" dirty="0">
                <a:solidFill>
                  <a:srgbClr val="FF0000"/>
                </a:solidFill>
              </a:rPr>
              <a:t>Regular:</a:t>
            </a:r>
          </a:p>
          <a:p>
            <a:pPr lvl="1" fontAlgn="auto">
              <a:spcBef>
                <a:spcPts val="600"/>
              </a:spcBef>
              <a:spcAft>
                <a:spcPts val="0"/>
              </a:spcAft>
              <a:defRPr/>
            </a:pPr>
            <a:r>
              <a:rPr lang="en-US" sz="2000" b="1" dirty="0"/>
              <a:t>Used on a predictable, routine, consistent basis</a:t>
            </a:r>
          </a:p>
          <a:p>
            <a:pPr lvl="1" fontAlgn="auto">
              <a:spcBef>
                <a:spcPts val="600"/>
              </a:spcBef>
              <a:spcAft>
                <a:spcPts val="0"/>
              </a:spcAft>
              <a:defRPr/>
            </a:pPr>
            <a:r>
              <a:rPr lang="en-US" sz="2000" b="1" dirty="0"/>
              <a:t>Consider the relative permanence</a:t>
            </a:r>
          </a:p>
          <a:p>
            <a:pPr fontAlgn="auto">
              <a:spcBef>
                <a:spcPts val="600"/>
              </a:spcBef>
              <a:spcAft>
                <a:spcPts val="0"/>
              </a:spcAft>
              <a:defRPr/>
            </a:pPr>
            <a:r>
              <a:rPr lang="en-US" sz="2400" b="1" dirty="0">
                <a:solidFill>
                  <a:srgbClr val="FF0000"/>
                </a:solidFill>
              </a:rPr>
              <a:t>Adequate:</a:t>
            </a:r>
          </a:p>
          <a:p>
            <a:pPr lvl="1" fontAlgn="auto">
              <a:spcBef>
                <a:spcPts val="600"/>
              </a:spcBef>
              <a:spcAft>
                <a:spcPts val="0"/>
              </a:spcAft>
              <a:defRPr/>
            </a:pPr>
            <a:r>
              <a:rPr lang="en-US" sz="2000" b="1" dirty="0"/>
              <a:t>Lawfully and reasonably sufficient</a:t>
            </a:r>
          </a:p>
          <a:p>
            <a:pPr lvl="1" fontAlgn="auto">
              <a:spcBef>
                <a:spcPts val="600"/>
              </a:spcBef>
              <a:spcAft>
                <a:spcPts val="0"/>
              </a:spcAft>
              <a:defRPr/>
            </a:pPr>
            <a:r>
              <a:rPr lang="en-US" sz="2000" b="1" dirty="0"/>
              <a:t>Sufficient for meeting the physical and psychological needs typically met in a home environment</a:t>
            </a:r>
            <a:br>
              <a:rPr lang="en-US" sz="2000" dirty="0"/>
            </a:br>
            <a:endParaRPr lang="en-US" sz="2000" dirty="0"/>
          </a:p>
          <a:p>
            <a:pPr lvl="1" algn="ctr" fontAlgn="auto">
              <a:spcBef>
                <a:spcPts val="600"/>
              </a:spcBef>
              <a:spcAft>
                <a:spcPts val="0"/>
              </a:spcAft>
              <a:defRPr/>
            </a:pPr>
            <a:r>
              <a:rPr lang="en-US" sz="2000" b="1" i="1" dirty="0">
                <a:solidFill>
                  <a:srgbClr val="0033CC"/>
                </a:solidFill>
              </a:rPr>
              <a:t>Can you give me an example of a non regular, not fixed and not adequate living situation?</a:t>
            </a:r>
            <a:endParaRPr lang="en-US" sz="1600" b="1" i="1" dirty="0">
              <a:solidFill>
                <a:srgbClr val="0033CC"/>
              </a:solidFill>
            </a:endParaRPr>
          </a:p>
          <a:p>
            <a:endParaRPr lang="en-US" sz="1700" dirty="0">
              <a:latin typeface="Franklin Gothic Book" pitchFamily="34" charset="0"/>
            </a:endParaRPr>
          </a:p>
          <a:p>
            <a:pPr marL="285750" indent="-285750">
              <a:buFont typeface="Arial" pitchFamily="34" charset="0"/>
              <a:buChar char="•"/>
            </a:pPr>
            <a:endParaRPr lang="en-US" sz="1700" dirty="0">
              <a:latin typeface="Franklin Gothic Book" pitchFamily="34" charset="0"/>
            </a:endParaRPr>
          </a:p>
          <a:p>
            <a:endParaRPr lang="en-US" sz="1500" dirty="0">
              <a:latin typeface="Franklin Gothic Book" pitchFamily="34" charset="0"/>
            </a:endParaRPr>
          </a:p>
          <a:p>
            <a:endParaRPr lang="en-US" sz="1500" dirty="0">
              <a:latin typeface="Franklin Gothic Book" pitchFamily="34" charset="0"/>
            </a:endParaRPr>
          </a:p>
        </p:txBody>
      </p:sp>
      <p:sp>
        <p:nvSpPr>
          <p:cNvPr id="25" name="TextBox 24"/>
          <p:cNvSpPr txBox="1"/>
          <p:nvPr/>
        </p:nvSpPr>
        <p:spPr>
          <a:xfrm>
            <a:off x="6038850" y="1777516"/>
            <a:ext cx="2495550" cy="1015663"/>
          </a:xfrm>
          <a:prstGeom prst="rect">
            <a:avLst/>
          </a:prstGeom>
          <a:noFill/>
        </p:spPr>
        <p:txBody>
          <a:bodyPr wrap="square" rtlCol="0">
            <a:spAutoFit/>
          </a:bodyPr>
          <a:lstStyle/>
          <a:p>
            <a:pPr marL="285750" indent="-285750">
              <a:buFont typeface="Arial" pitchFamily="34" charset="0"/>
              <a:buChar char="•"/>
            </a:pPr>
            <a:endParaRPr lang="en-US" sz="1500" dirty="0">
              <a:latin typeface="Franklin Gothic Book" pitchFamily="34" charset="0"/>
            </a:endParaRPr>
          </a:p>
          <a:p>
            <a:pPr marL="285750" indent="-285750">
              <a:buFont typeface="Arial" pitchFamily="34" charset="0"/>
              <a:buChar char="•"/>
            </a:pPr>
            <a:endParaRPr lang="en-US" sz="1500" dirty="0">
              <a:latin typeface="Franklin Gothic Book" pitchFamily="34" charset="0"/>
            </a:endParaRPr>
          </a:p>
          <a:p>
            <a:pPr marL="285750" indent="-285750">
              <a:buFont typeface="Arial" pitchFamily="34" charset="0"/>
              <a:buChar char="•"/>
            </a:pPr>
            <a:endParaRPr lang="en-US" sz="1500" dirty="0">
              <a:latin typeface="Franklin Gothic Book" pitchFamily="34" charset="0"/>
            </a:endParaRPr>
          </a:p>
          <a:p>
            <a:pPr marL="285750" indent="-285750">
              <a:buFont typeface="Arial" pitchFamily="34" charset="0"/>
              <a:buChar char="•"/>
            </a:pPr>
            <a:endParaRPr lang="en-US" sz="1500" dirty="0">
              <a:latin typeface="Franklin Gothic Book" pitchFamily="34" charset="0"/>
            </a:endParaRPr>
          </a:p>
        </p:txBody>
      </p:sp>
      <p:sp>
        <p:nvSpPr>
          <p:cNvPr id="10" name="TextBox 9"/>
          <p:cNvSpPr txBox="1"/>
          <p:nvPr/>
        </p:nvSpPr>
        <p:spPr>
          <a:xfrm>
            <a:off x="495300" y="6534150"/>
            <a:ext cx="247650" cy="276999"/>
          </a:xfrm>
          <a:prstGeom prst="rect">
            <a:avLst/>
          </a:prstGeom>
          <a:noFill/>
        </p:spPr>
        <p:txBody>
          <a:bodyPr wrap="square" rtlCol="0">
            <a:spAutoFit/>
          </a:bodyPr>
          <a:lstStyle/>
          <a:p>
            <a:r>
              <a:rPr lang="en-US" sz="1200" dirty="0"/>
              <a:t>5</a:t>
            </a:r>
          </a:p>
        </p:txBody>
      </p:sp>
    </p:spTree>
    <p:extLst>
      <p:ext uri="{BB962C8B-B14F-4D97-AF65-F5344CB8AC3E}">
        <p14:creationId xmlns:p14="http://schemas.microsoft.com/office/powerpoint/2010/main" val="376268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1" name="Rectangle 10"/>
          <p:cNvSpPr/>
          <p:nvPr/>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2">
            <a:extLst>
              <a:ext uri="{FF2B5EF4-FFF2-40B4-BE49-F238E27FC236}">
                <a16:creationId xmlns:a16="http://schemas.microsoft.com/office/drawing/2014/main" id="{2494D115-6A1C-466F-806A-71C68E409FA6}"/>
              </a:ext>
            </a:extLst>
          </p:cNvPr>
          <p:cNvSpPr>
            <a:spLocks noGrp="1"/>
          </p:cNvSpPr>
          <p:nvPr>
            <p:ph type="title"/>
          </p:nvPr>
        </p:nvSpPr>
        <p:spPr>
          <a:xfrm>
            <a:off x="1036946" y="131385"/>
            <a:ext cx="7772400" cy="1362075"/>
          </a:xfrm>
        </p:spPr>
        <p:txBody>
          <a:bodyPr/>
          <a:lstStyle/>
          <a:p>
            <a:r>
              <a:rPr lang="en-US" dirty="0">
                <a:solidFill>
                  <a:schemeClr val="tx2">
                    <a:lumMod val="40000"/>
                    <a:lumOff val="60000"/>
                  </a:schemeClr>
                </a:solidFill>
                <a:latin typeface="Arial Black" pitchFamily="34" charset="0"/>
              </a:rPr>
              <a:t>Unaccompanied Youth</a:t>
            </a:r>
            <a:endParaRPr lang="en-US" dirty="0">
              <a:solidFill>
                <a:schemeClr val="tx2">
                  <a:lumMod val="40000"/>
                  <a:lumOff val="60000"/>
                </a:schemeClr>
              </a:solidFill>
            </a:endParaRPr>
          </a:p>
        </p:txBody>
      </p:sp>
      <p:sp>
        <p:nvSpPr>
          <p:cNvPr id="16" name="Rectangle 15">
            <a:extLst>
              <a:ext uri="{FF2B5EF4-FFF2-40B4-BE49-F238E27FC236}">
                <a16:creationId xmlns:a16="http://schemas.microsoft.com/office/drawing/2014/main" id="{B2FF5B8E-FD34-44F1-B50A-1D20D5D517DA}"/>
              </a:ext>
            </a:extLst>
          </p:cNvPr>
          <p:cNvSpPr/>
          <p:nvPr/>
        </p:nvSpPr>
        <p:spPr>
          <a:xfrm>
            <a:off x="76200" y="1500933"/>
            <a:ext cx="8915400" cy="3600986"/>
          </a:xfrm>
          <a:prstGeom prst="rect">
            <a:avLst/>
          </a:prstGeom>
          <a:ln>
            <a:solidFill>
              <a:schemeClr val="bg1"/>
            </a:solidFill>
          </a:ln>
        </p:spPr>
        <p:txBody>
          <a:bodyPr wrap="square">
            <a:spAutoFit/>
          </a:bodyPr>
          <a:lstStyle/>
          <a:p>
            <a:pPr marL="914400" lvl="1" indent="-457200" fontAlgn="auto">
              <a:spcBef>
                <a:spcPts val="1200"/>
              </a:spcBef>
              <a:spcAft>
                <a:spcPts val="0"/>
              </a:spcAft>
              <a:buFont typeface="Wingdings" panose="05000000000000000000" pitchFamily="2" charset="2"/>
              <a:buChar char="§"/>
              <a:defRPr/>
            </a:pPr>
            <a:r>
              <a:rPr lang="en-US" sz="2600" b="1" dirty="0"/>
              <a:t>The term unaccompanied youth includes a homeless child or youth not in the physical custody of a parent or guardian.</a:t>
            </a:r>
          </a:p>
          <a:p>
            <a:pPr marL="914400" lvl="1" indent="-457200" fontAlgn="auto">
              <a:spcBef>
                <a:spcPts val="1200"/>
              </a:spcBef>
              <a:spcAft>
                <a:spcPts val="0"/>
              </a:spcAft>
              <a:buFont typeface="Wingdings" panose="05000000000000000000" pitchFamily="2" charset="2"/>
              <a:buChar char="§"/>
              <a:defRPr/>
            </a:pPr>
            <a:r>
              <a:rPr lang="en-US" sz="2600" b="1" dirty="0"/>
              <a:t>DCS is not involved in any way with the child/youth.</a:t>
            </a:r>
          </a:p>
          <a:p>
            <a:pPr marL="914400" lvl="1" indent="-457200" fontAlgn="auto">
              <a:spcBef>
                <a:spcPts val="1200"/>
              </a:spcBef>
              <a:spcAft>
                <a:spcPts val="0"/>
              </a:spcAft>
              <a:buFont typeface="Wingdings" panose="05000000000000000000" pitchFamily="2" charset="2"/>
              <a:buChar char="§"/>
              <a:defRPr/>
            </a:pPr>
            <a:r>
              <a:rPr lang="en-US" sz="2600" b="1" dirty="0"/>
              <a:t>An unaccompanied homeless youth is a young person who is both homeless (meeting McKinney-Vento definition)</a:t>
            </a:r>
            <a:r>
              <a:rPr lang="en-US" sz="2600" b="1" i="1" u="sng" dirty="0"/>
              <a:t> </a:t>
            </a:r>
            <a:r>
              <a:rPr lang="en-US" sz="2600" b="1" i="1" u="sng" dirty="0">
                <a:solidFill>
                  <a:srgbClr val="FF00FF"/>
                </a:solidFill>
              </a:rPr>
              <a:t>and</a:t>
            </a:r>
            <a:r>
              <a:rPr lang="en-US" sz="2600" b="1" i="1" u="sng" dirty="0"/>
              <a:t> </a:t>
            </a:r>
            <a:r>
              <a:rPr lang="en-US" sz="2600" b="1" dirty="0"/>
              <a:t>unaccompanied ( not in the physical custody of a parent or guardian).</a:t>
            </a:r>
          </a:p>
        </p:txBody>
      </p:sp>
    </p:spTree>
    <p:extLst>
      <p:ext uri="{BB962C8B-B14F-4D97-AF65-F5344CB8AC3E}">
        <p14:creationId xmlns:p14="http://schemas.microsoft.com/office/powerpoint/2010/main" val="4016537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23331" y="3944203"/>
            <a:ext cx="7642747" cy="17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0468" y="267095"/>
            <a:ext cx="7772400" cy="1362075"/>
          </a:xfrm>
        </p:spPr>
        <p:txBody>
          <a:bodyPr>
            <a:normAutofit/>
          </a:bodyPr>
          <a:lstStyle/>
          <a:p>
            <a:pPr algn="ctr"/>
            <a:r>
              <a:rPr lang="en-US" dirty="0">
                <a:solidFill>
                  <a:schemeClr val="accent4">
                    <a:lumMod val="75000"/>
                  </a:schemeClr>
                </a:solidFill>
                <a:latin typeface="Arial Black" pitchFamily="34" charset="0"/>
              </a:rPr>
              <a:t>Doubled Up or </a:t>
            </a:r>
            <a:br>
              <a:rPr lang="en-US" dirty="0">
                <a:solidFill>
                  <a:schemeClr val="accent4">
                    <a:lumMod val="75000"/>
                  </a:schemeClr>
                </a:solidFill>
                <a:latin typeface="Arial Black" pitchFamily="34" charset="0"/>
              </a:rPr>
            </a:br>
            <a:r>
              <a:rPr lang="en-US" dirty="0">
                <a:solidFill>
                  <a:schemeClr val="accent4">
                    <a:lumMod val="75000"/>
                  </a:schemeClr>
                </a:solidFill>
                <a:latin typeface="Arial Black" pitchFamily="34" charset="0"/>
              </a:rPr>
              <a:t>“Shared Housing”</a:t>
            </a:r>
            <a:endParaRPr lang="en-US" dirty="0">
              <a:solidFill>
                <a:schemeClr val="accent4">
                  <a:lumMod val="75000"/>
                </a:schemeClr>
              </a:solidFill>
            </a:endParaRPr>
          </a:p>
        </p:txBody>
      </p:sp>
      <p:cxnSp>
        <p:nvCxnSpPr>
          <p:cNvPr id="8" name="Straight Connector 7"/>
          <p:cNvCxnSpPr/>
          <p:nvPr/>
        </p:nvCxnSpPr>
        <p:spPr>
          <a:xfrm>
            <a:off x="0" y="6517334"/>
            <a:ext cx="9144000" cy="0"/>
          </a:xfrm>
          <a:prstGeom prst="line">
            <a:avLst/>
          </a:prstGeom>
          <a:ln w="28575">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506" y="6590904"/>
            <a:ext cx="9144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0026" y="6328142"/>
            <a:ext cx="1780190" cy="398473"/>
          </a:xfrm>
          <a:prstGeom prst="rect">
            <a:avLst/>
          </a:prstGeom>
        </p:spPr>
      </p:pic>
      <p:sp>
        <p:nvSpPr>
          <p:cNvPr id="11" name="Rectangle 10"/>
          <p:cNvSpPr/>
          <p:nvPr/>
        </p:nvSpPr>
        <p:spPr>
          <a:xfrm>
            <a:off x="0" y="0"/>
            <a:ext cx="381000" cy="6858000"/>
          </a:xfrm>
          <a:prstGeom prst="rect">
            <a:avLst/>
          </a:prstGeom>
          <a:solidFill>
            <a:srgbClr val="143F90"/>
          </a:solidFill>
          <a:ln>
            <a:solidFill>
              <a:srgbClr val="6E99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DCE97B5-DC32-49D6-AD5D-3ABB41899A75}"/>
              </a:ext>
            </a:extLst>
          </p:cNvPr>
          <p:cNvSpPr/>
          <p:nvPr/>
        </p:nvSpPr>
        <p:spPr>
          <a:xfrm>
            <a:off x="481782" y="1805795"/>
            <a:ext cx="8534400" cy="4521431"/>
          </a:xfrm>
          <a:prstGeom prst="rect">
            <a:avLst/>
          </a:prstGeom>
        </p:spPr>
        <p:txBody>
          <a:bodyPr wrap="square">
            <a:spAutoFit/>
          </a:bodyPr>
          <a:lstStyle/>
          <a:p>
            <a:pPr fontAlgn="auto">
              <a:lnSpc>
                <a:spcPct val="90000"/>
              </a:lnSpc>
              <a:spcBef>
                <a:spcPts val="1200"/>
              </a:spcBef>
              <a:spcAft>
                <a:spcPts val="0"/>
              </a:spcAft>
              <a:defRPr/>
            </a:pPr>
            <a:r>
              <a:rPr lang="en-US" sz="2400" b="1" dirty="0"/>
              <a:t>Legislative wording: </a:t>
            </a:r>
            <a:r>
              <a:rPr lang="en-US" sz="2400" b="1" dirty="0">
                <a:solidFill>
                  <a:srgbClr val="FF0000"/>
                </a:solidFill>
              </a:rPr>
              <a:t>“sharing the housing of other persons due to loss of housing, economic hardship, or a similar reason”</a:t>
            </a:r>
          </a:p>
          <a:p>
            <a:pPr fontAlgn="auto">
              <a:lnSpc>
                <a:spcPct val="90000"/>
              </a:lnSpc>
              <a:spcBef>
                <a:spcPts val="1200"/>
              </a:spcBef>
              <a:spcAft>
                <a:spcPts val="0"/>
              </a:spcAft>
              <a:defRPr/>
            </a:pPr>
            <a:r>
              <a:rPr lang="en-US" sz="2400" b="1" dirty="0"/>
              <a:t>Considerations:</a:t>
            </a:r>
          </a:p>
          <a:p>
            <a:pPr marL="800100" lvl="1" indent="-342900" fontAlgn="auto">
              <a:lnSpc>
                <a:spcPct val="90000"/>
              </a:lnSpc>
              <a:spcBef>
                <a:spcPts val="1200"/>
              </a:spcBef>
              <a:spcAft>
                <a:spcPts val="0"/>
              </a:spcAft>
              <a:buFont typeface="Wingdings" panose="05000000000000000000" pitchFamily="2" charset="2"/>
              <a:buChar char="§"/>
              <a:defRPr/>
            </a:pPr>
            <a:r>
              <a:rPr lang="en-US" sz="2400" b="1" dirty="0"/>
              <a:t>Why did the parties move in together? Due to a crisis or by mutual choice as a plan for mutual benefit?</a:t>
            </a:r>
          </a:p>
          <a:p>
            <a:pPr marL="800100" lvl="1" indent="-342900" fontAlgn="auto">
              <a:lnSpc>
                <a:spcPct val="90000"/>
              </a:lnSpc>
              <a:spcBef>
                <a:spcPts val="1200"/>
              </a:spcBef>
              <a:spcAft>
                <a:spcPts val="0"/>
              </a:spcAft>
              <a:buFont typeface="Wingdings" panose="05000000000000000000" pitchFamily="2" charset="2"/>
              <a:buChar char="§"/>
              <a:defRPr/>
            </a:pPr>
            <a:r>
              <a:rPr lang="en-US" sz="2400" b="1" dirty="0"/>
              <a:t>How permanent is the living arrangement intended to be? Does the family or youth have any legal right to be in the home?</a:t>
            </a:r>
          </a:p>
          <a:p>
            <a:pPr marL="800100" lvl="1" indent="-342900" fontAlgn="auto">
              <a:lnSpc>
                <a:spcPct val="90000"/>
              </a:lnSpc>
              <a:spcBef>
                <a:spcPts val="1200"/>
              </a:spcBef>
              <a:spcAft>
                <a:spcPts val="0"/>
              </a:spcAft>
              <a:buFont typeface="Wingdings" panose="05000000000000000000" pitchFamily="2" charset="2"/>
              <a:buChar char="§"/>
              <a:defRPr/>
            </a:pPr>
            <a:r>
              <a:rPr lang="en-US" sz="2400" b="1" dirty="0"/>
              <a:t>Where would the party in crisis live if not sharing housing?</a:t>
            </a:r>
          </a:p>
          <a:p>
            <a:pPr marL="800100" lvl="1" indent="-342900" fontAlgn="auto">
              <a:lnSpc>
                <a:spcPct val="90000"/>
              </a:lnSpc>
              <a:spcBef>
                <a:spcPts val="1200"/>
              </a:spcBef>
              <a:spcAft>
                <a:spcPts val="0"/>
              </a:spcAft>
              <a:buFont typeface="Wingdings" panose="05000000000000000000" pitchFamily="2" charset="2"/>
              <a:buChar char="§"/>
              <a:defRPr/>
            </a:pPr>
            <a:r>
              <a:rPr lang="en-US" sz="2400" b="1" dirty="0"/>
              <a:t>Is the living arrangement fixed, regular, and adequate?</a:t>
            </a:r>
          </a:p>
        </p:txBody>
      </p:sp>
    </p:spTree>
    <p:extLst>
      <p:ext uri="{BB962C8B-B14F-4D97-AF65-F5344CB8AC3E}">
        <p14:creationId xmlns:p14="http://schemas.microsoft.com/office/powerpoint/2010/main" val="3134300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B17161E4EF0945BB93CCE0676A1C23" ma:contentTypeVersion="14" ma:contentTypeDescription="Create a new document." ma:contentTypeScope="" ma:versionID="4fa24fdafdde279d0e88c1c95692f507">
  <xsd:schema xmlns:xsd="http://www.w3.org/2001/XMLSchema" xmlns:xs="http://www.w3.org/2001/XMLSchema" xmlns:p="http://schemas.microsoft.com/office/2006/metadata/properties" xmlns:ns1="http://schemas.microsoft.com/sharepoint/v3" xmlns:ns3="535e9ccb-5876-4b44-964a-38907b70577f" xmlns:ns4="e9917694-280e-4111-ab0a-d2f1d1557f04" targetNamespace="http://schemas.microsoft.com/office/2006/metadata/properties" ma:root="true" ma:fieldsID="de379befefe673c201d72bb02292cabe" ns1:_="" ns3:_="" ns4:_="">
    <xsd:import namespace="http://schemas.microsoft.com/sharepoint/v3"/>
    <xsd:import namespace="535e9ccb-5876-4b44-964a-38907b70577f"/>
    <xsd:import namespace="e9917694-280e-4111-ab0a-d2f1d1557f0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5e9ccb-5876-4b44-964a-38907b7057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917694-280e-4111-ab0a-d2f1d1557f0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D2E672-459E-496B-BFE2-7064CEAAF6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35e9ccb-5876-4b44-964a-38907b70577f"/>
    <ds:schemaRef ds:uri="e9917694-280e-4111-ab0a-d2f1d1557f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F9EAE0-6438-4151-A628-B8F2B5D02497}">
  <ds:schemaRefs>
    <ds:schemaRef ds:uri="http://schemas.openxmlformats.org/package/2006/metadata/core-properties"/>
    <ds:schemaRef ds:uri="e9917694-280e-4111-ab0a-d2f1d1557f0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535e9ccb-5876-4b44-964a-38907b70577f"/>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A4DB3BE1-7EBB-42A6-A824-55982332E3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2736</TotalTime>
  <Words>2929</Words>
  <Application>Microsoft Office PowerPoint</Application>
  <PresentationFormat>On-screen Show (4:3)</PresentationFormat>
  <Paragraphs>217</Paragraphs>
  <Slides>25</Slides>
  <Notes>15</Notes>
  <HiddenSlides>0</HiddenSlides>
  <MMClips>2</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Arial Black</vt:lpstr>
      <vt:lpstr>Calibri</vt:lpstr>
      <vt:lpstr>Franklin Gothic Book</vt:lpstr>
      <vt:lpstr>Franklin Gothic Demi</vt:lpstr>
      <vt:lpstr>Palatino Linotype</vt:lpstr>
      <vt:lpstr>Trebuchet MS</vt:lpstr>
      <vt:lpstr>Wingdings</vt:lpstr>
      <vt:lpstr>Office Theme</vt:lpstr>
      <vt:lpstr>McKinney –Vento  Homeless Education Liaison Orientation</vt:lpstr>
      <vt:lpstr>What is the McKinney Vento Act?</vt:lpstr>
      <vt:lpstr>What is the McKinney Vento Act?</vt:lpstr>
      <vt:lpstr>What is the McKinney Vento Act?</vt:lpstr>
      <vt:lpstr>How do students meet eligibility?</vt:lpstr>
      <vt:lpstr>Eligibility cont…</vt:lpstr>
      <vt:lpstr>Definition of Permanency</vt:lpstr>
      <vt:lpstr>Unaccompanied Youth</vt:lpstr>
      <vt:lpstr>Doubled Up or  “Shared Housing”</vt:lpstr>
      <vt:lpstr>Scenario #1:</vt:lpstr>
      <vt:lpstr>Students Experiencing Homeless May:</vt:lpstr>
      <vt:lpstr>McKinney-Vento</vt:lpstr>
      <vt:lpstr>Identification Strategies:</vt:lpstr>
      <vt:lpstr>Legalities of McKinney-Vento</vt:lpstr>
      <vt:lpstr>Key Provisions of McKinney-Vento</vt:lpstr>
      <vt:lpstr>McKinney-Vento Liaison Role</vt:lpstr>
      <vt:lpstr>McKinney-Vento Liaison Role</vt:lpstr>
      <vt:lpstr>McKinney-Vento Best Interest</vt:lpstr>
      <vt:lpstr>McKinney-Vento</vt:lpstr>
      <vt:lpstr>Important Take-A-Ways</vt:lpstr>
      <vt:lpstr>Scenario #2:</vt:lpstr>
      <vt:lpstr>FAQ’s</vt:lpstr>
      <vt:lpstr>FAQ’s</vt:lpstr>
      <vt:lpstr>Resources at your Fingertips</vt:lpstr>
      <vt:lpstr>Contact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McKinney –Vento  Homeless Education Program</dc:title>
  <dc:creator>Chavez, Silvia</dc:creator>
  <cp:lastModifiedBy>Chavez, Silvia</cp:lastModifiedBy>
  <cp:revision>6</cp:revision>
  <dcterms:created xsi:type="dcterms:W3CDTF">2020-08-18T19:43:37Z</dcterms:created>
  <dcterms:modified xsi:type="dcterms:W3CDTF">2020-08-29T22:09:21Z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0x01010040B17161E4EF0945BB93CCE0676A1C23</vt:lpwstr>
  </property>
</Properties>
</file>