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57" r:id="rId2"/>
    <p:sldId id="258" r:id="rId3"/>
    <p:sldId id="282" r:id="rId4"/>
    <p:sldId id="259" r:id="rId5"/>
    <p:sldId id="269" r:id="rId6"/>
    <p:sldId id="270" r:id="rId7"/>
    <p:sldId id="263" r:id="rId8"/>
    <p:sldId id="260" r:id="rId9"/>
    <p:sldId id="264" r:id="rId10"/>
    <p:sldId id="261" r:id="rId11"/>
    <p:sldId id="265" r:id="rId12"/>
    <p:sldId id="266" r:id="rId13"/>
    <p:sldId id="283" r:id="rId14"/>
    <p:sldId id="271" r:id="rId15"/>
    <p:sldId id="267" r:id="rId16"/>
    <p:sldId id="288" r:id="rId17"/>
    <p:sldId id="268" r:id="rId18"/>
    <p:sldId id="273" r:id="rId19"/>
    <p:sldId id="272" r:id="rId20"/>
    <p:sldId id="286" r:id="rId21"/>
    <p:sldId id="275" r:id="rId22"/>
    <p:sldId id="278" r:id="rId23"/>
    <p:sldId id="279" r:id="rId24"/>
    <p:sldId id="289" r:id="rId25"/>
    <p:sldId id="281" r:id="rId26"/>
    <p:sldId id="277" r:id="rId27"/>
    <p:sldId id="284" r:id="rId28"/>
    <p:sldId id="276" r:id="rId29"/>
  </p:sldIdLst>
  <p:sldSz cx="12192000" cy="6858000"/>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5687" autoAdjust="0"/>
  </p:normalViewPr>
  <p:slideViewPr>
    <p:cSldViewPr snapToGrid="0">
      <p:cViewPr varScale="1">
        <p:scale>
          <a:sx n="51" d="100"/>
          <a:sy n="51" d="100"/>
        </p:scale>
        <p:origin x="774" y="72"/>
      </p:cViewPr>
      <p:guideLst/>
    </p:cSldViewPr>
  </p:slideViewPr>
  <p:notesTextViewPr>
    <p:cViewPr>
      <p:scale>
        <a:sx n="125" d="100"/>
        <a:sy n="125" d="100"/>
      </p:scale>
      <p:origin x="0" y="0"/>
    </p:cViewPr>
  </p:notesTextViewPr>
  <p:notesViewPr>
    <p:cSldViewPr snapToGrid="0">
      <p:cViewPr varScale="1">
        <p:scale>
          <a:sx n="62" d="100"/>
          <a:sy n="62" d="100"/>
        </p:scale>
        <p:origin x="56" y="2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0B66C4-FFAF-42CC-A711-AEE5CA894D38}"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1EEF7B3B-F7A8-4C60-A924-28E2ECF78CBE}">
      <dgm:prSet phldrT="[Text]"/>
      <dgm:spPr>
        <a:solidFill>
          <a:srgbClr val="00B050"/>
        </a:solidFill>
      </dgm:spPr>
      <dgm:t>
        <a:bodyPr/>
        <a:lstStyle/>
        <a:p>
          <a:r>
            <a:rPr lang="en-US" dirty="0"/>
            <a:t>Title I LEA</a:t>
          </a:r>
        </a:p>
      </dgm:t>
    </dgm:pt>
    <dgm:pt modelId="{BABBE9AE-23F9-4B3B-8D9D-3A693F548D64}" type="parTrans" cxnId="{E4932F02-ED5B-4D08-B8C4-326FDC3C2D32}">
      <dgm:prSet/>
      <dgm:spPr/>
      <dgm:t>
        <a:bodyPr/>
        <a:lstStyle/>
        <a:p>
          <a:endParaRPr lang="en-US"/>
        </a:p>
      </dgm:t>
    </dgm:pt>
    <dgm:pt modelId="{5B1D7D95-5575-4904-BF41-2553BD88F994}" type="sibTrans" cxnId="{E4932F02-ED5B-4D08-B8C4-326FDC3C2D32}">
      <dgm:prSet/>
      <dgm:spPr/>
      <dgm:t>
        <a:bodyPr/>
        <a:lstStyle/>
        <a:p>
          <a:endParaRPr lang="en-US"/>
        </a:p>
      </dgm:t>
    </dgm:pt>
    <dgm:pt modelId="{BDF5D955-D365-4A25-8182-8D10839B4D24}">
      <dgm:prSet phldrT="[Text]"/>
      <dgm:spPr>
        <a:solidFill>
          <a:srgbClr val="C00000"/>
        </a:solidFill>
      </dgm:spPr>
      <dgm:t>
        <a:bodyPr/>
        <a:lstStyle/>
        <a:p>
          <a:r>
            <a:rPr lang="en-US" dirty="0"/>
            <a:t>Title I Target</a:t>
          </a:r>
        </a:p>
      </dgm:t>
    </dgm:pt>
    <dgm:pt modelId="{1C2F0AE1-7866-4C1E-9A3D-0B6F61466B53}" type="parTrans" cxnId="{DC908110-895B-40E2-B78F-50E47CFB6745}">
      <dgm:prSet/>
      <dgm:spPr/>
      <dgm:t>
        <a:bodyPr/>
        <a:lstStyle/>
        <a:p>
          <a:endParaRPr lang="en-US"/>
        </a:p>
      </dgm:t>
    </dgm:pt>
    <dgm:pt modelId="{30D1BB54-F383-46A9-95D8-E4A85CB9856A}" type="sibTrans" cxnId="{DC908110-895B-40E2-B78F-50E47CFB6745}">
      <dgm:prSet/>
      <dgm:spPr/>
      <dgm:t>
        <a:bodyPr/>
        <a:lstStyle/>
        <a:p>
          <a:endParaRPr lang="en-US"/>
        </a:p>
      </dgm:t>
    </dgm:pt>
    <dgm:pt modelId="{E132C840-23F8-410E-918C-0B508F0F035E}">
      <dgm:prSet phldrT="[Text]"/>
      <dgm:spPr>
        <a:solidFill>
          <a:srgbClr val="C00000"/>
        </a:solidFill>
      </dgm:spPr>
      <dgm:t>
        <a:bodyPr/>
        <a:lstStyle/>
        <a:p>
          <a:r>
            <a:rPr lang="en-US" dirty="0"/>
            <a:t>Title I SW1</a:t>
          </a:r>
        </a:p>
      </dgm:t>
    </dgm:pt>
    <dgm:pt modelId="{7C6CA451-BEF9-4167-9CA8-F0109D0F566E}" type="parTrans" cxnId="{41B54FCD-30DA-4B92-985A-CBDF25F51FF4}">
      <dgm:prSet/>
      <dgm:spPr/>
      <dgm:t>
        <a:bodyPr/>
        <a:lstStyle/>
        <a:p>
          <a:endParaRPr lang="en-US"/>
        </a:p>
      </dgm:t>
    </dgm:pt>
    <dgm:pt modelId="{9394EBF2-78B2-4CF5-B5BD-3A84D5C2616A}" type="sibTrans" cxnId="{41B54FCD-30DA-4B92-985A-CBDF25F51FF4}">
      <dgm:prSet/>
      <dgm:spPr/>
      <dgm:t>
        <a:bodyPr/>
        <a:lstStyle/>
        <a:p>
          <a:endParaRPr lang="en-US"/>
        </a:p>
      </dgm:t>
    </dgm:pt>
    <dgm:pt modelId="{CE5346EE-6C9E-4B35-8771-83905D37E580}">
      <dgm:prSet phldrT="[Text]"/>
      <dgm:spPr>
        <a:solidFill>
          <a:srgbClr val="C00000"/>
        </a:solidFill>
      </dgm:spPr>
      <dgm:t>
        <a:bodyPr/>
        <a:lstStyle/>
        <a:p>
          <a:r>
            <a:rPr lang="en-US" dirty="0"/>
            <a:t>Title I SW2</a:t>
          </a:r>
        </a:p>
      </dgm:t>
    </dgm:pt>
    <dgm:pt modelId="{750011BC-45A4-4B0A-839E-93A3AB1C4517}" type="parTrans" cxnId="{493E7C27-1F35-45DA-9834-2D682C4617B6}">
      <dgm:prSet/>
      <dgm:spPr/>
      <dgm:t>
        <a:bodyPr/>
        <a:lstStyle/>
        <a:p>
          <a:endParaRPr lang="en-US"/>
        </a:p>
      </dgm:t>
    </dgm:pt>
    <dgm:pt modelId="{892805C2-A545-4840-8B6B-143DBFB64E38}" type="sibTrans" cxnId="{493E7C27-1F35-45DA-9834-2D682C4617B6}">
      <dgm:prSet/>
      <dgm:spPr/>
      <dgm:t>
        <a:bodyPr/>
        <a:lstStyle/>
        <a:p>
          <a:endParaRPr lang="en-US"/>
        </a:p>
      </dgm:t>
    </dgm:pt>
    <dgm:pt modelId="{583E713D-6C9B-4454-9EF6-1AC7C7698183}">
      <dgm:prSet/>
      <dgm:spPr>
        <a:solidFill>
          <a:srgbClr val="C00000"/>
        </a:solidFill>
      </dgm:spPr>
      <dgm:t>
        <a:bodyPr/>
        <a:lstStyle/>
        <a:p>
          <a:r>
            <a:rPr lang="en-US" dirty="0"/>
            <a:t>Title I SW3</a:t>
          </a:r>
        </a:p>
      </dgm:t>
    </dgm:pt>
    <dgm:pt modelId="{C0679F44-E501-4F64-B82A-050A7917C09B}" type="parTrans" cxnId="{2B17F667-CA60-4218-8CD5-F19D56986483}">
      <dgm:prSet/>
      <dgm:spPr/>
      <dgm:t>
        <a:bodyPr/>
        <a:lstStyle/>
        <a:p>
          <a:endParaRPr lang="en-US"/>
        </a:p>
      </dgm:t>
    </dgm:pt>
    <dgm:pt modelId="{7FCE90CB-9775-4E9C-9E7A-328C64425F95}" type="sibTrans" cxnId="{2B17F667-CA60-4218-8CD5-F19D56986483}">
      <dgm:prSet/>
      <dgm:spPr/>
      <dgm:t>
        <a:bodyPr/>
        <a:lstStyle/>
        <a:p>
          <a:endParaRPr lang="en-US"/>
        </a:p>
      </dgm:t>
    </dgm:pt>
    <dgm:pt modelId="{603F4149-8811-4601-AC6D-1411F0063EF6}" type="pres">
      <dgm:prSet presAssocID="{360B66C4-FFAF-42CC-A711-AEE5CA894D38}" presName="hierChild1" presStyleCnt="0">
        <dgm:presLayoutVars>
          <dgm:orgChart val="1"/>
          <dgm:chPref val="1"/>
          <dgm:dir/>
          <dgm:animOne val="branch"/>
          <dgm:animLvl val="lvl"/>
          <dgm:resizeHandles/>
        </dgm:presLayoutVars>
      </dgm:prSet>
      <dgm:spPr/>
    </dgm:pt>
    <dgm:pt modelId="{BC28318E-DF02-48CD-BCCE-3028DF239CCE}" type="pres">
      <dgm:prSet presAssocID="{1EEF7B3B-F7A8-4C60-A924-28E2ECF78CBE}" presName="hierRoot1" presStyleCnt="0">
        <dgm:presLayoutVars>
          <dgm:hierBranch val="init"/>
        </dgm:presLayoutVars>
      </dgm:prSet>
      <dgm:spPr/>
    </dgm:pt>
    <dgm:pt modelId="{C9FA5124-E99A-4956-860F-7211654EC156}" type="pres">
      <dgm:prSet presAssocID="{1EEF7B3B-F7A8-4C60-A924-28E2ECF78CBE}" presName="rootComposite1" presStyleCnt="0"/>
      <dgm:spPr/>
    </dgm:pt>
    <dgm:pt modelId="{8C9E86CB-4442-47AF-82E0-1D1AA7052A96}" type="pres">
      <dgm:prSet presAssocID="{1EEF7B3B-F7A8-4C60-A924-28E2ECF78CBE}" presName="rootText1" presStyleLbl="node0" presStyleIdx="0" presStyleCnt="1">
        <dgm:presLayoutVars>
          <dgm:chPref val="3"/>
        </dgm:presLayoutVars>
      </dgm:prSet>
      <dgm:spPr/>
    </dgm:pt>
    <dgm:pt modelId="{56E17F5A-4DDA-4047-B523-8FE2220235AA}" type="pres">
      <dgm:prSet presAssocID="{1EEF7B3B-F7A8-4C60-A924-28E2ECF78CBE}" presName="rootConnector1" presStyleLbl="node1" presStyleIdx="0" presStyleCnt="0"/>
      <dgm:spPr/>
    </dgm:pt>
    <dgm:pt modelId="{1E8F48EC-EC2F-4366-90B0-128DD2725F0D}" type="pres">
      <dgm:prSet presAssocID="{1EEF7B3B-F7A8-4C60-A924-28E2ECF78CBE}" presName="hierChild2" presStyleCnt="0"/>
      <dgm:spPr/>
    </dgm:pt>
    <dgm:pt modelId="{4FB80A0C-6B11-4F37-9F01-B2A2DA64F92A}" type="pres">
      <dgm:prSet presAssocID="{1C2F0AE1-7866-4C1E-9A3D-0B6F61466B53}" presName="Name37" presStyleLbl="parChTrans1D2" presStyleIdx="0" presStyleCnt="4"/>
      <dgm:spPr/>
    </dgm:pt>
    <dgm:pt modelId="{6F3FF6EC-0388-4F0B-BF70-1ED9D7AAE9E3}" type="pres">
      <dgm:prSet presAssocID="{BDF5D955-D365-4A25-8182-8D10839B4D24}" presName="hierRoot2" presStyleCnt="0">
        <dgm:presLayoutVars>
          <dgm:hierBranch val="init"/>
        </dgm:presLayoutVars>
      </dgm:prSet>
      <dgm:spPr/>
    </dgm:pt>
    <dgm:pt modelId="{4773B66E-9793-4EF2-82DF-3E7BCAAD222C}" type="pres">
      <dgm:prSet presAssocID="{BDF5D955-D365-4A25-8182-8D10839B4D24}" presName="rootComposite" presStyleCnt="0"/>
      <dgm:spPr/>
    </dgm:pt>
    <dgm:pt modelId="{2C674F5C-FDEC-4902-AF3C-9CD90CE6E14E}" type="pres">
      <dgm:prSet presAssocID="{BDF5D955-D365-4A25-8182-8D10839B4D24}" presName="rootText" presStyleLbl="node2" presStyleIdx="0" presStyleCnt="4">
        <dgm:presLayoutVars>
          <dgm:chPref val="3"/>
        </dgm:presLayoutVars>
      </dgm:prSet>
      <dgm:spPr/>
    </dgm:pt>
    <dgm:pt modelId="{185593B6-EE28-46EF-94BA-0E3D8F9BAA48}" type="pres">
      <dgm:prSet presAssocID="{BDF5D955-D365-4A25-8182-8D10839B4D24}" presName="rootConnector" presStyleLbl="node2" presStyleIdx="0" presStyleCnt="4"/>
      <dgm:spPr/>
    </dgm:pt>
    <dgm:pt modelId="{3AFE0342-34E9-4CCC-B636-24289D199762}" type="pres">
      <dgm:prSet presAssocID="{BDF5D955-D365-4A25-8182-8D10839B4D24}" presName="hierChild4" presStyleCnt="0"/>
      <dgm:spPr/>
    </dgm:pt>
    <dgm:pt modelId="{59DCC20E-EB32-4C93-BF60-28416B053169}" type="pres">
      <dgm:prSet presAssocID="{BDF5D955-D365-4A25-8182-8D10839B4D24}" presName="hierChild5" presStyleCnt="0"/>
      <dgm:spPr/>
    </dgm:pt>
    <dgm:pt modelId="{4984263F-91B8-4591-9B4D-01ADC1FB4AEA}" type="pres">
      <dgm:prSet presAssocID="{7C6CA451-BEF9-4167-9CA8-F0109D0F566E}" presName="Name37" presStyleLbl="parChTrans1D2" presStyleIdx="1" presStyleCnt="4"/>
      <dgm:spPr/>
    </dgm:pt>
    <dgm:pt modelId="{3808B173-7D62-4AF6-A308-90BBCF576A28}" type="pres">
      <dgm:prSet presAssocID="{E132C840-23F8-410E-918C-0B508F0F035E}" presName="hierRoot2" presStyleCnt="0">
        <dgm:presLayoutVars>
          <dgm:hierBranch val="init"/>
        </dgm:presLayoutVars>
      </dgm:prSet>
      <dgm:spPr/>
    </dgm:pt>
    <dgm:pt modelId="{E196DC8A-D245-46A8-BB1C-3D50F9DEEC2E}" type="pres">
      <dgm:prSet presAssocID="{E132C840-23F8-410E-918C-0B508F0F035E}" presName="rootComposite" presStyleCnt="0"/>
      <dgm:spPr/>
    </dgm:pt>
    <dgm:pt modelId="{9C2CDAA0-5D20-4FBC-8281-1E655D9D8B84}" type="pres">
      <dgm:prSet presAssocID="{E132C840-23F8-410E-918C-0B508F0F035E}" presName="rootText" presStyleLbl="node2" presStyleIdx="1" presStyleCnt="4">
        <dgm:presLayoutVars>
          <dgm:chPref val="3"/>
        </dgm:presLayoutVars>
      </dgm:prSet>
      <dgm:spPr/>
    </dgm:pt>
    <dgm:pt modelId="{1F9E7F97-2621-49A9-A352-44FAA5E3D6F1}" type="pres">
      <dgm:prSet presAssocID="{E132C840-23F8-410E-918C-0B508F0F035E}" presName="rootConnector" presStyleLbl="node2" presStyleIdx="1" presStyleCnt="4"/>
      <dgm:spPr/>
    </dgm:pt>
    <dgm:pt modelId="{1A4557A6-A25F-4FAD-85AB-1270F5F74724}" type="pres">
      <dgm:prSet presAssocID="{E132C840-23F8-410E-918C-0B508F0F035E}" presName="hierChild4" presStyleCnt="0"/>
      <dgm:spPr/>
    </dgm:pt>
    <dgm:pt modelId="{CE0D48FE-2F67-4A96-A6CB-F71945BC082B}" type="pres">
      <dgm:prSet presAssocID="{E132C840-23F8-410E-918C-0B508F0F035E}" presName="hierChild5" presStyleCnt="0"/>
      <dgm:spPr/>
    </dgm:pt>
    <dgm:pt modelId="{7F948636-283E-4405-A25D-51F19EE99D98}" type="pres">
      <dgm:prSet presAssocID="{750011BC-45A4-4B0A-839E-93A3AB1C4517}" presName="Name37" presStyleLbl="parChTrans1D2" presStyleIdx="2" presStyleCnt="4"/>
      <dgm:spPr/>
    </dgm:pt>
    <dgm:pt modelId="{975FF957-73EA-4FA1-9922-8B59962E2F8A}" type="pres">
      <dgm:prSet presAssocID="{CE5346EE-6C9E-4B35-8771-83905D37E580}" presName="hierRoot2" presStyleCnt="0">
        <dgm:presLayoutVars>
          <dgm:hierBranch val="init"/>
        </dgm:presLayoutVars>
      </dgm:prSet>
      <dgm:spPr/>
    </dgm:pt>
    <dgm:pt modelId="{EBF1D2E6-CE1F-4248-8299-60F2A96CC09A}" type="pres">
      <dgm:prSet presAssocID="{CE5346EE-6C9E-4B35-8771-83905D37E580}" presName="rootComposite" presStyleCnt="0"/>
      <dgm:spPr/>
    </dgm:pt>
    <dgm:pt modelId="{F5A600CC-2796-4D7B-9391-E86671DCBBE7}" type="pres">
      <dgm:prSet presAssocID="{CE5346EE-6C9E-4B35-8771-83905D37E580}" presName="rootText" presStyleLbl="node2" presStyleIdx="2" presStyleCnt="4">
        <dgm:presLayoutVars>
          <dgm:chPref val="3"/>
        </dgm:presLayoutVars>
      </dgm:prSet>
      <dgm:spPr/>
    </dgm:pt>
    <dgm:pt modelId="{6BFF38B5-0F96-43C2-8C5D-AF3598DC7797}" type="pres">
      <dgm:prSet presAssocID="{CE5346EE-6C9E-4B35-8771-83905D37E580}" presName="rootConnector" presStyleLbl="node2" presStyleIdx="2" presStyleCnt="4"/>
      <dgm:spPr/>
    </dgm:pt>
    <dgm:pt modelId="{A27A0F24-77DD-4D59-861A-ACB7993ECF40}" type="pres">
      <dgm:prSet presAssocID="{CE5346EE-6C9E-4B35-8771-83905D37E580}" presName="hierChild4" presStyleCnt="0"/>
      <dgm:spPr/>
    </dgm:pt>
    <dgm:pt modelId="{C156B23E-D7D1-40AC-BB73-7929627E7266}" type="pres">
      <dgm:prSet presAssocID="{CE5346EE-6C9E-4B35-8771-83905D37E580}" presName="hierChild5" presStyleCnt="0"/>
      <dgm:spPr/>
    </dgm:pt>
    <dgm:pt modelId="{386AB969-36E0-4B14-8D6E-1A571C4E6C5B}" type="pres">
      <dgm:prSet presAssocID="{C0679F44-E501-4F64-B82A-050A7917C09B}" presName="Name37" presStyleLbl="parChTrans1D2" presStyleIdx="3" presStyleCnt="4"/>
      <dgm:spPr/>
    </dgm:pt>
    <dgm:pt modelId="{B31EA296-2286-4ACD-8E23-DFD129C94ABD}" type="pres">
      <dgm:prSet presAssocID="{583E713D-6C9B-4454-9EF6-1AC7C7698183}" presName="hierRoot2" presStyleCnt="0">
        <dgm:presLayoutVars>
          <dgm:hierBranch val="init"/>
        </dgm:presLayoutVars>
      </dgm:prSet>
      <dgm:spPr/>
    </dgm:pt>
    <dgm:pt modelId="{066219FC-EB7D-4403-AE66-3CF921C4C43D}" type="pres">
      <dgm:prSet presAssocID="{583E713D-6C9B-4454-9EF6-1AC7C7698183}" presName="rootComposite" presStyleCnt="0"/>
      <dgm:spPr/>
    </dgm:pt>
    <dgm:pt modelId="{F7660EE0-2EB4-4D04-B1CB-F3861B5CAC09}" type="pres">
      <dgm:prSet presAssocID="{583E713D-6C9B-4454-9EF6-1AC7C7698183}" presName="rootText" presStyleLbl="node2" presStyleIdx="3" presStyleCnt="4">
        <dgm:presLayoutVars>
          <dgm:chPref val="3"/>
        </dgm:presLayoutVars>
      </dgm:prSet>
      <dgm:spPr/>
    </dgm:pt>
    <dgm:pt modelId="{BF7C13F4-BCCC-4D5B-8F67-CC8943C16E34}" type="pres">
      <dgm:prSet presAssocID="{583E713D-6C9B-4454-9EF6-1AC7C7698183}" presName="rootConnector" presStyleLbl="node2" presStyleIdx="3" presStyleCnt="4"/>
      <dgm:spPr/>
    </dgm:pt>
    <dgm:pt modelId="{1D34C8A8-9E08-4B9D-A8A1-8B098B2BBB93}" type="pres">
      <dgm:prSet presAssocID="{583E713D-6C9B-4454-9EF6-1AC7C7698183}" presName="hierChild4" presStyleCnt="0"/>
      <dgm:spPr/>
    </dgm:pt>
    <dgm:pt modelId="{DE4F5363-8BA8-4A6E-89B0-7ACA17C187DD}" type="pres">
      <dgm:prSet presAssocID="{583E713D-6C9B-4454-9EF6-1AC7C7698183}" presName="hierChild5" presStyleCnt="0"/>
      <dgm:spPr/>
    </dgm:pt>
    <dgm:pt modelId="{CA05F7C2-6F87-4802-8FC1-578B0FF3BCDC}" type="pres">
      <dgm:prSet presAssocID="{1EEF7B3B-F7A8-4C60-A924-28E2ECF78CBE}" presName="hierChild3" presStyleCnt="0"/>
      <dgm:spPr/>
    </dgm:pt>
  </dgm:ptLst>
  <dgm:cxnLst>
    <dgm:cxn modelId="{54405600-1E73-4532-9A27-18BB14A5494C}" type="presOf" srcId="{1C2F0AE1-7866-4C1E-9A3D-0B6F61466B53}" destId="{4FB80A0C-6B11-4F37-9F01-B2A2DA64F92A}" srcOrd="0" destOrd="0" presId="urn:microsoft.com/office/officeart/2005/8/layout/orgChart1"/>
    <dgm:cxn modelId="{E4932F02-ED5B-4D08-B8C4-326FDC3C2D32}" srcId="{360B66C4-FFAF-42CC-A711-AEE5CA894D38}" destId="{1EEF7B3B-F7A8-4C60-A924-28E2ECF78CBE}" srcOrd="0" destOrd="0" parTransId="{BABBE9AE-23F9-4B3B-8D9D-3A693F548D64}" sibTransId="{5B1D7D95-5575-4904-BF41-2553BD88F994}"/>
    <dgm:cxn modelId="{DC908110-895B-40E2-B78F-50E47CFB6745}" srcId="{1EEF7B3B-F7A8-4C60-A924-28E2ECF78CBE}" destId="{BDF5D955-D365-4A25-8182-8D10839B4D24}" srcOrd="0" destOrd="0" parTransId="{1C2F0AE1-7866-4C1E-9A3D-0B6F61466B53}" sibTransId="{30D1BB54-F383-46A9-95D8-E4A85CB9856A}"/>
    <dgm:cxn modelId="{CDE4B817-F22A-498F-B9B0-412B7517B46D}" type="presOf" srcId="{BDF5D955-D365-4A25-8182-8D10839B4D24}" destId="{2C674F5C-FDEC-4902-AF3C-9CD90CE6E14E}" srcOrd="0" destOrd="0" presId="urn:microsoft.com/office/officeart/2005/8/layout/orgChart1"/>
    <dgm:cxn modelId="{C2AC761D-0F66-479E-9A6C-6208C1C6FA27}" type="presOf" srcId="{BDF5D955-D365-4A25-8182-8D10839B4D24}" destId="{185593B6-EE28-46EF-94BA-0E3D8F9BAA48}" srcOrd="1" destOrd="0" presId="urn:microsoft.com/office/officeart/2005/8/layout/orgChart1"/>
    <dgm:cxn modelId="{493E7C27-1F35-45DA-9834-2D682C4617B6}" srcId="{1EEF7B3B-F7A8-4C60-A924-28E2ECF78CBE}" destId="{CE5346EE-6C9E-4B35-8771-83905D37E580}" srcOrd="2" destOrd="0" parTransId="{750011BC-45A4-4B0A-839E-93A3AB1C4517}" sibTransId="{892805C2-A545-4840-8B6B-143DBFB64E38}"/>
    <dgm:cxn modelId="{1C58BA42-CD10-431A-999D-0B7D8615147C}" type="presOf" srcId="{C0679F44-E501-4F64-B82A-050A7917C09B}" destId="{386AB969-36E0-4B14-8D6E-1A571C4E6C5B}" srcOrd="0" destOrd="0" presId="urn:microsoft.com/office/officeart/2005/8/layout/orgChart1"/>
    <dgm:cxn modelId="{2B17F667-CA60-4218-8CD5-F19D56986483}" srcId="{1EEF7B3B-F7A8-4C60-A924-28E2ECF78CBE}" destId="{583E713D-6C9B-4454-9EF6-1AC7C7698183}" srcOrd="3" destOrd="0" parTransId="{C0679F44-E501-4F64-B82A-050A7917C09B}" sibTransId="{7FCE90CB-9775-4E9C-9E7A-328C64425F95}"/>
    <dgm:cxn modelId="{2A824D4F-F770-4222-A057-D3CE4B42CAD8}" type="presOf" srcId="{CE5346EE-6C9E-4B35-8771-83905D37E580}" destId="{F5A600CC-2796-4D7B-9391-E86671DCBBE7}" srcOrd="0" destOrd="0" presId="urn:microsoft.com/office/officeart/2005/8/layout/orgChart1"/>
    <dgm:cxn modelId="{8952A674-E3CE-43E2-96ED-EBE82613BCB7}" type="presOf" srcId="{7C6CA451-BEF9-4167-9CA8-F0109D0F566E}" destId="{4984263F-91B8-4591-9B4D-01ADC1FB4AEA}" srcOrd="0" destOrd="0" presId="urn:microsoft.com/office/officeart/2005/8/layout/orgChart1"/>
    <dgm:cxn modelId="{4788A27E-9071-4C2F-8D61-D0164ABDCC74}" type="presOf" srcId="{583E713D-6C9B-4454-9EF6-1AC7C7698183}" destId="{BF7C13F4-BCCC-4D5B-8F67-CC8943C16E34}" srcOrd="1" destOrd="0" presId="urn:microsoft.com/office/officeart/2005/8/layout/orgChart1"/>
    <dgm:cxn modelId="{2759227F-EAAF-4939-8314-9D28B5CAB26A}" type="presOf" srcId="{CE5346EE-6C9E-4B35-8771-83905D37E580}" destId="{6BFF38B5-0F96-43C2-8C5D-AF3598DC7797}" srcOrd="1" destOrd="0" presId="urn:microsoft.com/office/officeart/2005/8/layout/orgChart1"/>
    <dgm:cxn modelId="{562EBB8A-9253-4EED-8A99-EAA5D368CAB1}" type="presOf" srcId="{1EEF7B3B-F7A8-4C60-A924-28E2ECF78CBE}" destId="{56E17F5A-4DDA-4047-B523-8FE2220235AA}" srcOrd="1" destOrd="0" presId="urn:microsoft.com/office/officeart/2005/8/layout/orgChart1"/>
    <dgm:cxn modelId="{1090248B-656D-4F88-8B37-CF2A7ADCB7CB}" type="presOf" srcId="{360B66C4-FFAF-42CC-A711-AEE5CA894D38}" destId="{603F4149-8811-4601-AC6D-1411F0063EF6}" srcOrd="0" destOrd="0" presId="urn:microsoft.com/office/officeart/2005/8/layout/orgChart1"/>
    <dgm:cxn modelId="{BFEC5D9E-16CF-4F3C-91F7-3EC7DA93588C}" type="presOf" srcId="{1EEF7B3B-F7A8-4C60-A924-28E2ECF78CBE}" destId="{8C9E86CB-4442-47AF-82E0-1D1AA7052A96}" srcOrd="0" destOrd="0" presId="urn:microsoft.com/office/officeart/2005/8/layout/orgChart1"/>
    <dgm:cxn modelId="{4038F3BB-20FA-4615-A04A-C3A86521CC9C}" type="presOf" srcId="{E132C840-23F8-410E-918C-0B508F0F035E}" destId="{9C2CDAA0-5D20-4FBC-8281-1E655D9D8B84}" srcOrd="0" destOrd="0" presId="urn:microsoft.com/office/officeart/2005/8/layout/orgChart1"/>
    <dgm:cxn modelId="{A3F35CC6-6BE9-4F19-B43E-A12232D4992C}" type="presOf" srcId="{750011BC-45A4-4B0A-839E-93A3AB1C4517}" destId="{7F948636-283E-4405-A25D-51F19EE99D98}" srcOrd="0" destOrd="0" presId="urn:microsoft.com/office/officeart/2005/8/layout/orgChart1"/>
    <dgm:cxn modelId="{41B54FCD-30DA-4B92-985A-CBDF25F51FF4}" srcId="{1EEF7B3B-F7A8-4C60-A924-28E2ECF78CBE}" destId="{E132C840-23F8-410E-918C-0B508F0F035E}" srcOrd="1" destOrd="0" parTransId="{7C6CA451-BEF9-4167-9CA8-F0109D0F566E}" sibTransId="{9394EBF2-78B2-4CF5-B5BD-3A84D5C2616A}"/>
    <dgm:cxn modelId="{1050FBD4-5488-4718-AB4C-F57DCFC0BFBF}" type="presOf" srcId="{E132C840-23F8-410E-918C-0B508F0F035E}" destId="{1F9E7F97-2621-49A9-A352-44FAA5E3D6F1}" srcOrd="1" destOrd="0" presId="urn:microsoft.com/office/officeart/2005/8/layout/orgChart1"/>
    <dgm:cxn modelId="{B0DD85EB-C8AC-4A5F-907A-B1589268AA95}" type="presOf" srcId="{583E713D-6C9B-4454-9EF6-1AC7C7698183}" destId="{F7660EE0-2EB4-4D04-B1CB-F3861B5CAC09}" srcOrd="0" destOrd="0" presId="urn:microsoft.com/office/officeart/2005/8/layout/orgChart1"/>
    <dgm:cxn modelId="{63EFE254-C57E-46A2-8973-452F801D646D}" type="presParOf" srcId="{603F4149-8811-4601-AC6D-1411F0063EF6}" destId="{BC28318E-DF02-48CD-BCCE-3028DF239CCE}" srcOrd="0" destOrd="0" presId="urn:microsoft.com/office/officeart/2005/8/layout/orgChart1"/>
    <dgm:cxn modelId="{BC245747-6905-4883-88A2-9AC08A98148B}" type="presParOf" srcId="{BC28318E-DF02-48CD-BCCE-3028DF239CCE}" destId="{C9FA5124-E99A-4956-860F-7211654EC156}" srcOrd="0" destOrd="0" presId="urn:microsoft.com/office/officeart/2005/8/layout/orgChart1"/>
    <dgm:cxn modelId="{27EED14E-CF52-4E23-94D1-21A76C509451}" type="presParOf" srcId="{C9FA5124-E99A-4956-860F-7211654EC156}" destId="{8C9E86CB-4442-47AF-82E0-1D1AA7052A96}" srcOrd="0" destOrd="0" presId="urn:microsoft.com/office/officeart/2005/8/layout/orgChart1"/>
    <dgm:cxn modelId="{B8F143B6-0884-4FFA-8B5E-2DA720E1A848}" type="presParOf" srcId="{C9FA5124-E99A-4956-860F-7211654EC156}" destId="{56E17F5A-4DDA-4047-B523-8FE2220235AA}" srcOrd="1" destOrd="0" presId="urn:microsoft.com/office/officeart/2005/8/layout/orgChart1"/>
    <dgm:cxn modelId="{27F89EDA-9103-43CF-B362-9DB2DD39E5CB}" type="presParOf" srcId="{BC28318E-DF02-48CD-BCCE-3028DF239CCE}" destId="{1E8F48EC-EC2F-4366-90B0-128DD2725F0D}" srcOrd="1" destOrd="0" presId="urn:microsoft.com/office/officeart/2005/8/layout/orgChart1"/>
    <dgm:cxn modelId="{1AD5491D-253C-41F1-9CCA-1AEAF8E6169F}" type="presParOf" srcId="{1E8F48EC-EC2F-4366-90B0-128DD2725F0D}" destId="{4FB80A0C-6B11-4F37-9F01-B2A2DA64F92A}" srcOrd="0" destOrd="0" presId="urn:microsoft.com/office/officeart/2005/8/layout/orgChart1"/>
    <dgm:cxn modelId="{4CF054AD-F9AE-4562-9F06-2F1C7F7F3A95}" type="presParOf" srcId="{1E8F48EC-EC2F-4366-90B0-128DD2725F0D}" destId="{6F3FF6EC-0388-4F0B-BF70-1ED9D7AAE9E3}" srcOrd="1" destOrd="0" presId="urn:microsoft.com/office/officeart/2005/8/layout/orgChart1"/>
    <dgm:cxn modelId="{321D233B-2C5A-4508-917B-855C4DCB30CB}" type="presParOf" srcId="{6F3FF6EC-0388-4F0B-BF70-1ED9D7AAE9E3}" destId="{4773B66E-9793-4EF2-82DF-3E7BCAAD222C}" srcOrd="0" destOrd="0" presId="urn:microsoft.com/office/officeart/2005/8/layout/orgChart1"/>
    <dgm:cxn modelId="{C7727FB4-C7DD-4ED7-9B26-A6AD470CA931}" type="presParOf" srcId="{4773B66E-9793-4EF2-82DF-3E7BCAAD222C}" destId="{2C674F5C-FDEC-4902-AF3C-9CD90CE6E14E}" srcOrd="0" destOrd="0" presId="urn:microsoft.com/office/officeart/2005/8/layout/orgChart1"/>
    <dgm:cxn modelId="{3210F773-A366-4152-A0CB-5803BA8E6D4B}" type="presParOf" srcId="{4773B66E-9793-4EF2-82DF-3E7BCAAD222C}" destId="{185593B6-EE28-46EF-94BA-0E3D8F9BAA48}" srcOrd="1" destOrd="0" presId="urn:microsoft.com/office/officeart/2005/8/layout/orgChart1"/>
    <dgm:cxn modelId="{0DC42670-B4E2-4A7C-BF82-A10296885B43}" type="presParOf" srcId="{6F3FF6EC-0388-4F0B-BF70-1ED9D7AAE9E3}" destId="{3AFE0342-34E9-4CCC-B636-24289D199762}" srcOrd="1" destOrd="0" presId="urn:microsoft.com/office/officeart/2005/8/layout/orgChart1"/>
    <dgm:cxn modelId="{4A067037-3361-480F-8279-A4BDFB12A5F9}" type="presParOf" srcId="{6F3FF6EC-0388-4F0B-BF70-1ED9D7AAE9E3}" destId="{59DCC20E-EB32-4C93-BF60-28416B053169}" srcOrd="2" destOrd="0" presId="urn:microsoft.com/office/officeart/2005/8/layout/orgChart1"/>
    <dgm:cxn modelId="{E75ACAE0-79EE-4B90-A0F9-F2EE5EAC7FFF}" type="presParOf" srcId="{1E8F48EC-EC2F-4366-90B0-128DD2725F0D}" destId="{4984263F-91B8-4591-9B4D-01ADC1FB4AEA}" srcOrd="2" destOrd="0" presId="urn:microsoft.com/office/officeart/2005/8/layout/orgChart1"/>
    <dgm:cxn modelId="{694A3600-EF70-4111-9EE1-AE026E012F81}" type="presParOf" srcId="{1E8F48EC-EC2F-4366-90B0-128DD2725F0D}" destId="{3808B173-7D62-4AF6-A308-90BBCF576A28}" srcOrd="3" destOrd="0" presId="urn:microsoft.com/office/officeart/2005/8/layout/orgChart1"/>
    <dgm:cxn modelId="{3AA3BC72-7556-45F4-903D-6538A7941D6B}" type="presParOf" srcId="{3808B173-7D62-4AF6-A308-90BBCF576A28}" destId="{E196DC8A-D245-46A8-BB1C-3D50F9DEEC2E}" srcOrd="0" destOrd="0" presId="urn:microsoft.com/office/officeart/2005/8/layout/orgChart1"/>
    <dgm:cxn modelId="{9ED2A8D8-26FE-4B2D-9A5B-F1D84FABC25D}" type="presParOf" srcId="{E196DC8A-D245-46A8-BB1C-3D50F9DEEC2E}" destId="{9C2CDAA0-5D20-4FBC-8281-1E655D9D8B84}" srcOrd="0" destOrd="0" presId="urn:microsoft.com/office/officeart/2005/8/layout/orgChart1"/>
    <dgm:cxn modelId="{659A2974-B327-4A99-BCCF-79D7A9F89A5D}" type="presParOf" srcId="{E196DC8A-D245-46A8-BB1C-3D50F9DEEC2E}" destId="{1F9E7F97-2621-49A9-A352-44FAA5E3D6F1}" srcOrd="1" destOrd="0" presId="urn:microsoft.com/office/officeart/2005/8/layout/orgChart1"/>
    <dgm:cxn modelId="{4C428099-70C6-4A58-AA5B-8D7E5E573CD2}" type="presParOf" srcId="{3808B173-7D62-4AF6-A308-90BBCF576A28}" destId="{1A4557A6-A25F-4FAD-85AB-1270F5F74724}" srcOrd="1" destOrd="0" presId="urn:microsoft.com/office/officeart/2005/8/layout/orgChart1"/>
    <dgm:cxn modelId="{05109300-01CC-4D2B-874C-B245087C3CFF}" type="presParOf" srcId="{3808B173-7D62-4AF6-A308-90BBCF576A28}" destId="{CE0D48FE-2F67-4A96-A6CB-F71945BC082B}" srcOrd="2" destOrd="0" presId="urn:microsoft.com/office/officeart/2005/8/layout/orgChart1"/>
    <dgm:cxn modelId="{54260B25-0B56-44B4-99D9-03578F07BFAA}" type="presParOf" srcId="{1E8F48EC-EC2F-4366-90B0-128DD2725F0D}" destId="{7F948636-283E-4405-A25D-51F19EE99D98}" srcOrd="4" destOrd="0" presId="urn:microsoft.com/office/officeart/2005/8/layout/orgChart1"/>
    <dgm:cxn modelId="{385CA707-23F8-4EA4-B104-219939919EA3}" type="presParOf" srcId="{1E8F48EC-EC2F-4366-90B0-128DD2725F0D}" destId="{975FF957-73EA-4FA1-9922-8B59962E2F8A}" srcOrd="5" destOrd="0" presId="urn:microsoft.com/office/officeart/2005/8/layout/orgChart1"/>
    <dgm:cxn modelId="{521EFCE4-851F-4186-A5D0-E52CB62B1B7D}" type="presParOf" srcId="{975FF957-73EA-4FA1-9922-8B59962E2F8A}" destId="{EBF1D2E6-CE1F-4248-8299-60F2A96CC09A}" srcOrd="0" destOrd="0" presId="urn:microsoft.com/office/officeart/2005/8/layout/orgChart1"/>
    <dgm:cxn modelId="{0631C620-F7EF-409E-8922-CBE5967CB101}" type="presParOf" srcId="{EBF1D2E6-CE1F-4248-8299-60F2A96CC09A}" destId="{F5A600CC-2796-4D7B-9391-E86671DCBBE7}" srcOrd="0" destOrd="0" presId="urn:microsoft.com/office/officeart/2005/8/layout/orgChart1"/>
    <dgm:cxn modelId="{513AF78E-1753-4E6F-B883-F66733405ECB}" type="presParOf" srcId="{EBF1D2E6-CE1F-4248-8299-60F2A96CC09A}" destId="{6BFF38B5-0F96-43C2-8C5D-AF3598DC7797}" srcOrd="1" destOrd="0" presId="urn:microsoft.com/office/officeart/2005/8/layout/orgChart1"/>
    <dgm:cxn modelId="{9EC86505-B024-41D9-A993-33B1310F2539}" type="presParOf" srcId="{975FF957-73EA-4FA1-9922-8B59962E2F8A}" destId="{A27A0F24-77DD-4D59-861A-ACB7993ECF40}" srcOrd="1" destOrd="0" presId="urn:microsoft.com/office/officeart/2005/8/layout/orgChart1"/>
    <dgm:cxn modelId="{D1E27C44-EC81-42D2-848D-4E0F57B9FE36}" type="presParOf" srcId="{975FF957-73EA-4FA1-9922-8B59962E2F8A}" destId="{C156B23E-D7D1-40AC-BB73-7929627E7266}" srcOrd="2" destOrd="0" presId="urn:microsoft.com/office/officeart/2005/8/layout/orgChart1"/>
    <dgm:cxn modelId="{44FF91FF-AEED-4E9E-A614-0D92FAB0882E}" type="presParOf" srcId="{1E8F48EC-EC2F-4366-90B0-128DD2725F0D}" destId="{386AB969-36E0-4B14-8D6E-1A571C4E6C5B}" srcOrd="6" destOrd="0" presId="urn:microsoft.com/office/officeart/2005/8/layout/orgChart1"/>
    <dgm:cxn modelId="{00D15E7F-0E71-41A1-8095-470CD8212A38}" type="presParOf" srcId="{1E8F48EC-EC2F-4366-90B0-128DD2725F0D}" destId="{B31EA296-2286-4ACD-8E23-DFD129C94ABD}" srcOrd="7" destOrd="0" presId="urn:microsoft.com/office/officeart/2005/8/layout/orgChart1"/>
    <dgm:cxn modelId="{4A20276E-C63D-4553-979A-CCC49239CF4C}" type="presParOf" srcId="{B31EA296-2286-4ACD-8E23-DFD129C94ABD}" destId="{066219FC-EB7D-4403-AE66-3CF921C4C43D}" srcOrd="0" destOrd="0" presId="urn:microsoft.com/office/officeart/2005/8/layout/orgChart1"/>
    <dgm:cxn modelId="{D52381F8-06BD-438A-8788-7B575B61E196}" type="presParOf" srcId="{066219FC-EB7D-4403-AE66-3CF921C4C43D}" destId="{F7660EE0-2EB4-4D04-B1CB-F3861B5CAC09}" srcOrd="0" destOrd="0" presId="urn:microsoft.com/office/officeart/2005/8/layout/orgChart1"/>
    <dgm:cxn modelId="{D455A8A7-FD4D-4A94-93F8-E24D6613CCC3}" type="presParOf" srcId="{066219FC-EB7D-4403-AE66-3CF921C4C43D}" destId="{BF7C13F4-BCCC-4D5B-8F67-CC8943C16E34}" srcOrd="1" destOrd="0" presId="urn:microsoft.com/office/officeart/2005/8/layout/orgChart1"/>
    <dgm:cxn modelId="{75DBE305-FA72-4130-A399-6BE057C38AE1}" type="presParOf" srcId="{B31EA296-2286-4ACD-8E23-DFD129C94ABD}" destId="{1D34C8A8-9E08-4B9D-A8A1-8B098B2BBB93}" srcOrd="1" destOrd="0" presId="urn:microsoft.com/office/officeart/2005/8/layout/orgChart1"/>
    <dgm:cxn modelId="{23419A20-1EAB-4170-9085-97EBDC9A96E4}" type="presParOf" srcId="{B31EA296-2286-4ACD-8E23-DFD129C94ABD}" destId="{DE4F5363-8BA8-4A6E-89B0-7ACA17C187DD}" srcOrd="2" destOrd="0" presId="urn:microsoft.com/office/officeart/2005/8/layout/orgChart1"/>
    <dgm:cxn modelId="{3697C653-253C-4E83-B2B4-6BE0EF717EDA}" type="presParOf" srcId="{BC28318E-DF02-48CD-BCCE-3028DF239CCE}" destId="{CA05F7C2-6F87-4802-8FC1-578B0FF3BCDC}" srcOrd="2" destOrd="0" presId="urn:microsoft.com/office/officeart/2005/8/layout/orgChar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60B66C4-FFAF-42CC-A711-AEE5CA894D38}"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1EEF7B3B-F7A8-4C60-A924-28E2ECF78CBE}">
      <dgm:prSet phldrT="[Text]"/>
      <dgm:spPr>
        <a:solidFill>
          <a:srgbClr val="00B050"/>
        </a:solidFill>
      </dgm:spPr>
      <dgm:t>
        <a:bodyPr/>
        <a:lstStyle/>
        <a:p>
          <a:r>
            <a:rPr lang="en-US" dirty="0"/>
            <a:t>Title IV -A LEA</a:t>
          </a:r>
        </a:p>
      </dgm:t>
    </dgm:pt>
    <dgm:pt modelId="{BABBE9AE-23F9-4B3B-8D9D-3A693F548D64}" type="parTrans" cxnId="{E4932F02-ED5B-4D08-B8C4-326FDC3C2D32}">
      <dgm:prSet/>
      <dgm:spPr/>
      <dgm:t>
        <a:bodyPr/>
        <a:lstStyle/>
        <a:p>
          <a:endParaRPr lang="en-US"/>
        </a:p>
      </dgm:t>
    </dgm:pt>
    <dgm:pt modelId="{5B1D7D95-5575-4904-BF41-2553BD88F994}" type="sibTrans" cxnId="{E4932F02-ED5B-4D08-B8C4-326FDC3C2D32}">
      <dgm:prSet/>
      <dgm:spPr/>
      <dgm:t>
        <a:bodyPr/>
        <a:lstStyle/>
        <a:p>
          <a:endParaRPr lang="en-US"/>
        </a:p>
      </dgm:t>
    </dgm:pt>
    <dgm:pt modelId="{BDF5D955-D365-4A25-8182-8D10839B4D24}">
      <dgm:prSet phldrT="[Text]"/>
      <dgm:spPr>
        <a:solidFill>
          <a:srgbClr val="C00000"/>
        </a:solidFill>
      </dgm:spPr>
      <dgm:t>
        <a:bodyPr/>
        <a:lstStyle/>
        <a:p>
          <a:r>
            <a:rPr lang="en-US"/>
            <a:t>Safe / Healthy</a:t>
          </a:r>
        </a:p>
      </dgm:t>
    </dgm:pt>
    <dgm:pt modelId="{1C2F0AE1-7866-4C1E-9A3D-0B6F61466B53}" type="parTrans" cxnId="{DC908110-895B-40E2-B78F-50E47CFB6745}">
      <dgm:prSet/>
      <dgm:spPr/>
      <dgm:t>
        <a:bodyPr/>
        <a:lstStyle/>
        <a:p>
          <a:endParaRPr lang="en-US"/>
        </a:p>
      </dgm:t>
    </dgm:pt>
    <dgm:pt modelId="{30D1BB54-F383-46A9-95D8-E4A85CB9856A}" type="sibTrans" cxnId="{DC908110-895B-40E2-B78F-50E47CFB6745}">
      <dgm:prSet/>
      <dgm:spPr/>
      <dgm:t>
        <a:bodyPr/>
        <a:lstStyle/>
        <a:p>
          <a:endParaRPr lang="en-US"/>
        </a:p>
      </dgm:t>
    </dgm:pt>
    <dgm:pt modelId="{E132C840-23F8-410E-918C-0B508F0F035E}">
      <dgm:prSet phldrT="[Text]"/>
      <dgm:spPr>
        <a:solidFill>
          <a:srgbClr val="C00000"/>
        </a:solidFill>
      </dgm:spPr>
      <dgm:t>
        <a:bodyPr/>
        <a:lstStyle/>
        <a:p>
          <a:r>
            <a:rPr lang="en-US"/>
            <a:t>Eff Use Tech</a:t>
          </a:r>
        </a:p>
      </dgm:t>
    </dgm:pt>
    <dgm:pt modelId="{7C6CA451-BEF9-4167-9CA8-F0109D0F566E}" type="parTrans" cxnId="{41B54FCD-30DA-4B92-985A-CBDF25F51FF4}">
      <dgm:prSet/>
      <dgm:spPr/>
      <dgm:t>
        <a:bodyPr/>
        <a:lstStyle/>
        <a:p>
          <a:endParaRPr lang="en-US"/>
        </a:p>
      </dgm:t>
    </dgm:pt>
    <dgm:pt modelId="{9394EBF2-78B2-4CF5-B5BD-3A84D5C2616A}" type="sibTrans" cxnId="{41B54FCD-30DA-4B92-985A-CBDF25F51FF4}">
      <dgm:prSet/>
      <dgm:spPr/>
      <dgm:t>
        <a:bodyPr/>
        <a:lstStyle/>
        <a:p>
          <a:endParaRPr lang="en-US"/>
        </a:p>
      </dgm:t>
    </dgm:pt>
    <dgm:pt modelId="{CE5346EE-6C9E-4B35-8771-83905D37E580}">
      <dgm:prSet phldrT="[Text]"/>
      <dgm:spPr>
        <a:solidFill>
          <a:srgbClr val="C00000"/>
        </a:solidFill>
      </dgm:spPr>
      <dgm:t>
        <a:bodyPr/>
        <a:lstStyle/>
        <a:p>
          <a:r>
            <a:rPr lang="en-US"/>
            <a:t>Well Rounded</a:t>
          </a:r>
        </a:p>
      </dgm:t>
    </dgm:pt>
    <dgm:pt modelId="{750011BC-45A4-4B0A-839E-93A3AB1C4517}" type="parTrans" cxnId="{493E7C27-1F35-45DA-9834-2D682C4617B6}">
      <dgm:prSet/>
      <dgm:spPr/>
      <dgm:t>
        <a:bodyPr/>
        <a:lstStyle/>
        <a:p>
          <a:endParaRPr lang="en-US"/>
        </a:p>
      </dgm:t>
    </dgm:pt>
    <dgm:pt modelId="{892805C2-A545-4840-8B6B-143DBFB64E38}" type="sibTrans" cxnId="{493E7C27-1F35-45DA-9834-2D682C4617B6}">
      <dgm:prSet/>
      <dgm:spPr/>
      <dgm:t>
        <a:bodyPr/>
        <a:lstStyle/>
        <a:p>
          <a:endParaRPr lang="en-US"/>
        </a:p>
      </dgm:t>
    </dgm:pt>
    <dgm:pt modelId="{603F4149-8811-4601-AC6D-1411F0063EF6}" type="pres">
      <dgm:prSet presAssocID="{360B66C4-FFAF-42CC-A711-AEE5CA894D38}" presName="hierChild1" presStyleCnt="0">
        <dgm:presLayoutVars>
          <dgm:orgChart val="1"/>
          <dgm:chPref val="1"/>
          <dgm:dir/>
          <dgm:animOne val="branch"/>
          <dgm:animLvl val="lvl"/>
          <dgm:resizeHandles/>
        </dgm:presLayoutVars>
      </dgm:prSet>
      <dgm:spPr/>
    </dgm:pt>
    <dgm:pt modelId="{BC28318E-DF02-48CD-BCCE-3028DF239CCE}" type="pres">
      <dgm:prSet presAssocID="{1EEF7B3B-F7A8-4C60-A924-28E2ECF78CBE}" presName="hierRoot1" presStyleCnt="0">
        <dgm:presLayoutVars>
          <dgm:hierBranch val="init"/>
        </dgm:presLayoutVars>
      </dgm:prSet>
      <dgm:spPr/>
    </dgm:pt>
    <dgm:pt modelId="{C9FA5124-E99A-4956-860F-7211654EC156}" type="pres">
      <dgm:prSet presAssocID="{1EEF7B3B-F7A8-4C60-A924-28E2ECF78CBE}" presName="rootComposite1" presStyleCnt="0"/>
      <dgm:spPr/>
    </dgm:pt>
    <dgm:pt modelId="{8C9E86CB-4442-47AF-82E0-1D1AA7052A96}" type="pres">
      <dgm:prSet presAssocID="{1EEF7B3B-F7A8-4C60-A924-28E2ECF78CBE}" presName="rootText1" presStyleLbl="node0" presStyleIdx="0" presStyleCnt="1">
        <dgm:presLayoutVars>
          <dgm:chPref val="3"/>
        </dgm:presLayoutVars>
      </dgm:prSet>
      <dgm:spPr/>
    </dgm:pt>
    <dgm:pt modelId="{56E17F5A-4DDA-4047-B523-8FE2220235AA}" type="pres">
      <dgm:prSet presAssocID="{1EEF7B3B-F7A8-4C60-A924-28E2ECF78CBE}" presName="rootConnector1" presStyleLbl="node1" presStyleIdx="0" presStyleCnt="0"/>
      <dgm:spPr/>
    </dgm:pt>
    <dgm:pt modelId="{1E8F48EC-EC2F-4366-90B0-128DD2725F0D}" type="pres">
      <dgm:prSet presAssocID="{1EEF7B3B-F7A8-4C60-A924-28E2ECF78CBE}" presName="hierChild2" presStyleCnt="0"/>
      <dgm:spPr/>
    </dgm:pt>
    <dgm:pt modelId="{4FB80A0C-6B11-4F37-9F01-B2A2DA64F92A}" type="pres">
      <dgm:prSet presAssocID="{1C2F0AE1-7866-4C1E-9A3D-0B6F61466B53}" presName="Name37" presStyleLbl="parChTrans1D2" presStyleIdx="0" presStyleCnt="3"/>
      <dgm:spPr/>
    </dgm:pt>
    <dgm:pt modelId="{6F3FF6EC-0388-4F0B-BF70-1ED9D7AAE9E3}" type="pres">
      <dgm:prSet presAssocID="{BDF5D955-D365-4A25-8182-8D10839B4D24}" presName="hierRoot2" presStyleCnt="0">
        <dgm:presLayoutVars>
          <dgm:hierBranch val="init"/>
        </dgm:presLayoutVars>
      </dgm:prSet>
      <dgm:spPr/>
    </dgm:pt>
    <dgm:pt modelId="{4773B66E-9793-4EF2-82DF-3E7BCAAD222C}" type="pres">
      <dgm:prSet presAssocID="{BDF5D955-D365-4A25-8182-8D10839B4D24}" presName="rootComposite" presStyleCnt="0"/>
      <dgm:spPr/>
    </dgm:pt>
    <dgm:pt modelId="{2C674F5C-FDEC-4902-AF3C-9CD90CE6E14E}" type="pres">
      <dgm:prSet presAssocID="{BDF5D955-D365-4A25-8182-8D10839B4D24}" presName="rootText" presStyleLbl="node2" presStyleIdx="0" presStyleCnt="3">
        <dgm:presLayoutVars>
          <dgm:chPref val="3"/>
        </dgm:presLayoutVars>
      </dgm:prSet>
      <dgm:spPr/>
    </dgm:pt>
    <dgm:pt modelId="{185593B6-EE28-46EF-94BA-0E3D8F9BAA48}" type="pres">
      <dgm:prSet presAssocID="{BDF5D955-D365-4A25-8182-8D10839B4D24}" presName="rootConnector" presStyleLbl="node2" presStyleIdx="0" presStyleCnt="3"/>
      <dgm:spPr/>
    </dgm:pt>
    <dgm:pt modelId="{3AFE0342-34E9-4CCC-B636-24289D199762}" type="pres">
      <dgm:prSet presAssocID="{BDF5D955-D365-4A25-8182-8D10839B4D24}" presName="hierChild4" presStyleCnt="0"/>
      <dgm:spPr/>
    </dgm:pt>
    <dgm:pt modelId="{59DCC20E-EB32-4C93-BF60-28416B053169}" type="pres">
      <dgm:prSet presAssocID="{BDF5D955-D365-4A25-8182-8D10839B4D24}" presName="hierChild5" presStyleCnt="0"/>
      <dgm:spPr/>
    </dgm:pt>
    <dgm:pt modelId="{4984263F-91B8-4591-9B4D-01ADC1FB4AEA}" type="pres">
      <dgm:prSet presAssocID="{7C6CA451-BEF9-4167-9CA8-F0109D0F566E}" presName="Name37" presStyleLbl="parChTrans1D2" presStyleIdx="1" presStyleCnt="3"/>
      <dgm:spPr/>
    </dgm:pt>
    <dgm:pt modelId="{3808B173-7D62-4AF6-A308-90BBCF576A28}" type="pres">
      <dgm:prSet presAssocID="{E132C840-23F8-410E-918C-0B508F0F035E}" presName="hierRoot2" presStyleCnt="0">
        <dgm:presLayoutVars>
          <dgm:hierBranch val="init"/>
        </dgm:presLayoutVars>
      </dgm:prSet>
      <dgm:spPr/>
    </dgm:pt>
    <dgm:pt modelId="{E196DC8A-D245-46A8-BB1C-3D50F9DEEC2E}" type="pres">
      <dgm:prSet presAssocID="{E132C840-23F8-410E-918C-0B508F0F035E}" presName="rootComposite" presStyleCnt="0"/>
      <dgm:spPr/>
    </dgm:pt>
    <dgm:pt modelId="{9C2CDAA0-5D20-4FBC-8281-1E655D9D8B84}" type="pres">
      <dgm:prSet presAssocID="{E132C840-23F8-410E-918C-0B508F0F035E}" presName="rootText" presStyleLbl="node2" presStyleIdx="1" presStyleCnt="3">
        <dgm:presLayoutVars>
          <dgm:chPref val="3"/>
        </dgm:presLayoutVars>
      </dgm:prSet>
      <dgm:spPr/>
    </dgm:pt>
    <dgm:pt modelId="{1F9E7F97-2621-49A9-A352-44FAA5E3D6F1}" type="pres">
      <dgm:prSet presAssocID="{E132C840-23F8-410E-918C-0B508F0F035E}" presName="rootConnector" presStyleLbl="node2" presStyleIdx="1" presStyleCnt="3"/>
      <dgm:spPr/>
    </dgm:pt>
    <dgm:pt modelId="{1A4557A6-A25F-4FAD-85AB-1270F5F74724}" type="pres">
      <dgm:prSet presAssocID="{E132C840-23F8-410E-918C-0B508F0F035E}" presName="hierChild4" presStyleCnt="0"/>
      <dgm:spPr/>
    </dgm:pt>
    <dgm:pt modelId="{CE0D48FE-2F67-4A96-A6CB-F71945BC082B}" type="pres">
      <dgm:prSet presAssocID="{E132C840-23F8-410E-918C-0B508F0F035E}" presName="hierChild5" presStyleCnt="0"/>
      <dgm:spPr/>
    </dgm:pt>
    <dgm:pt modelId="{7F948636-283E-4405-A25D-51F19EE99D98}" type="pres">
      <dgm:prSet presAssocID="{750011BC-45A4-4B0A-839E-93A3AB1C4517}" presName="Name37" presStyleLbl="parChTrans1D2" presStyleIdx="2" presStyleCnt="3"/>
      <dgm:spPr/>
    </dgm:pt>
    <dgm:pt modelId="{975FF957-73EA-4FA1-9922-8B59962E2F8A}" type="pres">
      <dgm:prSet presAssocID="{CE5346EE-6C9E-4B35-8771-83905D37E580}" presName="hierRoot2" presStyleCnt="0">
        <dgm:presLayoutVars>
          <dgm:hierBranch val="init"/>
        </dgm:presLayoutVars>
      </dgm:prSet>
      <dgm:spPr/>
    </dgm:pt>
    <dgm:pt modelId="{EBF1D2E6-CE1F-4248-8299-60F2A96CC09A}" type="pres">
      <dgm:prSet presAssocID="{CE5346EE-6C9E-4B35-8771-83905D37E580}" presName="rootComposite" presStyleCnt="0"/>
      <dgm:spPr/>
    </dgm:pt>
    <dgm:pt modelId="{F5A600CC-2796-4D7B-9391-E86671DCBBE7}" type="pres">
      <dgm:prSet presAssocID="{CE5346EE-6C9E-4B35-8771-83905D37E580}" presName="rootText" presStyleLbl="node2" presStyleIdx="2" presStyleCnt="3">
        <dgm:presLayoutVars>
          <dgm:chPref val="3"/>
        </dgm:presLayoutVars>
      </dgm:prSet>
      <dgm:spPr/>
    </dgm:pt>
    <dgm:pt modelId="{6BFF38B5-0F96-43C2-8C5D-AF3598DC7797}" type="pres">
      <dgm:prSet presAssocID="{CE5346EE-6C9E-4B35-8771-83905D37E580}" presName="rootConnector" presStyleLbl="node2" presStyleIdx="2" presStyleCnt="3"/>
      <dgm:spPr/>
    </dgm:pt>
    <dgm:pt modelId="{A27A0F24-77DD-4D59-861A-ACB7993ECF40}" type="pres">
      <dgm:prSet presAssocID="{CE5346EE-6C9E-4B35-8771-83905D37E580}" presName="hierChild4" presStyleCnt="0"/>
      <dgm:spPr/>
    </dgm:pt>
    <dgm:pt modelId="{C156B23E-D7D1-40AC-BB73-7929627E7266}" type="pres">
      <dgm:prSet presAssocID="{CE5346EE-6C9E-4B35-8771-83905D37E580}" presName="hierChild5" presStyleCnt="0"/>
      <dgm:spPr/>
    </dgm:pt>
    <dgm:pt modelId="{CA05F7C2-6F87-4802-8FC1-578B0FF3BCDC}" type="pres">
      <dgm:prSet presAssocID="{1EEF7B3B-F7A8-4C60-A924-28E2ECF78CBE}" presName="hierChild3" presStyleCnt="0"/>
      <dgm:spPr/>
    </dgm:pt>
  </dgm:ptLst>
  <dgm:cxnLst>
    <dgm:cxn modelId="{54405600-1E73-4532-9A27-18BB14A5494C}" type="presOf" srcId="{1C2F0AE1-7866-4C1E-9A3D-0B6F61466B53}" destId="{4FB80A0C-6B11-4F37-9F01-B2A2DA64F92A}" srcOrd="0" destOrd="0" presId="urn:microsoft.com/office/officeart/2005/8/layout/orgChart1"/>
    <dgm:cxn modelId="{E4932F02-ED5B-4D08-B8C4-326FDC3C2D32}" srcId="{360B66C4-FFAF-42CC-A711-AEE5CA894D38}" destId="{1EEF7B3B-F7A8-4C60-A924-28E2ECF78CBE}" srcOrd="0" destOrd="0" parTransId="{BABBE9AE-23F9-4B3B-8D9D-3A693F548D64}" sibTransId="{5B1D7D95-5575-4904-BF41-2553BD88F994}"/>
    <dgm:cxn modelId="{DC908110-895B-40E2-B78F-50E47CFB6745}" srcId="{1EEF7B3B-F7A8-4C60-A924-28E2ECF78CBE}" destId="{BDF5D955-D365-4A25-8182-8D10839B4D24}" srcOrd="0" destOrd="0" parTransId="{1C2F0AE1-7866-4C1E-9A3D-0B6F61466B53}" sibTransId="{30D1BB54-F383-46A9-95D8-E4A85CB9856A}"/>
    <dgm:cxn modelId="{CDE4B817-F22A-498F-B9B0-412B7517B46D}" type="presOf" srcId="{BDF5D955-D365-4A25-8182-8D10839B4D24}" destId="{2C674F5C-FDEC-4902-AF3C-9CD90CE6E14E}" srcOrd="0" destOrd="0" presId="urn:microsoft.com/office/officeart/2005/8/layout/orgChart1"/>
    <dgm:cxn modelId="{C2AC761D-0F66-479E-9A6C-6208C1C6FA27}" type="presOf" srcId="{BDF5D955-D365-4A25-8182-8D10839B4D24}" destId="{185593B6-EE28-46EF-94BA-0E3D8F9BAA48}" srcOrd="1" destOrd="0" presId="urn:microsoft.com/office/officeart/2005/8/layout/orgChart1"/>
    <dgm:cxn modelId="{493E7C27-1F35-45DA-9834-2D682C4617B6}" srcId="{1EEF7B3B-F7A8-4C60-A924-28E2ECF78CBE}" destId="{CE5346EE-6C9E-4B35-8771-83905D37E580}" srcOrd="2" destOrd="0" parTransId="{750011BC-45A4-4B0A-839E-93A3AB1C4517}" sibTransId="{892805C2-A545-4840-8B6B-143DBFB64E38}"/>
    <dgm:cxn modelId="{2A824D4F-F770-4222-A057-D3CE4B42CAD8}" type="presOf" srcId="{CE5346EE-6C9E-4B35-8771-83905D37E580}" destId="{F5A600CC-2796-4D7B-9391-E86671DCBBE7}" srcOrd="0" destOrd="0" presId="urn:microsoft.com/office/officeart/2005/8/layout/orgChart1"/>
    <dgm:cxn modelId="{8952A674-E3CE-43E2-96ED-EBE82613BCB7}" type="presOf" srcId="{7C6CA451-BEF9-4167-9CA8-F0109D0F566E}" destId="{4984263F-91B8-4591-9B4D-01ADC1FB4AEA}" srcOrd="0" destOrd="0" presId="urn:microsoft.com/office/officeart/2005/8/layout/orgChart1"/>
    <dgm:cxn modelId="{2759227F-EAAF-4939-8314-9D28B5CAB26A}" type="presOf" srcId="{CE5346EE-6C9E-4B35-8771-83905D37E580}" destId="{6BFF38B5-0F96-43C2-8C5D-AF3598DC7797}" srcOrd="1" destOrd="0" presId="urn:microsoft.com/office/officeart/2005/8/layout/orgChart1"/>
    <dgm:cxn modelId="{562EBB8A-9253-4EED-8A99-EAA5D368CAB1}" type="presOf" srcId="{1EEF7B3B-F7A8-4C60-A924-28E2ECF78CBE}" destId="{56E17F5A-4DDA-4047-B523-8FE2220235AA}" srcOrd="1" destOrd="0" presId="urn:microsoft.com/office/officeart/2005/8/layout/orgChart1"/>
    <dgm:cxn modelId="{1090248B-656D-4F88-8B37-CF2A7ADCB7CB}" type="presOf" srcId="{360B66C4-FFAF-42CC-A711-AEE5CA894D38}" destId="{603F4149-8811-4601-AC6D-1411F0063EF6}" srcOrd="0" destOrd="0" presId="urn:microsoft.com/office/officeart/2005/8/layout/orgChart1"/>
    <dgm:cxn modelId="{BFEC5D9E-16CF-4F3C-91F7-3EC7DA93588C}" type="presOf" srcId="{1EEF7B3B-F7A8-4C60-A924-28E2ECF78CBE}" destId="{8C9E86CB-4442-47AF-82E0-1D1AA7052A96}" srcOrd="0" destOrd="0" presId="urn:microsoft.com/office/officeart/2005/8/layout/orgChart1"/>
    <dgm:cxn modelId="{4038F3BB-20FA-4615-A04A-C3A86521CC9C}" type="presOf" srcId="{E132C840-23F8-410E-918C-0B508F0F035E}" destId="{9C2CDAA0-5D20-4FBC-8281-1E655D9D8B84}" srcOrd="0" destOrd="0" presId="urn:microsoft.com/office/officeart/2005/8/layout/orgChart1"/>
    <dgm:cxn modelId="{A3F35CC6-6BE9-4F19-B43E-A12232D4992C}" type="presOf" srcId="{750011BC-45A4-4B0A-839E-93A3AB1C4517}" destId="{7F948636-283E-4405-A25D-51F19EE99D98}" srcOrd="0" destOrd="0" presId="urn:microsoft.com/office/officeart/2005/8/layout/orgChart1"/>
    <dgm:cxn modelId="{41B54FCD-30DA-4B92-985A-CBDF25F51FF4}" srcId="{1EEF7B3B-F7A8-4C60-A924-28E2ECF78CBE}" destId="{E132C840-23F8-410E-918C-0B508F0F035E}" srcOrd="1" destOrd="0" parTransId="{7C6CA451-BEF9-4167-9CA8-F0109D0F566E}" sibTransId="{9394EBF2-78B2-4CF5-B5BD-3A84D5C2616A}"/>
    <dgm:cxn modelId="{1050FBD4-5488-4718-AB4C-F57DCFC0BFBF}" type="presOf" srcId="{E132C840-23F8-410E-918C-0B508F0F035E}" destId="{1F9E7F97-2621-49A9-A352-44FAA5E3D6F1}" srcOrd="1" destOrd="0" presId="urn:microsoft.com/office/officeart/2005/8/layout/orgChart1"/>
    <dgm:cxn modelId="{63EFE254-C57E-46A2-8973-452F801D646D}" type="presParOf" srcId="{603F4149-8811-4601-AC6D-1411F0063EF6}" destId="{BC28318E-DF02-48CD-BCCE-3028DF239CCE}" srcOrd="0" destOrd="0" presId="urn:microsoft.com/office/officeart/2005/8/layout/orgChart1"/>
    <dgm:cxn modelId="{BC245747-6905-4883-88A2-9AC08A98148B}" type="presParOf" srcId="{BC28318E-DF02-48CD-BCCE-3028DF239CCE}" destId="{C9FA5124-E99A-4956-860F-7211654EC156}" srcOrd="0" destOrd="0" presId="urn:microsoft.com/office/officeart/2005/8/layout/orgChart1"/>
    <dgm:cxn modelId="{27EED14E-CF52-4E23-94D1-21A76C509451}" type="presParOf" srcId="{C9FA5124-E99A-4956-860F-7211654EC156}" destId="{8C9E86CB-4442-47AF-82E0-1D1AA7052A96}" srcOrd="0" destOrd="0" presId="urn:microsoft.com/office/officeart/2005/8/layout/orgChart1"/>
    <dgm:cxn modelId="{B8F143B6-0884-4FFA-8B5E-2DA720E1A848}" type="presParOf" srcId="{C9FA5124-E99A-4956-860F-7211654EC156}" destId="{56E17F5A-4DDA-4047-B523-8FE2220235AA}" srcOrd="1" destOrd="0" presId="urn:microsoft.com/office/officeart/2005/8/layout/orgChart1"/>
    <dgm:cxn modelId="{27F89EDA-9103-43CF-B362-9DB2DD39E5CB}" type="presParOf" srcId="{BC28318E-DF02-48CD-BCCE-3028DF239CCE}" destId="{1E8F48EC-EC2F-4366-90B0-128DD2725F0D}" srcOrd="1" destOrd="0" presId="urn:microsoft.com/office/officeart/2005/8/layout/orgChart1"/>
    <dgm:cxn modelId="{1AD5491D-253C-41F1-9CCA-1AEAF8E6169F}" type="presParOf" srcId="{1E8F48EC-EC2F-4366-90B0-128DD2725F0D}" destId="{4FB80A0C-6B11-4F37-9F01-B2A2DA64F92A}" srcOrd="0" destOrd="0" presId="urn:microsoft.com/office/officeart/2005/8/layout/orgChart1"/>
    <dgm:cxn modelId="{4CF054AD-F9AE-4562-9F06-2F1C7F7F3A95}" type="presParOf" srcId="{1E8F48EC-EC2F-4366-90B0-128DD2725F0D}" destId="{6F3FF6EC-0388-4F0B-BF70-1ED9D7AAE9E3}" srcOrd="1" destOrd="0" presId="urn:microsoft.com/office/officeart/2005/8/layout/orgChart1"/>
    <dgm:cxn modelId="{321D233B-2C5A-4508-917B-855C4DCB30CB}" type="presParOf" srcId="{6F3FF6EC-0388-4F0B-BF70-1ED9D7AAE9E3}" destId="{4773B66E-9793-4EF2-82DF-3E7BCAAD222C}" srcOrd="0" destOrd="0" presId="urn:microsoft.com/office/officeart/2005/8/layout/orgChart1"/>
    <dgm:cxn modelId="{C7727FB4-C7DD-4ED7-9B26-A6AD470CA931}" type="presParOf" srcId="{4773B66E-9793-4EF2-82DF-3E7BCAAD222C}" destId="{2C674F5C-FDEC-4902-AF3C-9CD90CE6E14E}" srcOrd="0" destOrd="0" presId="urn:microsoft.com/office/officeart/2005/8/layout/orgChart1"/>
    <dgm:cxn modelId="{3210F773-A366-4152-A0CB-5803BA8E6D4B}" type="presParOf" srcId="{4773B66E-9793-4EF2-82DF-3E7BCAAD222C}" destId="{185593B6-EE28-46EF-94BA-0E3D8F9BAA48}" srcOrd="1" destOrd="0" presId="urn:microsoft.com/office/officeart/2005/8/layout/orgChart1"/>
    <dgm:cxn modelId="{0DC42670-B4E2-4A7C-BF82-A10296885B43}" type="presParOf" srcId="{6F3FF6EC-0388-4F0B-BF70-1ED9D7AAE9E3}" destId="{3AFE0342-34E9-4CCC-B636-24289D199762}" srcOrd="1" destOrd="0" presId="urn:microsoft.com/office/officeart/2005/8/layout/orgChart1"/>
    <dgm:cxn modelId="{4A067037-3361-480F-8279-A4BDFB12A5F9}" type="presParOf" srcId="{6F3FF6EC-0388-4F0B-BF70-1ED9D7AAE9E3}" destId="{59DCC20E-EB32-4C93-BF60-28416B053169}" srcOrd="2" destOrd="0" presId="urn:microsoft.com/office/officeart/2005/8/layout/orgChart1"/>
    <dgm:cxn modelId="{E75ACAE0-79EE-4B90-A0F9-F2EE5EAC7FFF}" type="presParOf" srcId="{1E8F48EC-EC2F-4366-90B0-128DD2725F0D}" destId="{4984263F-91B8-4591-9B4D-01ADC1FB4AEA}" srcOrd="2" destOrd="0" presId="urn:microsoft.com/office/officeart/2005/8/layout/orgChart1"/>
    <dgm:cxn modelId="{694A3600-EF70-4111-9EE1-AE026E012F81}" type="presParOf" srcId="{1E8F48EC-EC2F-4366-90B0-128DD2725F0D}" destId="{3808B173-7D62-4AF6-A308-90BBCF576A28}" srcOrd="3" destOrd="0" presId="urn:microsoft.com/office/officeart/2005/8/layout/orgChart1"/>
    <dgm:cxn modelId="{3AA3BC72-7556-45F4-903D-6538A7941D6B}" type="presParOf" srcId="{3808B173-7D62-4AF6-A308-90BBCF576A28}" destId="{E196DC8A-D245-46A8-BB1C-3D50F9DEEC2E}" srcOrd="0" destOrd="0" presId="urn:microsoft.com/office/officeart/2005/8/layout/orgChart1"/>
    <dgm:cxn modelId="{9ED2A8D8-26FE-4B2D-9A5B-F1D84FABC25D}" type="presParOf" srcId="{E196DC8A-D245-46A8-BB1C-3D50F9DEEC2E}" destId="{9C2CDAA0-5D20-4FBC-8281-1E655D9D8B84}" srcOrd="0" destOrd="0" presId="urn:microsoft.com/office/officeart/2005/8/layout/orgChart1"/>
    <dgm:cxn modelId="{659A2974-B327-4A99-BCCF-79D7A9F89A5D}" type="presParOf" srcId="{E196DC8A-D245-46A8-BB1C-3D50F9DEEC2E}" destId="{1F9E7F97-2621-49A9-A352-44FAA5E3D6F1}" srcOrd="1" destOrd="0" presId="urn:microsoft.com/office/officeart/2005/8/layout/orgChart1"/>
    <dgm:cxn modelId="{4C428099-70C6-4A58-AA5B-8D7E5E573CD2}" type="presParOf" srcId="{3808B173-7D62-4AF6-A308-90BBCF576A28}" destId="{1A4557A6-A25F-4FAD-85AB-1270F5F74724}" srcOrd="1" destOrd="0" presId="urn:microsoft.com/office/officeart/2005/8/layout/orgChart1"/>
    <dgm:cxn modelId="{05109300-01CC-4D2B-874C-B245087C3CFF}" type="presParOf" srcId="{3808B173-7D62-4AF6-A308-90BBCF576A28}" destId="{CE0D48FE-2F67-4A96-A6CB-F71945BC082B}" srcOrd="2" destOrd="0" presId="urn:microsoft.com/office/officeart/2005/8/layout/orgChart1"/>
    <dgm:cxn modelId="{54260B25-0B56-44B4-99D9-03578F07BFAA}" type="presParOf" srcId="{1E8F48EC-EC2F-4366-90B0-128DD2725F0D}" destId="{7F948636-283E-4405-A25D-51F19EE99D98}" srcOrd="4" destOrd="0" presId="urn:microsoft.com/office/officeart/2005/8/layout/orgChart1"/>
    <dgm:cxn modelId="{385CA707-23F8-4EA4-B104-219939919EA3}" type="presParOf" srcId="{1E8F48EC-EC2F-4366-90B0-128DD2725F0D}" destId="{975FF957-73EA-4FA1-9922-8B59962E2F8A}" srcOrd="5" destOrd="0" presId="urn:microsoft.com/office/officeart/2005/8/layout/orgChart1"/>
    <dgm:cxn modelId="{521EFCE4-851F-4186-A5D0-E52CB62B1B7D}" type="presParOf" srcId="{975FF957-73EA-4FA1-9922-8B59962E2F8A}" destId="{EBF1D2E6-CE1F-4248-8299-60F2A96CC09A}" srcOrd="0" destOrd="0" presId="urn:microsoft.com/office/officeart/2005/8/layout/orgChart1"/>
    <dgm:cxn modelId="{0631C620-F7EF-409E-8922-CBE5967CB101}" type="presParOf" srcId="{EBF1D2E6-CE1F-4248-8299-60F2A96CC09A}" destId="{F5A600CC-2796-4D7B-9391-E86671DCBBE7}" srcOrd="0" destOrd="0" presId="urn:microsoft.com/office/officeart/2005/8/layout/orgChart1"/>
    <dgm:cxn modelId="{513AF78E-1753-4E6F-B883-F66733405ECB}" type="presParOf" srcId="{EBF1D2E6-CE1F-4248-8299-60F2A96CC09A}" destId="{6BFF38B5-0F96-43C2-8C5D-AF3598DC7797}" srcOrd="1" destOrd="0" presId="urn:microsoft.com/office/officeart/2005/8/layout/orgChart1"/>
    <dgm:cxn modelId="{9EC86505-B024-41D9-A993-33B1310F2539}" type="presParOf" srcId="{975FF957-73EA-4FA1-9922-8B59962E2F8A}" destId="{A27A0F24-77DD-4D59-861A-ACB7993ECF40}" srcOrd="1" destOrd="0" presId="urn:microsoft.com/office/officeart/2005/8/layout/orgChart1"/>
    <dgm:cxn modelId="{D1E27C44-EC81-42D2-848D-4E0F57B9FE36}" type="presParOf" srcId="{975FF957-73EA-4FA1-9922-8B59962E2F8A}" destId="{C156B23E-D7D1-40AC-BB73-7929627E7266}" srcOrd="2" destOrd="0" presId="urn:microsoft.com/office/officeart/2005/8/layout/orgChart1"/>
    <dgm:cxn modelId="{3697C653-253C-4E83-B2B4-6BE0EF717EDA}" type="presParOf" srcId="{BC28318E-DF02-48CD-BCCE-3028DF239CCE}" destId="{CA05F7C2-6F87-4802-8FC1-578B0FF3BCDC}"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6AB969-36E0-4B14-8D6E-1A571C4E6C5B}">
      <dsp:nvSpPr>
        <dsp:cNvPr id="0" name=""/>
        <dsp:cNvSpPr/>
      </dsp:nvSpPr>
      <dsp:spPr>
        <a:xfrm>
          <a:off x="2496819" y="1039395"/>
          <a:ext cx="1955524" cy="226259"/>
        </a:xfrm>
        <a:custGeom>
          <a:avLst/>
          <a:gdLst/>
          <a:ahLst/>
          <a:cxnLst/>
          <a:rect l="0" t="0" r="0" b="0"/>
          <a:pathLst>
            <a:path>
              <a:moveTo>
                <a:pt x="0" y="0"/>
              </a:moveTo>
              <a:lnTo>
                <a:pt x="0" y="113129"/>
              </a:lnTo>
              <a:lnTo>
                <a:pt x="1955524" y="113129"/>
              </a:lnTo>
              <a:lnTo>
                <a:pt x="1955524" y="22625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F948636-283E-4405-A25D-51F19EE99D98}">
      <dsp:nvSpPr>
        <dsp:cNvPr id="0" name=""/>
        <dsp:cNvSpPr/>
      </dsp:nvSpPr>
      <dsp:spPr>
        <a:xfrm>
          <a:off x="2496819" y="1039395"/>
          <a:ext cx="651841" cy="226259"/>
        </a:xfrm>
        <a:custGeom>
          <a:avLst/>
          <a:gdLst/>
          <a:ahLst/>
          <a:cxnLst/>
          <a:rect l="0" t="0" r="0" b="0"/>
          <a:pathLst>
            <a:path>
              <a:moveTo>
                <a:pt x="0" y="0"/>
              </a:moveTo>
              <a:lnTo>
                <a:pt x="0" y="113129"/>
              </a:lnTo>
              <a:lnTo>
                <a:pt x="651841" y="113129"/>
              </a:lnTo>
              <a:lnTo>
                <a:pt x="651841" y="22625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984263F-91B8-4591-9B4D-01ADC1FB4AEA}">
      <dsp:nvSpPr>
        <dsp:cNvPr id="0" name=""/>
        <dsp:cNvSpPr/>
      </dsp:nvSpPr>
      <dsp:spPr>
        <a:xfrm>
          <a:off x="1844978" y="1039395"/>
          <a:ext cx="651841" cy="226259"/>
        </a:xfrm>
        <a:custGeom>
          <a:avLst/>
          <a:gdLst/>
          <a:ahLst/>
          <a:cxnLst/>
          <a:rect l="0" t="0" r="0" b="0"/>
          <a:pathLst>
            <a:path>
              <a:moveTo>
                <a:pt x="651841" y="0"/>
              </a:moveTo>
              <a:lnTo>
                <a:pt x="651841" y="113129"/>
              </a:lnTo>
              <a:lnTo>
                <a:pt x="0" y="113129"/>
              </a:lnTo>
              <a:lnTo>
                <a:pt x="0" y="22625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FB80A0C-6B11-4F37-9F01-B2A2DA64F92A}">
      <dsp:nvSpPr>
        <dsp:cNvPr id="0" name=""/>
        <dsp:cNvSpPr/>
      </dsp:nvSpPr>
      <dsp:spPr>
        <a:xfrm>
          <a:off x="541295" y="1039395"/>
          <a:ext cx="1955524" cy="226259"/>
        </a:xfrm>
        <a:custGeom>
          <a:avLst/>
          <a:gdLst/>
          <a:ahLst/>
          <a:cxnLst/>
          <a:rect l="0" t="0" r="0" b="0"/>
          <a:pathLst>
            <a:path>
              <a:moveTo>
                <a:pt x="1955524" y="0"/>
              </a:moveTo>
              <a:lnTo>
                <a:pt x="1955524" y="113129"/>
              </a:lnTo>
              <a:lnTo>
                <a:pt x="0" y="113129"/>
              </a:lnTo>
              <a:lnTo>
                <a:pt x="0" y="22625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C9E86CB-4442-47AF-82E0-1D1AA7052A96}">
      <dsp:nvSpPr>
        <dsp:cNvPr id="0" name=""/>
        <dsp:cNvSpPr/>
      </dsp:nvSpPr>
      <dsp:spPr>
        <a:xfrm>
          <a:off x="1958107" y="500683"/>
          <a:ext cx="1077424" cy="538712"/>
        </a:xfrm>
        <a:prstGeom prst="rec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t>Title I LEA</a:t>
          </a:r>
        </a:p>
      </dsp:txBody>
      <dsp:txXfrm>
        <a:off x="1958107" y="500683"/>
        <a:ext cx="1077424" cy="538712"/>
      </dsp:txXfrm>
    </dsp:sp>
    <dsp:sp modelId="{2C674F5C-FDEC-4902-AF3C-9CD90CE6E14E}">
      <dsp:nvSpPr>
        <dsp:cNvPr id="0" name=""/>
        <dsp:cNvSpPr/>
      </dsp:nvSpPr>
      <dsp:spPr>
        <a:xfrm>
          <a:off x="2583" y="1265654"/>
          <a:ext cx="1077424" cy="538712"/>
        </a:xfrm>
        <a:prstGeom prst="rect">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t>Title I Target</a:t>
          </a:r>
        </a:p>
      </dsp:txBody>
      <dsp:txXfrm>
        <a:off x="2583" y="1265654"/>
        <a:ext cx="1077424" cy="538712"/>
      </dsp:txXfrm>
    </dsp:sp>
    <dsp:sp modelId="{9C2CDAA0-5D20-4FBC-8281-1E655D9D8B84}">
      <dsp:nvSpPr>
        <dsp:cNvPr id="0" name=""/>
        <dsp:cNvSpPr/>
      </dsp:nvSpPr>
      <dsp:spPr>
        <a:xfrm>
          <a:off x="1306266" y="1265654"/>
          <a:ext cx="1077424" cy="538712"/>
        </a:xfrm>
        <a:prstGeom prst="rect">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t>Title I SW1</a:t>
          </a:r>
        </a:p>
      </dsp:txBody>
      <dsp:txXfrm>
        <a:off x="1306266" y="1265654"/>
        <a:ext cx="1077424" cy="538712"/>
      </dsp:txXfrm>
    </dsp:sp>
    <dsp:sp modelId="{F5A600CC-2796-4D7B-9391-E86671DCBBE7}">
      <dsp:nvSpPr>
        <dsp:cNvPr id="0" name=""/>
        <dsp:cNvSpPr/>
      </dsp:nvSpPr>
      <dsp:spPr>
        <a:xfrm>
          <a:off x="2609949" y="1265654"/>
          <a:ext cx="1077424" cy="538712"/>
        </a:xfrm>
        <a:prstGeom prst="rect">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t>Title I SW2</a:t>
          </a:r>
        </a:p>
      </dsp:txBody>
      <dsp:txXfrm>
        <a:off x="2609949" y="1265654"/>
        <a:ext cx="1077424" cy="538712"/>
      </dsp:txXfrm>
    </dsp:sp>
    <dsp:sp modelId="{F7660EE0-2EB4-4D04-B1CB-F3861B5CAC09}">
      <dsp:nvSpPr>
        <dsp:cNvPr id="0" name=""/>
        <dsp:cNvSpPr/>
      </dsp:nvSpPr>
      <dsp:spPr>
        <a:xfrm>
          <a:off x="3913632" y="1265654"/>
          <a:ext cx="1077424" cy="538712"/>
        </a:xfrm>
        <a:prstGeom prst="rect">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t>Title I SW3</a:t>
          </a:r>
        </a:p>
      </dsp:txBody>
      <dsp:txXfrm>
        <a:off x="3913632" y="1265654"/>
        <a:ext cx="1077424" cy="5387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948636-283E-4405-A25D-51F19EE99D98}">
      <dsp:nvSpPr>
        <dsp:cNvPr id="0" name=""/>
        <dsp:cNvSpPr/>
      </dsp:nvSpPr>
      <dsp:spPr>
        <a:xfrm>
          <a:off x="1943100" y="972902"/>
          <a:ext cx="1374757" cy="238594"/>
        </a:xfrm>
        <a:custGeom>
          <a:avLst/>
          <a:gdLst/>
          <a:ahLst/>
          <a:cxnLst/>
          <a:rect l="0" t="0" r="0" b="0"/>
          <a:pathLst>
            <a:path>
              <a:moveTo>
                <a:pt x="0" y="0"/>
              </a:moveTo>
              <a:lnTo>
                <a:pt x="0" y="119297"/>
              </a:lnTo>
              <a:lnTo>
                <a:pt x="1374757" y="119297"/>
              </a:lnTo>
              <a:lnTo>
                <a:pt x="1374757" y="23859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984263F-91B8-4591-9B4D-01ADC1FB4AEA}">
      <dsp:nvSpPr>
        <dsp:cNvPr id="0" name=""/>
        <dsp:cNvSpPr/>
      </dsp:nvSpPr>
      <dsp:spPr>
        <a:xfrm>
          <a:off x="1897380" y="972902"/>
          <a:ext cx="91440" cy="238594"/>
        </a:xfrm>
        <a:custGeom>
          <a:avLst/>
          <a:gdLst/>
          <a:ahLst/>
          <a:cxnLst/>
          <a:rect l="0" t="0" r="0" b="0"/>
          <a:pathLst>
            <a:path>
              <a:moveTo>
                <a:pt x="45720" y="0"/>
              </a:moveTo>
              <a:lnTo>
                <a:pt x="45720" y="23859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FB80A0C-6B11-4F37-9F01-B2A2DA64F92A}">
      <dsp:nvSpPr>
        <dsp:cNvPr id="0" name=""/>
        <dsp:cNvSpPr/>
      </dsp:nvSpPr>
      <dsp:spPr>
        <a:xfrm>
          <a:off x="568342" y="972902"/>
          <a:ext cx="1374757" cy="238594"/>
        </a:xfrm>
        <a:custGeom>
          <a:avLst/>
          <a:gdLst/>
          <a:ahLst/>
          <a:cxnLst/>
          <a:rect l="0" t="0" r="0" b="0"/>
          <a:pathLst>
            <a:path>
              <a:moveTo>
                <a:pt x="1374757" y="0"/>
              </a:moveTo>
              <a:lnTo>
                <a:pt x="1374757" y="119297"/>
              </a:lnTo>
              <a:lnTo>
                <a:pt x="0" y="119297"/>
              </a:lnTo>
              <a:lnTo>
                <a:pt x="0" y="23859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C9E86CB-4442-47AF-82E0-1D1AA7052A96}">
      <dsp:nvSpPr>
        <dsp:cNvPr id="0" name=""/>
        <dsp:cNvSpPr/>
      </dsp:nvSpPr>
      <dsp:spPr>
        <a:xfrm>
          <a:off x="1375018" y="404821"/>
          <a:ext cx="1136163" cy="568081"/>
        </a:xfrm>
        <a:prstGeom prst="rec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Title IV -A LEA</a:t>
          </a:r>
        </a:p>
      </dsp:txBody>
      <dsp:txXfrm>
        <a:off x="1375018" y="404821"/>
        <a:ext cx="1136163" cy="568081"/>
      </dsp:txXfrm>
    </dsp:sp>
    <dsp:sp modelId="{2C674F5C-FDEC-4902-AF3C-9CD90CE6E14E}">
      <dsp:nvSpPr>
        <dsp:cNvPr id="0" name=""/>
        <dsp:cNvSpPr/>
      </dsp:nvSpPr>
      <dsp:spPr>
        <a:xfrm>
          <a:off x="260" y="1211497"/>
          <a:ext cx="1136163" cy="568081"/>
        </a:xfrm>
        <a:prstGeom prst="rect">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a:t>Safe / Healthy</a:t>
          </a:r>
        </a:p>
      </dsp:txBody>
      <dsp:txXfrm>
        <a:off x="260" y="1211497"/>
        <a:ext cx="1136163" cy="568081"/>
      </dsp:txXfrm>
    </dsp:sp>
    <dsp:sp modelId="{9C2CDAA0-5D20-4FBC-8281-1E655D9D8B84}">
      <dsp:nvSpPr>
        <dsp:cNvPr id="0" name=""/>
        <dsp:cNvSpPr/>
      </dsp:nvSpPr>
      <dsp:spPr>
        <a:xfrm>
          <a:off x="1375018" y="1211497"/>
          <a:ext cx="1136163" cy="568081"/>
        </a:xfrm>
        <a:prstGeom prst="rect">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a:t>Eff Use Tech</a:t>
          </a:r>
        </a:p>
      </dsp:txBody>
      <dsp:txXfrm>
        <a:off x="1375018" y="1211497"/>
        <a:ext cx="1136163" cy="568081"/>
      </dsp:txXfrm>
    </dsp:sp>
    <dsp:sp modelId="{F5A600CC-2796-4D7B-9391-E86671DCBBE7}">
      <dsp:nvSpPr>
        <dsp:cNvPr id="0" name=""/>
        <dsp:cNvSpPr/>
      </dsp:nvSpPr>
      <dsp:spPr>
        <a:xfrm>
          <a:off x="2749775" y="1211497"/>
          <a:ext cx="1136163" cy="568081"/>
        </a:xfrm>
        <a:prstGeom prst="rect">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a:t>Well Rounded</a:t>
          </a:r>
        </a:p>
      </dsp:txBody>
      <dsp:txXfrm>
        <a:off x="2749775" y="1211497"/>
        <a:ext cx="1136163" cy="568081"/>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4" y="0"/>
            <a:ext cx="2971800" cy="466434"/>
          </a:xfrm>
          <a:prstGeom prst="rect">
            <a:avLst/>
          </a:prstGeom>
        </p:spPr>
        <p:txBody>
          <a:bodyPr vert="horz" lIns="91440" tIns="45720" rIns="91440" bIns="45720" rtlCol="0"/>
          <a:lstStyle>
            <a:lvl1pPr algn="r">
              <a:defRPr sz="1200"/>
            </a:lvl1pPr>
          </a:lstStyle>
          <a:p>
            <a:fld id="{F5BE17B0-8FF2-4602-8945-B2D9D69AF60D}" type="datetimeFigureOut">
              <a:rPr lang="en-US" smtClean="0"/>
              <a:t>2/10/2020</a:t>
            </a:fld>
            <a:endParaRPr lang="en-US"/>
          </a:p>
        </p:txBody>
      </p:sp>
      <p:sp>
        <p:nvSpPr>
          <p:cNvPr id="4" name="Slide Image Placeholder 3"/>
          <p:cNvSpPr>
            <a:spLocks noGrp="1" noRot="1" noChangeAspect="1"/>
          </p:cNvSpPr>
          <p:nvPr>
            <p:ph type="sldImg" idx="2"/>
          </p:nvPr>
        </p:nvSpPr>
        <p:spPr>
          <a:xfrm>
            <a:off x="6413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73893"/>
            <a:ext cx="5486400" cy="366045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4" y="8829967"/>
            <a:ext cx="2971800" cy="466433"/>
          </a:xfrm>
          <a:prstGeom prst="rect">
            <a:avLst/>
          </a:prstGeom>
        </p:spPr>
        <p:txBody>
          <a:bodyPr vert="horz" lIns="91440" tIns="45720" rIns="91440" bIns="45720" rtlCol="0" anchor="b"/>
          <a:lstStyle>
            <a:lvl1pPr algn="r">
              <a:defRPr sz="1200"/>
            </a:lvl1pPr>
          </a:lstStyle>
          <a:p>
            <a:fld id="{760BBB5F-F1C3-4BB8-88F6-EF35887DADCC}" type="slidenum">
              <a:rPr lang="en-US" smtClean="0"/>
              <a:t>‹#›</a:t>
            </a:fld>
            <a:endParaRPr lang="en-US"/>
          </a:p>
        </p:txBody>
      </p:sp>
    </p:spTree>
    <p:extLst>
      <p:ext uri="{BB962C8B-B14F-4D97-AF65-F5344CB8AC3E}">
        <p14:creationId xmlns:p14="http://schemas.microsoft.com/office/powerpoint/2010/main" val="37418419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azed.gov/titlei/planning-workflow/"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gmetest.azed.gov/default.aspx?ccipSessionKey=637074607472203614"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mailto:egrants5@mailinator.com"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gmetest.azed.gov/default.aspx?ccipSessionKey=637074607472203614"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mailto:egrants5@mailinator.com"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azed.gov/titlei/planning-workflow/"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azed.gov/titlei/planning-workflow/"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Open:</a:t>
            </a:r>
            <a:endParaRPr lang="en-US" dirty="0">
              <a:cs typeface="Calibri"/>
            </a:endParaRPr>
          </a:p>
          <a:p>
            <a:r>
              <a:rPr lang="en-US" dirty="0"/>
              <a:t> </a:t>
            </a:r>
            <a:endParaRPr lang="en-US" dirty="0">
              <a:cs typeface="Calibri"/>
            </a:endParaRPr>
          </a:p>
          <a:p>
            <a:r>
              <a:rPr lang="en-US" dirty="0">
                <a:cs typeface="Calibri"/>
              </a:rPr>
              <a:t>2.  </a:t>
            </a:r>
            <a:r>
              <a:rPr lang="en-US" b="1" dirty="0">
                <a:cs typeface="Calibri"/>
              </a:rPr>
              <a:t>Navigator</a:t>
            </a:r>
          </a:p>
          <a:p>
            <a:r>
              <a:rPr lang="en-US" sz="1200" u="sng" kern="1200" dirty="0">
                <a:solidFill>
                  <a:schemeClr val="tx1"/>
                </a:solidFill>
                <a:effectLst/>
                <a:latin typeface="+mn-lt"/>
                <a:ea typeface="+mn-ea"/>
                <a:cs typeface="+mn-cs"/>
                <a:hlinkClick r:id="rId3"/>
              </a:rPr>
              <a:t>https://www.azed.gov/titlei/planning-workflow/</a:t>
            </a:r>
            <a:endParaRPr lang="en-US" sz="1200" kern="1200" dirty="0">
              <a:solidFill>
                <a:schemeClr val="tx1"/>
              </a:solidFill>
              <a:effectLst/>
              <a:latin typeface="+mn-lt"/>
              <a:ea typeface="+mn-ea"/>
              <a:cs typeface="+mn-cs"/>
            </a:endParaRPr>
          </a:p>
          <a:p>
            <a:endParaRPr lang="en-US" dirty="0">
              <a:solidFill>
                <a:schemeClr val="bg1"/>
              </a:solidFill>
              <a:cs typeface="Calibri"/>
            </a:endParaRPr>
          </a:p>
          <a:p>
            <a:endParaRPr lang="en-US" dirty="0">
              <a:cs typeface="Calibri"/>
            </a:endParaRP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D42678-935F-40A1-B3AF-CD8AE7C72D15}" type="slidenum">
              <a:rPr kumimoji="0" lang="en-US" sz="4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4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8464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1st step - </a:t>
            </a:r>
            <a:r>
              <a:rPr lang="en-US" dirty="0"/>
              <a:t>Assemble the School Planning Team</a:t>
            </a:r>
          </a:p>
          <a:p>
            <a:endParaRPr lang="en-US" dirty="0">
              <a:cs typeface="Calibri"/>
            </a:endParaRPr>
          </a:p>
          <a:p>
            <a:r>
              <a:rPr lang="en-US" b="1" u="sng" dirty="0"/>
              <a:t>Model on Test site</a:t>
            </a:r>
            <a:r>
              <a:rPr lang="en-US" dirty="0"/>
              <a:t> inputting team members then allow participants to practice in their own site.</a:t>
            </a:r>
          </a:p>
          <a:p>
            <a:r>
              <a:rPr lang="en-US" dirty="0">
                <a:cs typeface="Calibri"/>
              </a:rPr>
              <a:t>Test site link:  </a:t>
            </a:r>
            <a:endParaRPr lang="en-US" dirty="0"/>
          </a:p>
          <a:p>
            <a:r>
              <a:rPr lang="en-US" dirty="0">
                <a:hlinkClick r:id="rId3"/>
              </a:rPr>
              <a:t>GME test site</a:t>
            </a:r>
            <a:r>
              <a:rPr lang="en-US" dirty="0"/>
              <a:t>:    https://gmetest.azed.gov/default.aspx?ccipSessionKey=637118576062001509</a:t>
            </a:r>
            <a:endParaRPr lang="en-US" dirty="0">
              <a:cs typeface="Calibri"/>
            </a:endParaRPr>
          </a:p>
          <a:p>
            <a:r>
              <a:rPr lang="en-US" dirty="0"/>
              <a:t> </a:t>
            </a:r>
            <a:endParaRPr lang="en-US" dirty="0">
              <a:cs typeface="Calibri"/>
            </a:endParaRPr>
          </a:p>
          <a:p>
            <a:r>
              <a:rPr lang="en-US" dirty="0"/>
              <a:t>LEA access is on</a:t>
            </a:r>
          </a:p>
          <a:p>
            <a:r>
              <a:rPr lang="en-US" dirty="0">
                <a:hlinkClick r:id="rId4"/>
              </a:rPr>
              <a:t>egrants5@mailinator.com</a:t>
            </a:r>
            <a:r>
              <a:rPr lang="en-US" dirty="0"/>
              <a:t>      The password is the same for all log ins: P@ssword1</a:t>
            </a:r>
            <a:endParaRPr lang="en-US" dirty="0">
              <a:cs typeface="Calibri"/>
            </a:endParaRPr>
          </a:p>
          <a:p>
            <a:r>
              <a:rPr lang="en-US" dirty="0"/>
              <a:t> </a:t>
            </a:r>
            <a:endParaRPr lang="en-US" dirty="0">
              <a:cs typeface="Calibri" panose="020F0502020204030204"/>
            </a:endParaRPr>
          </a:p>
          <a:p>
            <a:r>
              <a:rPr lang="en-US" dirty="0"/>
              <a:t>Add &amp; delete members</a:t>
            </a:r>
          </a:p>
          <a:p>
            <a:r>
              <a:rPr lang="en-US" dirty="0"/>
              <a:t>Note – 1</a:t>
            </a:r>
            <a:r>
              <a:rPr lang="en-US" baseline="30000" dirty="0"/>
              <a:t>st</a:t>
            </a:r>
            <a:r>
              <a:rPr lang="en-US" dirty="0"/>
              <a:t> line must be completed &amp; cannot be deleted.</a:t>
            </a:r>
          </a:p>
          <a:p>
            <a:endParaRPr lang="en-US" dirty="0"/>
          </a:p>
          <a:p>
            <a:r>
              <a:rPr lang="en-US" b="1" dirty="0"/>
              <a:t>--&gt; Participants practice inputting information into GME.</a:t>
            </a:r>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82D42678-935F-40A1-B3AF-CD8AE7C72D15}" type="slidenum">
              <a:rPr lang="en-US"/>
              <a:t>10</a:t>
            </a:fld>
            <a:endParaRPr lang="en-US"/>
          </a:p>
        </p:txBody>
      </p:sp>
    </p:spTree>
    <p:extLst>
      <p:ext uri="{BB962C8B-B14F-4D97-AF65-F5344CB8AC3E}">
        <p14:creationId xmlns:p14="http://schemas.microsoft.com/office/powerpoint/2010/main" val="28797564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CNA Spreadsheet – Horizontal view</a:t>
            </a:r>
            <a:endParaRPr lang="en-US" dirty="0"/>
          </a:p>
          <a:p>
            <a:r>
              <a:rPr lang="en-US" dirty="0">
                <a:cs typeface="Calibri"/>
              </a:rPr>
              <a:t>GME Tool – Vertical Tool</a:t>
            </a:r>
          </a:p>
          <a:p>
            <a:r>
              <a:rPr lang="en-US" b="1" dirty="0">
                <a:cs typeface="Calibri"/>
              </a:rPr>
              <a:t>Same information</a:t>
            </a:r>
          </a:p>
          <a:p>
            <a:endParaRPr lang="en-US" b="1" dirty="0">
              <a:cs typeface="Calibri"/>
            </a:endParaRPr>
          </a:p>
          <a:p>
            <a:r>
              <a:rPr lang="en-US" dirty="0">
                <a:cs typeface="Calibri"/>
              </a:rPr>
              <a:t>Still can Utilize Spreadsheet and then Transfer data into GME</a:t>
            </a:r>
          </a:p>
          <a:p>
            <a:endParaRPr lang="en-US" dirty="0">
              <a:cs typeface="Calibri"/>
            </a:endParaRPr>
          </a:p>
          <a:p>
            <a:r>
              <a:rPr lang="en-US" b="1" u="sng" dirty="0">
                <a:cs typeface="Calibri"/>
              </a:rPr>
              <a:t>Model 5.1</a:t>
            </a:r>
            <a:r>
              <a:rPr lang="en-US" b="1" dirty="0">
                <a:cs typeface="Calibri"/>
              </a:rPr>
              <a:t> </a:t>
            </a:r>
            <a:r>
              <a:rPr lang="en-US" dirty="0">
                <a:cs typeface="Calibri"/>
              </a:rPr>
              <a:t>then allow participants to practice in their own site.</a:t>
            </a:r>
          </a:p>
          <a:p>
            <a:endParaRPr lang="en-US" dirty="0">
              <a:cs typeface="Calibri"/>
            </a:endParaRPr>
          </a:p>
          <a:p>
            <a:r>
              <a:rPr lang="en-US" b="1" dirty="0">
                <a:cs typeface="Calibri"/>
              </a:rPr>
              <a:t>--&gt; Participants practice inputting information into GME for Principle 5. </a:t>
            </a:r>
          </a:p>
        </p:txBody>
      </p:sp>
      <p:sp>
        <p:nvSpPr>
          <p:cNvPr id="4" name="Slide Number Placeholder 3"/>
          <p:cNvSpPr>
            <a:spLocks noGrp="1"/>
          </p:cNvSpPr>
          <p:nvPr>
            <p:ph type="sldNum" sz="quarter" idx="5"/>
          </p:nvPr>
        </p:nvSpPr>
        <p:spPr/>
        <p:txBody>
          <a:bodyPr/>
          <a:lstStyle/>
          <a:p>
            <a:fld id="{82D42678-935F-40A1-B3AF-CD8AE7C72D15}" type="slidenum">
              <a:rPr lang="en-US"/>
              <a:t>11</a:t>
            </a:fld>
            <a:endParaRPr lang="en-US"/>
          </a:p>
        </p:txBody>
      </p:sp>
    </p:spTree>
    <p:extLst>
      <p:ext uri="{BB962C8B-B14F-4D97-AF65-F5344CB8AC3E}">
        <p14:creationId xmlns:p14="http://schemas.microsoft.com/office/powerpoint/2010/main" val="15472933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cs typeface="Calibri"/>
              </a:rPr>
              <a:t>Open </a:t>
            </a:r>
            <a:r>
              <a:rPr lang="en-US" sz="1600" b="1" dirty="0">
                <a:cs typeface="Calibri"/>
              </a:rPr>
              <a:t>"+"</a:t>
            </a:r>
            <a:r>
              <a:rPr lang="en-US" b="1" dirty="0">
                <a:cs typeface="Calibri"/>
              </a:rPr>
              <a:t>  - easy to miss.</a:t>
            </a:r>
          </a:p>
          <a:p>
            <a:r>
              <a:rPr lang="en-US" dirty="0">
                <a:cs typeface="Calibri"/>
              </a:rPr>
              <a:t>3 Fishbones still required – uploaded into Related Documents</a:t>
            </a:r>
          </a:p>
          <a:p>
            <a:r>
              <a:rPr lang="en-US" dirty="0">
                <a:cs typeface="Calibri"/>
              </a:rPr>
              <a:t>Note – May want to </a:t>
            </a:r>
            <a:r>
              <a:rPr lang="en-US" b="1" dirty="0">
                <a:cs typeface="Calibri"/>
              </a:rPr>
              <a:t>Save in Word document</a:t>
            </a:r>
            <a:r>
              <a:rPr lang="en-US" dirty="0">
                <a:cs typeface="Calibri"/>
              </a:rPr>
              <a:t> to utilize when creating the Principles for the Integrated Action Plan.</a:t>
            </a:r>
          </a:p>
          <a:p>
            <a:r>
              <a:rPr lang="en-US" dirty="0">
                <a:cs typeface="Calibri"/>
              </a:rPr>
              <a:t>Review details in "body" to indicate </a:t>
            </a:r>
            <a:r>
              <a:rPr lang="en-US" u="sng" dirty="0">
                <a:cs typeface="Calibri"/>
              </a:rPr>
              <a:t>main</a:t>
            </a:r>
            <a:r>
              <a:rPr lang="en-US" dirty="0">
                <a:cs typeface="Calibri"/>
              </a:rPr>
              <a:t> root cause which comes from the box on top of the fishbone.</a:t>
            </a:r>
          </a:p>
          <a:p>
            <a:endParaRPr lang="en-US" dirty="0">
              <a:cs typeface="Calibri"/>
            </a:endParaRPr>
          </a:p>
          <a:p>
            <a:r>
              <a:rPr lang="en-US" b="1" dirty="0"/>
              <a:t>--&gt; Participants practice inputting information into GME for 5.5 </a:t>
            </a:r>
            <a:endParaRPr lang="en-US" dirty="0"/>
          </a:p>
        </p:txBody>
      </p:sp>
      <p:sp>
        <p:nvSpPr>
          <p:cNvPr id="4" name="Slide Number Placeholder 3"/>
          <p:cNvSpPr>
            <a:spLocks noGrp="1"/>
          </p:cNvSpPr>
          <p:nvPr>
            <p:ph type="sldNum" sz="quarter" idx="5"/>
          </p:nvPr>
        </p:nvSpPr>
        <p:spPr/>
        <p:txBody>
          <a:bodyPr/>
          <a:lstStyle/>
          <a:p>
            <a:fld id="{82D42678-935F-40A1-B3AF-CD8AE7C72D15}" type="slidenum">
              <a:rPr lang="en-US"/>
              <a:t>12</a:t>
            </a:fld>
            <a:endParaRPr lang="en-US"/>
          </a:p>
        </p:txBody>
      </p:sp>
    </p:spTree>
    <p:extLst>
      <p:ext uri="{BB962C8B-B14F-4D97-AF65-F5344CB8AC3E}">
        <p14:creationId xmlns:p14="http://schemas.microsoft.com/office/powerpoint/2010/main" val="29458983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Short “Stop &amp; Process” activity</a:t>
            </a:r>
          </a:p>
          <a:p>
            <a:endParaRPr lang="en-US" dirty="0"/>
          </a:p>
          <a:p>
            <a:r>
              <a:rPr lang="en-US" dirty="0"/>
              <a:t>“Get up and meet someone new.</a:t>
            </a:r>
          </a:p>
          <a:p>
            <a:r>
              <a:rPr lang="en-US" dirty="0"/>
              <a:t>Introduce yourself and then share 3 things you heard that you will include in the training you provide to others.”</a:t>
            </a:r>
          </a:p>
          <a:p>
            <a:endParaRPr lang="en-US" dirty="0"/>
          </a:p>
          <a:p>
            <a:r>
              <a:rPr lang="en-US" dirty="0"/>
              <a:t>Have groups share out 1 thing per group.</a:t>
            </a:r>
          </a:p>
        </p:txBody>
      </p:sp>
      <p:sp>
        <p:nvSpPr>
          <p:cNvPr id="4" name="Slide Number Placeholder 3"/>
          <p:cNvSpPr>
            <a:spLocks noGrp="1"/>
          </p:cNvSpPr>
          <p:nvPr>
            <p:ph type="sldNum" sz="quarter" idx="5"/>
          </p:nvPr>
        </p:nvSpPr>
        <p:spPr/>
        <p:txBody>
          <a:bodyPr/>
          <a:lstStyle/>
          <a:p>
            <a:fld id="{760BBB5F-F1C3-4BB8-88F6-EF35887DADCC}" type="slidenum">
              <a:rPr lang="en-US" smtClean="0"/>
              <a:t>13</a:t>
            </a:fld>
            <a:endParaRPr lang="en-US"/>
          </a:p>
        </p:txBody>
      </p:sp>
    </p:spTree>
    <p:extLst>
      <p:ext uri="{BB962C8B-B14F-4D97-AF65-F5344CB8AC3E}">
        <p14:creationId xmlns:p14="http://schemas.microsoft.com/office/powerpoint/2010/main" val="12528022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Now it's time to begin building the action plan for the school.  This very closely emulates the application in ALEAT.  You will need to have the Word document handy with </a:t>
            </a:r>
            <a:r>
              <a:rPr lang="en-US" err="1">
                <a:cs typeface="Calibri"/>
              </a:rPr>
              <a:t>alll</a:t>
            </a:r>
            <a:r>
              <a:rPr lang="en-US">
                <a:cs typeface="Calibri"/>
              </a:rPr>
              <a:t> of the information you just entered into the Final Summary for the Primary Needs.</a:t>
            </a:r>
          </a:p>
          <a:p>
            <a:endParaRPr lang="en-US">
              <a:cs typeface="Calibri"/>
            </a:endParaRPr>
          </a:p>
          <a:p>
            <a:r>
              <a:rPr lang="en-US">
                <a:cs typeface="Calibri"/>
              </a:rPr>
              <a:t>Begin by selecting Principles, Strategies, and Action Steps.</a:t>
            </a:r>
          </a:p>
          <a:p>
            <a:r>
              <a:rPr lang="en-US">
                <a:cs typeface="Calibri"/>
              </a:rPr>
              <a:t>ADE has historically required that at least 2 principles are represented in the IAP, but don't let that limit you.  You will need to include enough principles to ensure all of the primary needs are addressed, all of the program requirements are addressed, and there are principles, strategies, and action steps for every line item for which you have requested federal funds in the application process.</a:t>
            </a:r>
          </a:p>
          <a:p>
            <a:endParaRPr lang="en-US">
              <a:cs typeface="Calibri"/>
            </a:endParaRPr>
          </a:p>
          <a:p>
            <a:r>
              <a:rPr lang="en-US">
                <a:cs typeface="Calibri"/>
              </a:rPr>
              <a:t>Start with one Principle from the drop down menu.  It doesn't matter which one you select, as we can change the order later.  We recommend beginning with your Primary Needs, since those will likely generate the most robust parts of the plan.</a:t>
            </a:r>
            <a:endParaRPr lang="en-US"/>
          </a:p>
          <a:p>
            <a:endParaRPr lang="en-US">
              <a:cs typeface="Calibri"/>
            </a:endParaRPr>
          </a:p>
        </p:txBody>
      </p:sp>
      <p:sp>
        <p:nvSpPr>
          <p:cNvPr id="4" name="Slide Number Placeholder 3"/>
          <p:cNvSpPr>
            <a:spLocks noGrp="1"/>
          </p:cNvSpPr>
          <p:nvPr>
            <p:ph type="sldNum" sz="quarter" idx="5"/>
          </p:nvPr>
        </p:nvSpPr>
        <p:spPr/>
        <p:txBody>
          <a:bodyPr/>
          <a:lstStyle/>
          <a:p>
            <a:fld id="{82D42678-935F-40A1-B3AF-CD8AE7C72D15}" type="slidenum">
              <a:rPr lang="en-US"/>
              <a:t>14</a:t>
            </a:fld>
            <a:endParaRPr lang="en-US"/>
          </a:p>
        </p:txBody>
      </p:sp>
    </p:spTree>
    <p:extLst>
      <p:ext uri="{BB962C8B-B14F-4D97-AF65-F5344CB8AC3E}">
        <p14:creationId xmlns:p14="http://schemas.microsoft.com/office/powerpoint/2010/main" val="19054119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 first information requested of you for each Principle you add are the same boxes you just completed in the Final Summary, which come directly from the fishbones.  If you kept a Word document, you can cut and paste the Primary Need, summary of Root Cause, Needs Statement, and Desired Outcomes.  </a:t>
            </a:r>
          </a:p>
          <a:p>
            <a:endParaRPr lang="en-US" dirty="0">
              <a:cs typeface="Calibri"/>
            </a:endParaRPr>
          </a:p>
          <a:p>
            <a:r>
              <a:rPr lang="en-US" dirty="0">
                <a:cs typeface="Calibri"/>
              </a:rPr>
              <a:t>Please keep in mind that you will still need to enter information into these same fields for Principles in your plan that don't have a Primary Need.  So, for example, you may need to include Principle 6 in your plan for your family and community engagement activities, yet there was no Primary Need identified from Principle 6.  If it's important enough to include in the plan, and potentially attach to federal funding, we need a written record of the needs and outcomes.  Please do your best to complete the fields with accurate information that supports the plan and corresponding expenditures.</a:t>
            </a:r>
            <a:endParaRPr lang="en-US" dirty="0"/>
          </a:p>
          <a:p>
            <a:endParaRPr lang="en-US" dirty="0">
              <a:cs typeface="Calibri"/>
            </a:endParaRPr>
          </a:p>
          <a:p>
            <a:r>
              <a:rPr lang="en-US" dirty="0">
                <a:cs typeface="Calibri"/>
              </a:rPr>
              <a:t>Then please notice the save button is at the bottom.  </a:t>
            </a:r>
          </a:p>
          <a:p>
            <a:endParaRPr lang="en-US" dirty="0">
              <a:cs typeface="Calibri"/>
            </a:endParaRPr>
          </a:p>
          <a:p>
            <a:r>
              <a:rPr lang="en-US" b="1" u="sng" dirty="0">
                <a:cs typeface="Calibri"/>
              </a:rPr>
              <a:t>Create a Principal for Every Identified Need.  </a:t>
            </a: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82D42678-935F-40A1-B3AF-CD8AE7C72D15}" type="slidenum">
              <a:rPr lang="en-US"/>
              <a:t>15</a:t>
            </a:fld>
            <a:endParaRPr lang="en-US"/>
          </a:p>
        </p:txBody>
      </p:sp>
    </p:spTree>
    <p:extLst>
      <p:ext uri="{BB962C8B-B14F-4D97-AF65-F5344CB8AC3E}">
        <p14:creationId xmlns:p14="http://schemas.microsoft.com/office/powerpoint/2010/main" val="9946679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Example:  All identified , needs are in Principle 1 Effective Leadership , but Family/Community Engagement is a requirement, so LEA will need to also create a Principal 6 with corresponding strategy and action step.</a:t>
            </a:r>
          </a:p>
          <a:p>
            <a:endParaRPr lang="en-US" dirty="0"/>
          </a:p>
          <a:p>
            <a:r>
              <a:rPr lang="en-US" dirty="0"/>
              <a:t>We will walk you through all this after these next couple “Overview” information slides.</a:t>
            </a:r>
          </a:p>
        </p:txBody>
      </p:sp>
      <p:sp>
        <p:nvSpPr>
          <p:cNvPr id="4" name="Slide Number Placeholder 3"/>
          <p:cNvSpPr>
            <a:spLocks noGrp="1"/>
          </p:cNvSpPr>
          <p:nvPr>
            <p:ph type="sldNum" sz="quarter" idx="5"/>
          </p:nvPr>
        </p:nvSpPr>
        <p:spPr/>
        <p:txBody>
          <a:bodyPr/>
          <a:lstStyle/>
          <a:p>
            <a:fld id="{760BBB5F-F1C3-4BB8-88F6-EF35887DADCC}" type="slidenum">
              <a:rPr lang="en-US" smtClean="0"/>
              <a:t>16</a:t>
            </a:fld>
            <a:endParaRPr lang="en-US"/>
          </a:p>
        </p:txBody>
      </p:sp>
    </p:spTree>
    <p:extLst>
      <p:ext uri="{BB962C8B-B14F-4D97-AF65-F5344CB8AC3E}">
        <p14:creationId xmlns:p14="http://schemas.microsoft.com/office/powerpoint/2010/main" val="10717077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cs typeface="Calibri"/>
              </a:rPr>
              <a:t>Big Picture Overview - </a:t>
            </a:r>
            <a:endParaRPr lang="en-US" b="1" dirty="0"/>
          </a:p>
          <a:p>
            <a:r>
              <a:rPr lang="en-US" dirty="0">
                <a:cs typeface="Calibri"/>
              </a:rPr>
              <a:t>Looks similar to ALEAT – Principle, Strategy, Action Step, tags.</a:t>
            </a:r>
          </a:p>
          <a:p>
            <a:endParaRPr lang="en-US" dirty="0">
              <a:cs typeface="Calibri"/>
            </a:endParaRPr>
          </a:p>
          <a:p>
            <a:r>
              <a:rPr lang="en-US" dirty="0">
                <a:cs typeface="Calibri"/>
              </a:rPr>
              <a:t>Here we can view a Principle with one strategy and two action steps.  Clearly the Expand All button has been used so we can clearly see all of the details.</a:t>
            </a:r>
            <a:endParaRPr lang="en-US" dirty="0"/>
          </a:p>
          <a:p>
            <a:r>
              <a:rPr lang="en-US" dirty="0">
                <a:cs typeface="Calibri"/>
              </a:rPr>
              <a:t>I can tell this is the second principle entered by the school.  How do I know?  (Right – because the strategy is labeled 2.1, even though it is a strategy in Principle 5.  This is a difference between GME and ALEAT.)</a:t>
            </a:r>
          </a:p>
          <a:p>
            <a:endParaRPr lang="en-US" dirty="0">
              <a:cs typeface="Calibri"/>
            </a:endParaRPr>
          </a:p>
          <a:p>
            <a:r>
              <a:rPr lang="en-US" b="1" dirty="0">
                <a:cs typeface="Calibri"/>
              </a:rPr>
              <a:t>Note </a:t>
            </a:r>
            <a:r>
              <a:rPr lang="en-US" b="1" dirty="0">
                <a:cs typeface="Calibri"/>
                <a:sym typeface="Wingdings" panose="05000000000000000000" pitchFamily="2" charset="2"/>
              </a:rPr>
              <a:t></a:t>
            </a:r>
            <a:r>
              <a:rPr lang="en-US" b="1" dirty="0">
                <a:cs typeface="Calibri"/>
              </a:rPr>
              <a:t> Live Demo &amp; practice after next few slides. </a:t>
            </a:r>
          </a:p>
          <a:p>
            <a:endParaRPr lang="en-US" dirty="0">
              <a:cs typeface="Calibri"/>
            </a:endParaRPr>
          </a:p>
        </p:txBody>
      </p:sp>
      <p:sp>
        <p:nvSpPr>
          <p:cNvPr id="4" name="Slide Number Placeholder 3"/>
          <p:cNvSpPr>
            <a:spLocks noGrp="1"/>
          </p:cNvSpPr>
          <p:nvPr>
            <p:ph type="sldNum" sz="quarter" idx="5"/>
          </p:nvPr>
        </p:nvSpPr>
        <p:spPr/>
        <p:txBody>
          <a:bodyPr/>
          <a:lstStyle/>
          <a:p>
            <a:fld id="{82D42678-935F-40A1-B3AF-CD8AE7C72D15}" type="slidenum">
              <a:rPr lang="en-US"/>
              <a:t>17</a:t>
            </a:fld>
            <a:endParaRPr lang="en-US"/>
          </a:p>
        </p:txBody>
      </p:sp>
    </p:spTree>
    <p:extLst>
      <p:ext uri="{BB962C8B-B14F-4D97-AF65-F5344CB8AC3E}">
        <p14:creationId xmlns:p14="http://schemas.microsoft.com/office/powerpoint/2010/main" val="323079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Big Picture Overview</a:t>
            </a:r>
          </a:p>
          <a:p>
            <a:endParaRPr lang="en-US" dirty="0">
              <a:cs typeface="Calibri"/>
            </a:endParaRPr>
          </a:p>
          <a:p>
            <a:r>
              <a:rPr lang="en-US" dirty="0">
                <a:cs typeface="Calibri"/>
              </a:rPr>
              <a:t>Refer to Funding Tags document in the Navigator and/or</a:t>
            </a:r>
            <a:r>
              <a:rPr lang="en-US" b="1" dirty="0">
                <a:cs typeface="Calibri"/>
              </a:rPr>
              <a:t> Handout</a:t>
            </a:r>
          </a:p>
          <a:p>
            <a:endParaRPr lang="en-US" dirty="0">
              <a:cs typeface="Calibri"/>
            </a:endParaRPr>
          </a:p>
          <a:p>
            <a:endParaRPr lang="en-US" dirty="0">
              <a:cs typeface="Calibri"/>
            </a:endParaRPr>
          </a:p>
          <a:p>
            <a:r>
              <a:rPr lang="en-US" b="1" dirty="0">
                <a:cs typeface="Calibri"/>
              </a:rPr>
              <a:t>Break</a:t>
            </a:r>
            <a:r>
              <a:rPr lang="en-US" dirty="0">
                <a:cs typeface="Calibri"/>
              </a:rPr>
              <a:t> after tags info  </a:t>
            </a:r>
            <a:r>
              <a:rPr lang="en-US" dirty="0">
                <a:cs typeface="Calibri"/>
                <a:sym typeface="Wingdings" panose="05000000000000000000" pitchFamily="2" charset="2"/>
              </a:rPr>
              <a:t> step-by-step IAP to come after break</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82D42678-935F-40A1-B3AF-CD8AE7C72D15}" type="slidenum">
              <a:rPr lang="en-US"/>
              <a:t>18</a:t>
            </a:fld>
            <a:endParaRPr lang="en-US"/>
          </a:p>
        </p:txBody>
      </p:sp>
    </p:spTree>
    <p:extLst>
      <p:ext uri="{BB962C8B-B14F-4D97-AF65-F5344CB8AC3E}">
        <p14:creationId xmlns:p14="http://schemas.microsoft.com/office/powerpoint/2010/main" val="33389677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cs typeface="Calibri"/>
              </a:rPr>
              <a:t>I Do – We do – You do</a:t>
            </a:r>
          </a:p>
          <a:p>
            <a:endParaRPr lang="en-US" sz="1100" dirty="0">
              <a:cs typeface="Calibri"/>
            </a:endParaRPr>
          </a:p>
          <a:p>
            <a:r>
              <a:rPr lang="en-US" sz="1100" dirty="0">
                <a:cs typeface="Calibri"/>
              </a:rPr>
              <a:t>Every principle must have at least one strategy and at least one action step, or you will get an error / “Validation” message within GME.  (This is one difference from ALEAT)</a:t>
            </a:r>
          </a:p>
          <a:p>
            <a:endParaRPr lang="en-US" sz="1100" dirty="0">
              <a:cs typeface="Calibri"/>
            </a:endParaRPr>
          </a:p>
          <a:p>
            <a:r>
              <a:rPr lang="en-US" sz="1100" dirty="0">
                <a:cs typeface="Calibri"/>
              </a:rPr>
              <a:t>Let’s do one together – </a:t>
            </a:r>
          </a:p>
          <a:p>
            <a:r>
              <a:rPr lang="en-US" sz="1100" dirty="0">
                <a:cs typeface="Calibri"/>
              </a:rPr>
              <a:t>We just created a Principle, putting in the Identified Need, Root Cause, Need Statement and Outcomes. </a:t>
            </a:r>
          </a:p>
          <a:p>
            <a:r>
              <a:rPr lang="en-US" sz="1100" dirty="0">
                <a:cs typeface="Calibri"/>
              </a:rPr>
              <a:t>The next step is to open the + sign next to the Principle you just created, which gives you access to the link to "Create Strategy." </a:t>
            </a:r>
          </a:p>
          <a:p>
            <a:r>
              <a:rPr lang="en-US" sz="1100" dirty="0">
                <a:cs typeface="Calibri"/>
              </a:rPr>
              <a:t>The text box that opens is the only one for the strategy.  We recommend you begin by naming the Strategy in alignment with its corresponding Principle and Primary Need.  For example, begin the text box with "5.5:Social emotional learning" and then write the narrative of the actual strategy.  When we finish this strategy, you will better understand why this is important.  </a:t>
            </a:r>
          </a:p>
          <a:p>
            <a:r>
              <a:rPr lang="en-US" sz="1100" dirty="0">
                <a:cs typeface="Calibri"/>
              </a:rPr>
              <a:t>Save the Strategy</a:t>
            </a:r>
          </a:p>
          <a:p>
            <a:r>
              <a:rPr lang="en-US" sz="1100" dirty="0">
                <a:cs typeface="Calibri"/>
              </a:rPr>
              <a:t>Now when you see the Principle and Strategy, what is the Strategy named?  Because it is the first strategy of the first principle you have entered, it is named by the system "1.1."  If you add a second strategy in the same principle, it will be named "1.2" and so on.  To know anything about the strategy, you will have to open the Details of it or choose "Expand All" above.  Then you can easily see the name YOU gave it, which is descriptive of its content.</a:t>
            </a:r>
          </a:p>
          <a:p>
            <a:endParaRPr lang="en-US" sz="1100" dirty="0">
              <a:cs typeface="Calibri"/>
            </a:endParaRPr>
          </a:p>
          <a:p>
            <a:r>
              <a:rPr lang="en-US" sz="1100" dirty="0">
                <a:cs typeface="Calibri"/>
              </a:rPr>
              <a:t>Every strategy must have at least one action step.  The fields are almost identical to what was in ALEAT with one exception.</a:t>
            </a:r>
          </a:p>
          <a:p>
            <a:r>
              <a:rPr lang="en-US" sz="1100" dirty="0">
                <a:cs typeface="Calibri"/>
              </a:rPr>
              <a:t>Action steps have fields for titles, descriptions, date ranges, persons responsible, etc.  </a:t>
            </a:r>
          </a:p>
          <a:p>
            <a:endParaRPr lang="en-US" sz="1100" dirty="0">
              <a:cs typeface="Calibri"/>
            </a:endParaRPr>
          </a:p>
          <a:p>
            <a:r>
              <a:rPr lang="en-US" sz="1100" dirty="0">
                <a:cs typeface="Calibri"/>
              </a:rPr>
              <a:t>The ESSA Tier of Evidence is new.  It is required for schools in school improvement and optional for others.  </a:t>
            </a:r>
          </a:p>
          <a:p>
            <a:r>
              <a:rPr lang="en-US" sz="1100" dirty="0">
                <a:cs typeface="Calibri"/>
                <a:sym typeface="Wingdings" panose="05000000000000000000" pitchFamily="2" charset="2"/>
              </a:rPr>
              <a:t> Additional information about the Tiers of Evidence can be found on the Navigator</a:t>
            </a:r>
            <a:endParaRPr lang="en-US" sz="1100" dirty="0">
              <a:cs typeface="Calibri"/>
            </a:endParaRPr>
          </a:p>
          <a:p>
            <a:endParaRPr lang="en-US" sz="1100" dirty="0">
              <a:cs typeface="Calibri"/>
            </a:endParaRPr>
          </a:p>
          <a:p>
            <a:r>
              <a:rPr lang="en-US" sz="1100" dirty="0">
                <a:cs typeface="Calibri"/>
              </a:rPr>
              <a:t>And then there are tags ….  You’ll need to choose the Application Name – ESEA Consolidated. </a:t>
            </a:r>
            <a:r>
              <a:rPr lang="en-US" sz="1100" b="1" u="sng" dirty="0">
                <a:cs typeface="Calibri"/>
              </a:rPr>
              <a:t>This is new.</a:t>
            </a:r>
          </a:p>
          <a:p>
            <a:r>
              <a:rPr lang="en-US" sz="1100" dirty="0">
                <a:cs typeface="Calibri"/>
              </a:rPr>
              <a:t>Then choose the Federal Funding Source – Green Tag</a:t>
            </a:r>
          </a:p>
          <a:p>
            <a:r>
              <a:rPr lang="en-US" sz="1100" dirty="0">
                <a:cs typeface="Calibri"/>
              </a:rPr>
              <a:t>And the related Red Program Tag.  As this is the SIAP, we will not choose any of the LEA Set-Asides, but will choose the Title I Program associated with this school – Targeted or Schoolwide.</a:t>
            </a:r>
          </a:p>
          <a:p>
            <a:endParaRPr lang="en-US" sz="1100" dirty="0">
              <a:cs typeface="Calibri"/>
            </a:endParaRPr>
          </a:p>
          <a:p>
            <a:r>
              <a:rPr lang="en-US" sz="1100" b="1" u="sng" dirty="0">
                <a:cs typeface="Calibri"/>
              </a:rPr>
              <a:t>Sue will go into more in-depth on tags after we go over the basics of building strategies and action steps in GME.</a:t>
            </a:r>
          </a:p>
          <a:p>
            <a:endParaRPr lang="en-US" sz="1100" dirty="0">
              <a:cs typeface="Calibri"/>
            </a:endParaRPr>
          </a:p>
          <a:p>
            <a:r>
              <a:rPr lang="en-US" sz="1100" dirty="0">
                <a:cs typeface="Calibri"/>
              </a:rPr>
              <a:t>Save!</a:t>
            </a:r>
          </a:p>
          <a:p>
            <a:endParaRPr lang="en-US" sz="1100" dirty="0">
              <a:cs typeface="Calibri"/>
            </a:endParaRPr>
          </a:p>
          <a:p>
            <a:r>
              <a:rPr lang="en-US" sz="1100" dirty="0">
                <a:cs typeface="Calibri"/>
              </a:rPr>
              <a:t>Point out the </a:t>
            </a:r>
            <a:r>
              <a:rPr lang="en-US" sz="1100" b="1" u="sng" dirty="0">
                <a:cs typeface="Calibri"/>
              </a:rPr>
              <a:t>n/a </a:t>
            </a:r>
            <a:r>
              <a:rPr lang="en-US" sz="1100" dirty="0">
                <a:cs typeface="Calibri"/>
              </a:rPr>
              <a:t>if Not Funded.  Do Not Choose a Funding Tag, only a Red Program tag.</a:t>
            </a:r>
          </a:p>
          <a:p>
            <a:endParaRPr lang="en-US" sz="1100" dirty="0">
              <a:cs typeface="Calibri"/>
            </a:endParaRPr>
          </a:p>
          <a:p>
            <a:r>
              <a:rPr lang="en-US" sz="1100" dirty="0">
                <a:cs typeface="Calibri"/>
              </a:rPr>
              <a:t>Point out </a:t>
            </a:r>
            <a:r>
              <a:rPr lang="en-US" sz="1100" b="1" dirty="0">
                <a:cs typeface="Calibri"/>
              </a:rPr>
              <a:t>Deleting</a:t>
            </a:r>
            <a:r>
              <a:rPr lang="en-US" sz="1100" dirty="0">
                <a:cs typeface="Calibri"/>
              </a:rPr>
              <a:t> within “Nested” boxes.</a:t>
            </a:r>
          </a:p>
          <a:p>
            <a:endParaRPr lang="en-US" sz="1100" dirty="0">
              <a:cs typeface="Calibri"/>
            </a:endParaRPr>
          </a:p>
          <a:p>
            <a:r>
              <a:rPr lang="en-US" sz="1100" dirty="0">
                <a:cs typeface="Calibri"/>
              </a:rPr>
              <a:t>Point out </a:t>
            </a:r>
            <a:r>
              <a:rPr lang="en-US" sz="1100" b="1" dirty="0">
                <a:cs typeface="Calibri"/>
              </a:rPr>
              <a:t>changing order </a:t>
            </a:r>
            <a:r>
              <a:rPr lang="en-US" sz="1100" dirty="0">
                <a:cs typeface="Calibri"/>
              </a:rPr>
              <a:t>of Principals and/ or strategies and/or Action Steps</a:t>
            </a:r>
            <a:endParaRPr lang="en-US" dirty="0">
              <a:cs typeface="Calibri"/>
            </a:endParaRPr>
          </a:p>
          <a:p>
            <a:endParaRPr lang="en-US" dirty="0">
              <a:cs typeface="Calibri"/>
            </a:endParaRPr>
          </a:p>
          <a:p>
            <a:r>
              <a:rPr lang="en-US" dirty="0">
                <a:cs typeface="Calibri"/>
              </a:rPr>
              <a:t>Give Participants time to “Play” – to create their own Principals, Strategies &amp; action steps </a:t>
            </a:r>
          </a:p>
          <a:p>
            <a:r>
              <a:rPr lang="en-US" dirty="0">
                <a:cs typeface="Calibri"/>
              </a:rPr>
              <a:t>--&gt; participants can utilize their own current SIAP</a:t>
            </a:r>
          </a:p>
        </p:txBody>
      </p:sp>
      <p:sp>
        <p:nvSpPr>
          <p:cNvPr id="4" name="Slide Number Placeholder 3"/>
          <p:cNvSpPr>
            <a:spLocks noGrp="1"/>
          </p:cNvSpPr>
          <p:nvPr>
            <p:ph type="sldNum" sz="quarter" idx="5"/>
          </p:nvPr>
        </p:nvSpPr>
        <p:spPr/>
        <p:txBody>
          <a:bodyPr/>
          <a:lstStyle/>
          <a:p>
            <a:fld id="{82D42678-935F-40A1-B3AF-CD8AE7C72D15}" type="slidenum">
              <a:rPr lang="en-US"/>
              <a:t>19</a:t>
            </a:fld>
            <a:endParaRPr lang="en-US"/>
          </a:p>
        </p:txBody>
      </p:sp>
    </p:spTree>
    <p:extLst>
      <p:ext uri="{BB962C8B-B14F-4D97-AF65-F5344CB8AC3E}">
        <p14:creationId xmlns:p14="http://schemas.microsoft.com/office/powerpoint/2010/main" val="10575854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Check with audience to ensure everyone has needed level of access -</a:t>
            </a:r>
          </a:p>
          <a:p>
            <a:endParaRPr lang="en-US" dirty="0">
              <a:cs typeface="Calibri"/>
            </a:endParaRPr>
          </a:p>
          <a:p>
            <a:r>
              <a:rPr lang="en-US" dirty="0">
                <a:cs typeface="Calibri"/>
              </a:rPr>
              <a:t>Test site link for those needing it:  </a:t>
            </a:r>
            <a:endParaRPr lang="en-US" dirty="0"/>
          </a:p>
          <a:p>
            <a:r>
              <a:rPr lang="en-US" dirty="0">
                <a:hlinkClick r:id="rId3"/>
              </a:rPr>
              <a:t>GME test site</a:t>
            </a:r>
            <a:r>
              <a:rPr lang="en-US" dirty="0"/>
              <a:t>:    https://gmetest.azed.gov/default.aspx?ccipSessionKey=637118576062001509</a:t>
            </a:r>
            <a:endParaRPr lang="en-US" dirty="0">
              <a:cs typeface="Calibri"/>
            </a:endParaRPr>
          </a:p>
          <a:p>
            <a:r>
              <a:rPr lang="en-US" dirty="0"/>
              <a:t> </a:t>
            </a:r>
            <a:endParaRPr lang="en-US" dirty="0">
              <a:cs typeface="Calibri"/>
            </a:endParaRPr>
          </a:p>
          <a:p>
            <a:r>
              <a:rPr lang="en-US" dirty="0"/>
              <a:t>LEA access is on</a:t>
            </a:r>
          </a:p>
          <a:p>
            <a:r>
              <a:rPr lang="en-US" dirty="0">
                <a:hlinkClick r:id="rId4"/>
              </a:rPr>
              <a:t>egrants5@mailinator.com</a:t>
            </a:r>
            <a:r>
              <a:rPr lang="en-US" dirty="0"/>
              <a:t>      The password is the same for all log ins: P@ssword1</a:t>
            </a:r>
            <a:endParaRPr lang="en-US" dirty="0">
              <a:cs typeface="Calibri"/>
            </a:endParaRPr>
          </a:p>
          <a:p>
            <a:r>
              <a:rPr lang="en-US" dirty="0"/>
              <a:t> </a:t>
            </a:r>
          </a:p>
          <a:p>
            <a:endParaRPr lang="en-US" dirty="0">
              <a:cs typeface="Calibri" panose="020F0502020204030204"/>
            </a:endParaRPr>
          </a:p>
          <a:p>
            <a:r>
              <a:rPr lang="en-US" b="1" dirty="0">
                <a:cs typeface="Calibri" panose="020F0502020204030204"/>
              </a:rPr>
              <a:t>Have all participants Log-in and access a School Plan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D42678-935F-40A1-B3AF-CD8AE7C72D15}" type="slidenum">
              <a:rPr kumimoji="0" lang="en-US" sz="4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4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58491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 to handout.</a:t>
            </a:r>
          </a:p>
          <a:p>
            <a:r>
              <a:rPr lang="en-US" dirty="0"/>
              <a:t>Talk about a few of the tag names &amp; a few possible examples of use.</a:t>
            </a:r>
          </a:p>
        </p:txBody>
      </p:sp>
      <p:sp>
        <p:nvSpPr>
          <p:cNvPr id="4" name="Slide Number Placeholder 3"/>
          <p:cNvSpPr>
            <a:spLocks noGrp="1"/>
          </p:cNvSpPr>
          <p:nvPr>
            <p:ph type="sldNum" sz="quarter" idx="5"/>
          </p:nvPr>
        </p:nvSpPr>
        <p:spPr/>
        <p:txBody>
          <a:bodyPr/>
          <a:lstStyle/>
          <a:p>
            <a:fld id="{760BBB5F-F1C3-4BB8-88F6-EF35887DADCC}" type="slidenum">
              <a:rPr lang="en-US" smtClean="0"/>
              <a:t>20</a:t>
            </a:fld>
            <a:endParaRPr lang="en-US"/>
          </a:p>
        </p:txBody>
      </p:sp>
    </p:spTree>
    <p:extLst>
      <p:ext uri="{BB962C8B-B14F-4D97-AF65-F5344CB8AC3E}">
        <p14:creationId xmlns:p14="http://schemas.microsoft.com/office/powerpoint/2010/main" val="1964174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Big Picture overview</a:t>
            </a:r>
          </a:p>
          <a:p>
            <a:endParaRPr lang="en-US" dirty="0">
              <a:cs typeface="Calibri"/>
            </a:endParaRPr>
          </a:p>
          <a:p>
            <a:r>
              <a:rPr lang="en-US" dirty="0">
                <a:cs typeface="Calibri"/>
              </a:rPr>
              <a:t>Similar – History Log;  Planning Team;  Related Documents</a:t>
            </a:r>
          </a:p>
          <a:p>
            <a:endParaRPr lang="en-US" dirty="0">
              <a:cs typeface="Calibri"/>
            </a:endParaRPr>
          </a:p>
          <a:p>
            <a:r>
              <a:rPr lang="en-US" dirty="0">
                <a:cs typeface="Calibri"/>
              </a:rPr>
              <a:t>Difference – No CNA (No Fishbones required for LIAP)</a:t>
            </a:r>
          </a:p>
        </p:txBody>
      </p:sp>
      <p:sp>
        <p:nvSpPr>
          <p:cNvPr id="4" name="Slide Number Placeholder 3"/>
          <p:cNvSpPr>
            <a:spLocks noGrp="1"/>
          </p:cNvSpPr>
          <p:nvPr>
            <p:ph type="sldNum" sz="quarter" idx="5"/>
          </p:nvPr>
        </p:nvSpPr>
        <p:spPr/>
        <p:txBody>
          <a:bodyPr/>
          <a:lstStyle/>
          <a:p>
            <a:fld id="{82D42678-935F-40A1-B3AF-CD8AE7C72D15}" type="slidenum">
              <a:rPr lang="en-US"/>
              <a:t>21</a:t>
            </a:fld>
            <a:endParaRPr lang="en-US"/>
          </a:p>
        </p:txBody>
      </p:sp>
    </p:spTree>
    <p:extLst>
      <p:ext uri="{BB962C8B-B14F-4D97-AF65-F5344CB8AC3E}">
        <p14:creationId xmlns:p14="http://schemas.microsoft.com/office/powerpoint/2010/main" val="17438245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 to District Summary Worksheet document in the Navigator and/or</a:t>
            </a:r>
            <a:r>
              <a:rPr lang="en-US" b="1" dirty="0"/>
              <a:t> Handout</a:t>
            </a:r>
          </a:p>
          <a:p>
            <a:endParaRPr lang="en-US" b="1" dirty="0"/>
          </a:p>
          <a:p>
            <a:r>
              <a:rPr lang="en-US" dirty="0">
                <a:cs typeface="Calibri" panose="020F0502020204030204"/>
              </a:rPr>
              <a:t>Show worksheet resource live:</a:t>
            </a:r>
          </a:p>
          <a:p>
            <a:r>
              <a:rPr lang="en-US" b="1" dirty="0">
                <a:cs typeface="Calibri"/>
              </a:rPr>
              <a:t>Navigator</a:t>
            </a:r>
          </a:p>
          <a:p>
            <a:r>
              <a:rPr lang="en-US" sz="1200" u="sng" kern="1200" dirty="0">
                <a:solidFill>
                  <a:schemeClr val="tx1"/>
                </a:solidFill>
                <a:effectLst/>
                <a:latin typeface="+mn-lt"/>
                <a:ea typeface="+mn-ea"/>
                <a:cs typeface="+mn-cs"/>
                <a:hlinkClick r:id="rId3"/>
              </a:rPr>
              <a:t>https://www.azed.gov/titlei/planning-workflow/</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82D42678-935F-40A1-B3AF-CD8AE7C72D15}" type="slidenum">
              <a:rPr lang="en-US"/>
              <a:t>22</a:t>
            </a:fld>
            <a:endParaRPr lang="en-US"/>
          </a:p>
        </p:txBody>
      </p:sp>
    </p:spTree>
    <p:extLst>
      <p:ext uri="{BB962C8B-B14F-4D97-AF65-F5344CB8AC3E}">
        <p14:creationId xmlns:p14="http://schemas.microsoft.com/office/powerpoint/2010/main" val="14671693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For each Principle aligned to identified needs, LEA will complete Primary Need, Needs Statement, and Desired Outcomes.</a:t>
            </a:r>
          </a:p>
          <a:p>
            <a:r>
              <a:rPr lang="en-US">
                <a:cs typeface="Calibri"/>
              </a:rPr>
              <a:t>Root cause information is best practice, but is optional.</a:t>
            </a:r>
          </a:p>
          <a:p>
            <a:r>
              <a:rPr lang="en-US">
                <a:cs typeface="Calibri"/>
              </a:rPr>
              <a:t>SMART Goals for LEA's in Improvement.</a:t>
            </a:r>
          </a:p>
        </p:txBody>
      </p:sp>
      <p:sp>
        <p:nvSpPr>
          <p:cNvPr id="4" name="Slide Number Placeholder 3"/>
          <p:cNvSpPr>
            <a:spLocks noGrp="1"/>
          </p:cNvSpPr>
          <p:nvPr>
            <p:ph type="sldNum" sz="quarter" idx="5"/>
          </p:nvPr>
        </p:nvSpPr>
        <p:spPr/>
        <p:txBody>
          <a:bodyPr/>
          <a:lstStyle/>
          <a:p>
            <a:fld id="{82D42678-935F-40A1-B3AF-CD8AE7C72D15}" type="slidenum">
              <a:rPr lang="en-US"/>
              <a:t>23</a:t>
            </a:fld>
            <a:endParaRPr lang="en-US"/>
          </a:p>
        </p:txBody>
      </p:sp>
    </p:spTree>
    <p:extLst>
      <p:ext uri="{BB962C8B-B14F-4D97-AF65-F5344CB8AC3E}">
        <p14:creationId xmlns:p14="http://schemas.microsoft.com/office/powerpoint/2010/main" val="21717128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Call out </a:t>
            </a:r>
            <a:r>
              <a:rPr lang="en-US" b="1" dirty="0">
                <a:cs typeface="Calibri"/>
              </a:rPr>
              <a:t>LEA IAP Tags specifically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 - LEA Set-Asides</a:t>
            </a:r>
          </a:p>
          <a:p>
            <a:pPr marL="171450" indent="-171450">
              <a:buFontTx/>
              <a:buChar char="-"/>
            </a:pPr>
            <a:r>
              <a:rPr lang="en-US" dirty="0">
                <a:cs typeface="Calibri"/>
              </a:rPr>
              <a:t>Title II</a:t>
            </a:r>
          </a:p>
          <a:p>
            <a:pPr marL="171450" indent="-171450">
              <a:buFontTx/>
              <a:buChar char="-"/>
            </a:pPr>
            <a:r>
              <a:rPr lang="en-US" dirty="0">
                <a:cs typeface="Calibri"/>
              </a:rPr>
              <a:t>Title III</a:t>
            </a:r>
          </a:p>
          <a:p>
            <a:r>
              <a:rPr lang="en-US" dirty="0">
                <a:cs typeface="Calibri"/>
              </a:rPr>
              <a:t> - Title IV</a:t>
            </a:r>
          </a:p>
          <a:p>
            <a:endParaRPr lang="en-US" dirty="0">
              <a:cs typeface="Calibri"/>
            </a:endParaRPr>
          </a:p>
          <a:p>
            <a:r>
              <a:rPr lang="en-US" dirty="0">
                <a:cs typeface="Calibri"/>
              </a:rPr>
              <a:t>Refer to Funding Tags document in the Navigator and/or</a:t>
            </a:r>
            <a:r>
              <a:rPr lang="en-US" b="1" dirty="0">
                <a:cs typeface="Calibri"/>
              </a:rPr>
              <a:t> Handout</a:t>
            </a: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82D42678-935F-40A1-B3AF-CD8AE7C72D15}" type="slidenum">
              <a:rPr lang="en-US"/>
              <a:t>24</a:t>
            </a:fld>
            <a:endParaRPr lang="en-US"/>
          </a:p>
        </p:txBody>
      </p:sp>
    </p:spTree>
    <p:extLst>
      <p:ext uri="{BB962C8B-B14F-4D97-AF65-F5344CB8AC3E}">
        <p14:creationId xmlns:p14="http://schemas.microsoft.com/office/powerpoint/2010/main" val="33389677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Participants create their own Principals, Strategies &amp; action steps   - as needed - </a:t>
            </a:r>
          </a:p>
          <a:p>
            <a:r>
              <a:rPr lang="en-US" dirty="0"/>
              <a:t>--&gt; participants can utilize their own current LIAP</a:t>
            </a:r>
            <a:endParaRPr lang="en-US" dirty="0">
              <a:cs typeface="Calibri"/>
            </a:endParaRPr>
          </a:p>
        </p:txBody>
      </p:sp>
      <p:sp>
        <p:nvSpPr>
          <p:cNvPr id="4" name="Slide Number Placeholder 3"/>
          <p:cNvSpPr>
            <a:spLocks noGrp="1"/>
          </p:cNvSpPr>
          <p:nvPr>
            <p:ph type="sldNum" sz="quarter" idx="5"/>
          </p:nvPr>
        </p:nvSpPr>
        <p:spPr/>
        <p:txBody>
          <a:bodyPr/>
          <a:lstStyle/>
          <a:p>
            <a:fld id="{82D42678-935F-40A1-B3AF-CD8AE7C72D15}" type="slidenum">
              <a:rPr lang="en-US"/>
              <a:t>25</a:t>
            </a:fld>
            <a:endParaRPr lang="en-US"/>
          </a:p>
        </p:txBody>
      </p:sp>
    </p:spTree>
    <p:extLst>
      <p:ext uri="{BB962C8B-B14F-4D97-AF65-F5344CB8AC3E}">
        <p14:creationId xmlns:p14="http://schemas.microsoft.com/office/powerpoint/2010/main" val="26506885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a:p>
            <a:r>
              <a:rPr lang="en-US" dirty="0">
                <a:cs typeface="Calibri"/>
              </a:rPr>
              <a:t>LEA to create their own internal procedures for utilizing SIAP History Log to communicate with LEA.</a:t>
            </a:r>
          </a:p>
          <a:p>
            <a:r>
              <a:rPr lang="en-US" dirty="0">
                <a:cs typeface="Calibri"/>
              </a:rPr>
              <a:t>ADE will be putting notes in the Grant Checklist (as before), and also in the LIAP and/or SIAP as determined by the note content.</a:t>
            </a:r>
          </a:p>
          <a:p>
            <a:endParaRPr lang="en-US" dirty="0">
              <a:cs typeface="Calibri"/>
            </a:endParaRPr>
          </a:p>
          <a:p>
            <a:r>
              <a:rPr lang="en-US" dirty="0">
                <a:cs typeface="Calibri"/>
              </a:rPr>
              <a:t>ADE can not see plan until Status is changed to “Plan Saved.”</a:t>
            </a:r>
          </a:p>
          <a:p>
            <a:endParaRPr lang="en-US" dirty="0">
              <a:cs typeface="Calibri"/>
            </a:endParaRPr>
          </a:p>
          <a:p>
            <a:r>
              <a:rPr lang="en-US" dirty="0">
                <a:cs typeface="Calibri"/>
              </a:rPr>
              <a:t>ADE will not be responding when status changes occur in the GME Planning Tool.  Saving is not a “submit” action.  ADE will review plan when Grant Application is submitted.</a:t>
            </a:r>
          </a:p>
          <a:p>
            <a:endParaRPr lang="en-US" dirty="0">
              <a:cs typeface="Calibri"/>
            </a:endParaRPr>
          </a:p>
          <a:p>
            <a:r>
              <a:rPr lang="en-US" dirty="0">
                <a:cs typeface="Calibri"/>
              </a:rPr>
              <a:t>LEA is still expected to continually update their Plan, so IAP revision number is expected to be higher than the Grant Application revision number.</a:t>
            </a:r>
          </a:p>
        </p:txBody>
      </p:sp>
      <p:sp>
        <p:nvSpPr>
          <p:cNvPr id="4" name="Slide Number Placeholder 3"/>
          <p:cNvSpPr>
            <a:spLocks noGrp="1"/>
          </p:cNvSpPr>
          <p:nvPr>
            <p:ph type="sldNum" sz="quarter" idx="5"/>
          </p:nvPr>
        </p:nvSpPr>
        <p:spPr/>
        <p:txBody>
          <a:bodyPr/>
          <a:lstStyle/>
          <a:p>
            <a:fld id="{82D42678-935F-40A1-B3AF-CD8AE7C72D15}" type="slidenum">
              <a:rPr lang="en-US"/>
              <a:t>26</a:t>
            </a:fld>
            <a:endParaRPr lang="en-US"/>
          </a:p>
        </p:txBody>
      </p:sp>
    </p:spTree>
    <p:extLst>
      <p:ext uri="{BB962C8B-B14F-4D97-AF65-F5344CB8AC3E}">
        <p14:creationId xmlns:p14="http://schemas.microsoft.com/office/powerpoint/2010/main" val="33611663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D42678-935F-40A1-B3AF-CD8AE7C72D15}" type="slidenum">
              <a:rPr lang="en-US" smtClean="0"/>
              <a:t>28</a:t>
            </a:fld>
            <a:endParaRPr lang="en-US"/>
          </a:p>
        </p:txBody>
      </p:sp>
    </p:spTree>
    <p:extLst>
      <p:ext uri="{BB962C8B-B14F-4D97-AF65-F5344CB8AC3E}">
        <p14:creationId xmlns:p14="http://schemas.microsoft.com/office/powerpoint/2010/main" val="17186762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cs typeface="Calibri"/>
              </a:rPr>
              <a:t>5 min Connector</a:t>
            </a:r>
            <a:r>
              <a:rPr lang="en-US" dirty="0">
                <a:cs typeface="Calibri"/>
              </a:rPr>
              <a:t> – </a:t>
            </a:r>
            <a:r>
              <a:rPr lang="en-US" b="1" u="sng" dirty="0">
                <a:cs typeface="Calibri"/>
              </a:rPr>
              <a:t>stand up and meet someone new</a:t>
            </a:r>
            <a:endParaRPr lang="en-US" dirty="0">
              <a:cs typeface="Calibri"/>
            </a:endParaRPr>
          </a:p>
          <a:p>
            <a:r>
              <a:rPr lang="en-US" dirty="0">
                <a:cs typeface="Calibri"/>
              </a:rPr>
              <a:t>3 min  Have participants discuss the prompts</a:t>
            </a:r>
            <a:endParaRPr lang="en-US" b="1" u="sng" dirty="0">
              <a:cs typeface="Calibri"/>
            </a:endParaRPr>
          </a:p>
          <a:p>
            <a:r>
              <a:rPr lang="en-US" dirty="0">
                <a:cs typeface="Calibri"/>
              </a:rPr>
              <a:t>2 min  Discuss &amp; share out.</a:t>
            </a:r>
          </a:p>
          <a:p>
            <a:endParaRPr lang="en-US" dirty="0"/>
          </a:p>
        </p:txBody>
      </p:sp>
      <p:sp>
        <p:nvSpPr>
          <p:cNvPr id="4" name="Slide Number Placeholder 3"/>
          <p:cNvSpPr>
            <a:spLocks noGrp="1"/>
          </p:cNvSpPr>
          <p:nvPr>
            <p:ph type="sldNum" sz="quarter" idx="5"/>
          </p:nvPr>
        </p:nvSpPr>
        <p:spPr/>
        <p:txBody>
          <a:bodyPr/>
          <a:lstStyle/>
          <a:p>
            <a:fld id="{760BBB5F-F1C3-4BB8-88F6-EF35887DADCC}" type="slidenum">
              <a:rPr lang="en-US" smtClean="0"/>
              <a:t>3</a:t>
            </a:fld>
            <a:endParaRPr lang="en-US"/>
          </a:p>
        </p:txBody>
      </p:sp>
    </p:spTree>
    <p:extLst>
      <p:ext uri="{BB962C8B-B14F-4D97-AF65-F5344CB8AC3E}">
        <p14:creationId xmlns:p14="http://schemas.microsoft.com/office/powerpoint/2010/main" val="12876978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Remind participants that plan of Train the Trainer – so they need to not only be learners, but be thinking as trainers as well.</a:t>
            </a:r>
          </a:p>
        </p:txBody>
      </p:sp>
      <p:sp>
        <p:nvSpPr>
          <p:cNvPr id="4" name="Slide Number Placeholder 3"/>
          <p:cNvSpPr>
            <a:spLocks noGrp="1"/>
          </p:cNvSpPr>
          <p:nvPr>
            <p:ph type="sldNum" sz="quarter" idx="5"/>
          </p:nvPr>
        </p:nvSpPr>
        <p:spPr/>
        <p:txBody>
          <a:bodyPr/>
          <a:lstStyle/>
          <a:p>
            <a:fld id="{82D42678-935F-40A1-B3AF-CD8AE7C72D15}" type="slidenum">
              <a:rPr lang="en-US"/>
              <a:t>4</a:t>
            </a:fld>
            <a:endParaRPr lang="en-US"/>
          </a:p>
        </p:txBody>
      </p:sp>
    </p:spTree>
    <p:extLst>
      <p:ext uri="{BB962C8B-B14F-4D97-AF65-F5344CB8AC3E}">
        <p14:creationId xmlns:p14="http://schemas.microsoft.com/office/powerpoint/2010/main" val="35693115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Reference documents to Utilize  for Step-by-Step directions</a:t>
            </a:r>
          </a:p>
          <a:p>
            <a:endParaRPr lang="en-US" dirty="0">
              <a:cs typeface="Calibri"/>
            </a:endParaRPr>
          </a:p>
          <a:p>
            <a:r>
              <a:rPr lang="en-US" dirty="0">
                <a:cs typeface="Calibri"/>
              </a:rPr>
              <a:t>Copies to take with you – please follow along with presentation</a:t>
            </a:r>
          </a:p>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D42678-935F-40A1-B3AF-CD8AE7C72D15}" type="slidenum">
              <a:rPr kumimoji="0" lang="en-US" sz="4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4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5704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Take notes of resources &amp; </a:t>
            </a:r>
            <a:r>
              <a:rPr lang="en-US" err="1">
                <a:cs typeface="Calibri"/>
              </a:rPr>
              <a:t>trianing</a:t>
            </a:r>
            <a:r>
              <a:rPr lang="en-US">
                <a:cs typeface="Calibri"/>
              </a:rPr>
              <a:t> ideas to build your training toolkit – these are the core items.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D42678-935F-40A1-B3AF-CD8AE7C72D15}" type="slidenum">
              <a:rPr kumimoji="0" lang="en-US" sz="4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4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78099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Focus is on Functionality – not creating or writing an IAP.</a:t>
            </a:r>
          </a:p>
          <a:p>
            <a:endParaRPr lang="en-US" dirty="0">
              <a:cs typeface="Calibri"/>
            </a:endParaRPr>
          </a:p>
          <a:p>
            <a:r>
              <a:rPr lang="en-US" dirty="0">
                <a:cs typeface="Calibri"/>
              </a:rPr>
              <a:t>We will model,</a:t>
            </a:r>
            <a:r>
              <a:rPr lang="en-US" u="sng" dirty="0">
                <a:cs typeface="Calibri"/>
              </a:rPr>
              <a:t> then</a:t>
            </a:r>
            <a:r>
              <a:rPr lang="en-US" dirty="0">
                <a:cs typeface="Calibri"/>
              </a:rPr>
              <a:t> let you play.</a:t>
            </a:r>
          </a:p>
          <a:p>
            <a:endParaRPr lang="en-US" dirty="0">
              <a:cs typeface="Calibri"/>
            </a:endParaRPr>
          </a:p>
          <a:p>
            <a:r>
              <a:rPr lang="en-US" b="1" dirty="0">
                <a:cs typeface="Calibri"/>
              </a:rPr>
              <a:t>Have all participants log in.</a:t>
            </a:r>
          </a:p>
        </p:txBody>
      </p:sp>
      <p:sp>
        <p:nvSpPr>
          <p:cNvPr id="4" name="Slide Number Placeholder 3"/>
          <p:cNvSpPr>
            <a:spLocks noGrp="1"/>
          </p:cNvSpPr>
          <p:nvPr>
            <p:ph type="sldNum" sz="quarter" idx="5"/>
          </p:nvPr>
        </p:nvSpPr>
        <p:spPr/>
        <p:txBody>
          <a:bodyPr/>
          <a:lstStyle/>
          <a:p>
            <a:fld id="{82D42678-935F-40A1-B3AF-CD8AE7C72D15}" type="slidenum">
              <a:rPr lang="en-US"/>
              <a:t>7</a:t>
            </a:fld>
            <a:endParaRPr lang="en-US"/>
          </a:p>
        </p:txBody>
      </p:sp>
    </p:spTree>
    <p:extLst>
      <p:ext uri="{BB962C8B-B14F-4D97-AF65-F5344CB8AC3E}">
        <p14:creationId xmlns:p14="http://schemas.microsoft.com/office/powerpoint/2010/main" val="8869995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Quick Menu options overview</a:t>
            </a:r>
          </a:p>
          <a:p>
            <a:endParaRPr lang="en-US" dirty="0">
              <a:cs typeface="Calibri"/>
            </a:endParaRPr>
          </a:p>
          <a:p>
            <a:r>
              <a:rPr lang="en-US" b="1" dirty="0">
                <a:cs typeface="Calibri"/>
              </a:rPr>
              <a:t>LEA must select FY21 </a:t>
            </a:r>
            <a:r>
              <a:rPr lang="en-US" dirty="0">
                <a:cs typeface="Calibri"/>
              </a:rPr>
              <a:t>to see LEA &amp; School’s</a:t>
            </a:r>
          </a:p>
          <a:p>
            <a:endParaRPr lang="en-US" dirty="0">
              <a:cs typeface="Calibri"/>
            </a:endParaRPr>
          </a:p>
          <a:p>
            <a:r>
              <a:rPr lang="en-US" dirty="0">
                <a:cs typeface="Calibri"/>
              </a:rPr>
              <a:t>Planning Workflow Process </a:t>
            </a:r>
            <a:r>
              <a:rPr lang="en-US" b="1" u="sng" dirty="0">
                <a:cs typeface="Calibri"/>
              </a:rPr>
              <a:t>Big Picture Overview:  Planning Team </a:t>
            </a:r>
            <a:r>
              <a:rPr lang="en-US" b="1" u="sng" dirty="0">
                <a:cs typeface="Calibri"/>
                <a:sym typeface="Wingdings" panose="05000000000000000000" pitchFamily="2" charset="2"/>
              </a:rPr>
              <a:t> CNA  IAP</a:t>
            </a:r>
            <a:endParaRPr lang="en-US" b="1" u="sng" dirty="0">
              <a:cs typeface="Calibri"/>
            </a:endParaRPr>
          </a:p>
          <a:p>
            <a:endParaRPr lang="en-US" dirty="0">
              <a:cs typeface="Calibri"/>
            </a:endParaRPr>
          </a:p>
          <a:p>
            <a:r>
              <a:rPr lang="en-US" dirty="0">
                <a:cs typeface="Calibri"/>
              </a:rPr>
              <a:t>Familiar -  Looks like Fiscal GME; History Log; Same Plan Components – CNA, IAP</a:t>
            </a:r>
          </a:p>
          <a:p>
            <a:endParaRPr lang="en-US" dirty="0">
              <a:cs typeface="Calibri"/>
            </a:endParaRPr>
          </a:p>
          <a:p>
            <a:r>
              <a:rPr lang="en-US" dirty="0">
                <a:cs typeface="Calibri"/>
              </a:rPr>
              <a:t>Note – Fiscal &amp; Planning are not connected </a:t>
            </a:r>
            <a:r>
              <a:rPr lang="en-US" dirty="0">
                <a:cs typeface="Calibri"/>
                <a:sym typeface="Wingdings" panose="05000000000000000000" pitchFamily="2" charset="2"/>
              </a:rPr>
              <a:t> different access</a:t>
            </a:r>
            <a:endParaRPr lang="en-US" dirty="0">
              <a:cs typeface="Calibri"/>
            </a:endParaRPr>
          </a:p>
          <a:p>
            <a:endParaRPr lang="en-US" dirty="0">
              <a:cs typeface="Calibri"/>
            </a:endParaRPr>
          </a:p>
          <a:p>
            <a:r>
              <a:rPr lang="en-US" b="1" dirty="0">
                <a:cs typeface="Calibri"/>
              </a:rPr>
              <a:t>Have participants hit “Draft Started” for school integrated action plan.</a:t>
            </a:r>
          </a:p>
        </p:txBody>
      </p:sp>
      <p:sp>
        <p:nvSpPr>
          <p:cNvPr id="4" name="Slide Number Placeholder 3"/>
          <p:cNvSpPr>
            <a:spLocks noGrp="1"/>
          </p:cNvSpPr>
          <p:nvPr>
            <p:ph type="sldNum" sz="quarter" idx="5"/>
          </p:nvPr>
        </p:nvSpPr>
        <p:spPr/>
        <p:txBody>
          <a:bodyPr/>
          <a:lstStyle/>
          <a:p>
            <a:fld id="{82D42678-935F-40A1-B3AF-CD8AE7C72D15}" type="slidenum">
              <a:rPr lang="en-US"/>
              <a:t>8</a:t>
            </a:fld>
            <a:endParaRPr lang="en-US"/>
          </a:p>
        </p:txBody>
      </p:sp>
    </p:spTree>
    <p:extLst>
      <p:ext uri="{BB962C8B-B14F-4D97-AF65-F5344CB8AC3E}">
        <p14:creationId xmlns:p14="http://schemas.microsoft.com/office/powerpoint/2010/main" val="21481943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Planning Workflow Process </a:t>
            </a:r>
            <a:r>
              <a:rPr lang="en-US" b="1" u="sng" dirty="0">
                <a:cs typeface="Calibri"/>
              </a:rPr>
              <a:t>Big Picture Overview</a:t>
            </a:r>
          </a:p>
          <a:p>
            <a:r>
              <a:rPr lang="en-US" dirty="0">
                <a:cs typeface="Calibri"/>
              </a:rPr>
              <a:t>--&gt; </a:t>
            </a:r>
            <a:r>
              <a:rPr lang="en-US" b="1" dirty="0">
                <a:cs typeface="Calibri"/>
              </a:rPr>
              <a:t>steps aligned GME Planning Tool &amp; today's presentation</a:t>
            </a:r>
          </a:p>
          <a:p>
            <a:r>
              <a:rPr lang="en-US" dirty="0">
                <a:cs typeface="Calibri"/>
              </a:rPr>
              <a:t>**Resources linked to each step/box**</a:t>
            </a:r>
          </a:p>
          <a:p>
            <a:endParaRPr lang="en-US" dirty="0">
              <a:cs typeface="Calibri"/>
            </a:endParaRPr>
          </a:p>
          <a:p>
            <a:r>
              <a:rPr lang="en-US" b="1" dirty="0">
                <a:cs typeface="Calibri"/>
              </a:rPr>
              <a:t>Show live site &amp; resources for Box #1 – Assemble the School Planning Team</a:t>
            </a:r>
          </a:p>
          <a:p>
            <a:pPr marL="171450" indent="-171450">
              <a:buFontTx/>
              <a:buChar char="-"/>
            </a:pPr>
            <a:r>
              <a:rPr lang="en-US" b="1" dirty="0">
                <a:cs typeface="Calibri"/>
              </a:rPr>
              <a:t>Click on Stakeholder Citation</a:t>
            </a:r>
          </a:p>
          <a:p>
            <a:pPr marL="0" indent="0">
              <a:buFontTx/>
              <a:buNone/>
            </a:pPr>
            <a:endParaRPr lang="en-US" b="1" dirty="0"/>
          </a:p>
          <a:p>
            <a:pPr marL="0" indent="0">
              <a:buFontTx/>
              <a:buNone/>
            </a:pPr>
            <a:endParaRPr lang="en-US" b="1" dirty="0"/>
          </a:p>
          <a:p>
            <a:pPr marL="0" indent="0">
              <a:buFontTx/>
              <a:buNone/>
            </a:pPr>
            <a:r>
              <a:rPr lang="en-US" b="1" dirty="0"/>
              <a:t>Search “Title I”</a:t>
            </a:r>
          </a:p>
          <a:p>
            <a:pPr marL="0" indent="0">
              <a:buFontTx/>
              <a:buNone/>
            </a:pPr>
            <a:endParaRPr lang="en-US" b="1" dirty="0"/>
          </a:p>
          <a:p>
            <a:r>
              <a:rPr lang="en-US" dirty="0">
                <a:cs typeface="Calibri"/>
              </a:rPr>
              <a:t>Navigator Link:</a:t>
            </a:r>
            <a:endParaRPr lang="en-US" dirty="0"/>
          </a:p>
          <a:p>
            <a:r>
              <a:rPr lang="en-US" sz="1200" u="sng" kern="1200" dirty="0">
                <a:solidFill>
                  <a:schemeClr val="tx1"/>
                </a:solidFill>
                <a:effectLst/>
                <a:latin typeface="+mn-lt"/>
                <a:ea typeface="+mn-ea"/>
                <a:cs typeface="+mn-cs"/>
                <a:hlinkClick r:id="rId3"/>
              </a:rPr>
              <a:t>https://www.azed.gov/titlei/planning-workflow/</a:t>
            </a:r>
            <a:endParaRPr lang="en-US" sz="1200" kern="1200" dirty="0">
              <a:solidFill>
                <a:schemeClr val="tx1"/>
              </a:solidFill>
              <a:effectLst/>
              <a:latin typeface="+mn-lt"/>
              <a:ea typeface="+mn-ea"/>
              <a:cs typeface="+mn-cs"/>
            </a:endParaRPr>
          </a:p>
          <a:p>
            <a:endParaRPr lang="en-US" dirty="0">
              <a:cs typeface="Calibri"/>
            </a:endParaRPr>
          </a:p>
        </p:txBody>
      </p:sp>
      <p:sp>
        <p:nvSpPr>
          <p:cNvPr id="4" name="Slide Number Placeholder 3"/>
          <p:cNvSpPr>
            <a:spLocks noGrp="1"/>
          </p:cNvSpPr>
          <p:nvPr>
            <p:ph type="sldNum" sz="quarter" idx="5"/>
          </p:nvPr>
        </p:nvSpPr>
        <p:spPr/>
        <p:txBody>
          <a:bodyPr/>
          <a:lstStyle/>
          <a:p>
            <a:fld id="{82D42678-935F-40A1-B3AF-CD8AE7C72D15}" type="slidenum">
              <a:rPr lang="en-US"/>
              <a:t>9</a:t>
            </a:fld>
            <a:endParaRPr lang="en-US"/>
          </a:p>
        </p:txBody>
      </p:sp>
    </p:spTree>
    <p:extLst>
      <p:ext uri="{BB962C8B-B14F-4D97-AF65-F5344CB8AC3E}">
        <p14:creationId xmlns:p14="http://schemas.microsoft.com/office/powerpoint/2010/main" val="22354880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8" name="Picture 17" title="&quot;&quot;"/>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76200"/>
            <a:ext cx="12192000" cy="1524000"/>
          </a:xfrm>
          <a:prstGeom prst="rect">
            <a:avLst/>
          </a:prstGeom>
          <a:ln>
            <a:noFill/>
          </a:ln>
        </p:spPr>
      </p:pic>
      <p:sp>
        <p:nvSpPr>
          <p:cNvPr id="2" name="Title 1"/>
          <p:cNvSpPr>
            <a:spLocks noGrp="1"/>
          </p:cNvSpPr>
          <p:nvPr>
            <p:ph type="ctrTitle" hasCustomPrompt="1"/>
          </p:nvPr>
        </p:nvSpPr>
        <p:spPr>
          <a:xfrm>
            <a:off x="533400" y="190500"/>
            <a:ext cx="11176000" cy="1295400"/>
          </a:xfrm>
          <a:prstGeom prst="rect">
            <a:avLst/>
          </a:prstGeom>
          <a:ln>
            <a:noFill/>
          </a:ln>
        </p:spPr>
        <p:txBody>
          <a:bodyPr anchor="ctr"/>
          <a:lstStyle>
            <a:lvl1pPr>
              <a:defRPr sz="4000" baseline="0">
                <a:solidFill>
                  <a:srgbClr val="012169"/>
                </a:solidFill>
              </a:defRPr>
            </a:lvl1pPr>
          </a:lstStyle>
          <a:p>
            <a:r>
              <a:rPr lang="en-US"/>
              <a:t>Presentation Title:</a:t>
            </a:r>
            <a:br>
              <a:rPr lang="en-US"/>
            </a:br>
            <a:r>
              <a:rPr lang="en-US"/>
              <a:t>Second Line if Necessary</a:t>
            </a:r>
          </a:p>
        </p:txBody>
      </p:sp>
      <p:sp>
        <p:nvSpPr>
          <p:cNvPr id="3" name="Subtitle 2"/>
          <p:cNvSpPr>
            <a:spLocks noGrp="1"/>
          </p:cNvSpPr>
          <p:nvPr>
            <p:ph type="subTitle" idx="1" hasCustomPrompt="1"/>
          </p:nvPr>
        </p:nvSpPr>
        <p:spPr>
          <a:xfrm>
            <a:off x="4572000" y="2438400"/>
            <a:ext cx="7416800" cy="990600"/>
          </a:xfrm>
          <a:prstGeom prst="rect">
            <a:avLst/>
          </a:prstGeom>
        </p:spPr>
        <p:txBody>
          <a:bodyPr>
            <a:normAutofit/>
          </a:bodyPr>
          <a:lstStyle>
            <a:lvl1pPr marL="0" indent="0" algn="ctr">
              <a:buNone/>
              <a:defRPr sz="2800" b="1">
                <a:solidFill>
                  <a:srgbClr val="012169"/>
                </a:solidFill>
                <a:latin typeface="Franklin Gothic Medium" panose="020B06030201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Put Subtitle Here</a:t>
            </a:r>
            <a:br>
              <a:rPr lang="en-US"/>
            </a:br>
            <a:r>
              <a:rPr lang="en-US"/>
              <a:t>(and maybe here)</a:t>
            </a:r>
          </a:p>
        </p:txBody>
      </p:sp>
      <p:sp>
        <p:nvSpPr>
          <p:cNvPr id="11" name="Text Placeholder 10"/>
          <p:cNvSpPr>
            <a:spLocks noGrp="1"/>
          </p:cNvSpPr>
          <p:nvPr>
            <p:ph type="body" sz="quarter" idx="13" hasCustomPrompt="1"/>
          </p:nvPr>
        </p:nvSpPr>
        <p:spPr>
          <a:xfrm>
            <a:off x="4572000" y="3429000"/>
            <a:ext cx="7416800" cy="685800"/>
          </a:xfrm>
          <a:prstGeom prst="rect">
            <a:avLst/>
          </a:prstGeom>
        </p:spPr>
        <p:txBody>
          <a:bodyPr anchor="ctr">
            <a:normAutofit/>
          </a:bodyPr>
          <a:lstStyle>
            <a:lvl1pPr marL="0" indent="0" algn="ctr">
              <a:buNone/>
              <a:defRPr>
                <a:solidFill>
                  <a:schemeClr val="tx1">
                    <a:lumMod val="50000"/>
                    <a:lumOff val="50000"/>
                  </a:schemeClr>
                </a:solidFill>
              </a:defRPr>
            </a:lvl1pPr>
            <a:lvl2pPr marL="457200" indent="0" algn="ctr">
              <a:buNone/>
              <a:defRPr>
                <a:solidFill>
                  <a:srgbClr val="143F90"/>
                </a:solidFill>
              </a:defRPr>
            </a:lvl2pPr>
          </a:lstStyle>
          <a:p>
            <a:pPr lvl="0"/>
            <a:r>
              <a:rPr lang="en-US"/>
              <a:t>Audience</a:t>
            </a:r>
          </a:p>
        </p:txBody>
      </p:sp>
      <p:sp>
        <p:nvSpPr>
          <p:cNvPr id="15" name="Content Placeholder 14"/>
          <p:cNvSpPr>
            <a:spLocks noGrp="1"/>
          </p:cNvSpPr>
          <p:nvPr>
            <p:ph sz="quarter" idx="14" hasCustomPrompt="1"/>
          </p:nvPr>
        </p:nvSpPr>
        <p:spPr>
          <a:xfrm>
            <a:off x="4572000" y="4114800"/>
            <a:ext cx="7416800" cy="533400"/>
          </a:xfrm>
          <a:prstGeom prst="rect">
            <a:avLst/>
          </a:prstGeom>
        </p:spPr>
        <p:txBody>
          <a:bodyPr anchor="ctr">
            <a:normAutofit/>
          </a:bodyPr>
          <a:lstStyle>
            <a:lvl1pPr marL="0" indent="0" algn="ctr">
              <a:buNone/>
              <a:defRPr sz="2400" baseline="0">
                <a:solidFill>
                  <a:schemeClr val="tx1">
                    <a:lumMod val="50000"/>
                    <a:lumOff val="50000"/>
                  </a:schemeClr>
                </a:solidFill>
              </a:defRPr>
            </a:lvl1pPr>
          </a:lstStyle>
          <a:p>
            <a:pPr lvl="0"/>
            <a:r>
              <a:rPr lang="en-US"/>
              <a:t>Month ##, Year</a:t>
            </a:r>
          </a:p>
        </p:txBody>
      </p:sp>
      <p:sp>
        <p:nvSpPr>
          <p:cNvPr id="17" name="Content Placeholder 16"/>
          <p:cNvSpPr>
            <a:spLocks noGrp="1"/>
          </p:cNvSpPr>
          <p:nvPr>
            <p:ph sz="quarter" idx="15" hasCustomPrompt="1"/>
          </p:nvPr>
        </p:nvSpPr>
        <p:spPr>
          <a:xfrm>
            <a:off x="4572000" y="4648200"/>
            <a:ext cx="7416800" cy="1371600"/>
          </a:xfrm>
          <a:prstGeom prst="rect">
            <a:avLst/>
          </a:prstGeom>
        </p:spPr>
        <p:txBody>
          <a:bodyPr anchor="ctr">
            <a:normAutofit/>
          </a:bodyPr>
          <a:lstStyle>
            <a:lvl1pPr marL="0" indent="0" algn="ctr">
              <a:buNone/>
              <a:defRPr sz="2400">
                <a:solidFill>
                  <a:schemeClr val="tx1">
                    <a:lumMod val="50000"/>
                    <a:lumOff val="50000"/>
                  </a:schemeClr>
                </a:solidFill>
              </a:defRPr>
            </a:lvl1pPr>
          </a:lstStyle>
          <a:p>
            <a:pPr lvl="0"/>
            <a:r>
              <a:rPr lang="en-US"/>
              <a:t>Presenter’s Name</a:t>
            </a:r>
            <a:br>
              <a:rPr lang="en-US"/>
            </a:br>
            <a:r>
              <a:rPr lang="en-US"/>
              <a:t>Presenter’s Title</a:t>
            </a:r>
          </a:p>
        </p:txBody>
      </p:sp>
      <p:sp>
        <p:nvSpPr>
          <p:cNvPr id="19" name="Rectangle 18"/>
          <p:cNvSpPr/>
          <p:nvPr userDrawn="1"/>
        </p:nvSpPr>
        <p:spPr>
          <a:xfrm>
            <a:off x="0" y="1600200"/>
            <a:ext cx="12192000" cy="76200"/>
          </a:xfrm>
          <a:prstGeom prst="rect">
            <a:avLst/>
          </a:prstGeom>
          <a:solidFill>
            <a:srgbClr val="0221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012169"/>
              </a:solidFill>
            </a:endParaRPr>
          </a:p>
        </p:txBody>
      </p:sp>
      <p:sp>
        <p:nvSpPr>
          <p:cNvPr id="20" name="Rectangle 19"/>
          <p:cNvSpPr/>
          <p:nvPr userDrawn="1"/>
        </p:nvSpPr>
        <p:spPr>
          <a:xfrm>
            <a:off x="0" y="6047603"/>
            <a:ext cx="12192000" cy="8103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 name="TextBox 20"/>
          <p:cNvSpPr txBox="1"/>
          <p:nvPr userDrawn="1"/>
        </p:nvSpPr>
        <p:spPr>
          <a:xfrm>
            <a:off x="304800" y="5493603"/>
            <a:ext cx="4064000" cy="553998"/>
          </a:xfrm>
          <a:prstGeom prst="rect">
            <a:avLst/>
          </a:prstGeom>
          <a:noFill/>
        </p:spPr>
        <p:txBody>
          <a:bodyPr wrap="square" rtlCol="0">
            <a:spAutoFit/>
          </a:bodyPr>
          <a:lstStyle/>
          <a:p>
            <a:pPr algn="ctr"/>
            <a:r>
              <a:rPr lang="en-US" sz="1600"/>
              <a:t>Kathy Hoffman</a:t>
            </a:r>
          </a:p>
          <a:p>
            <a:pPr algn="ctr"/>
            <a:r>
              <a:rPr lang="en-US" sz="1400"/>
              <a:t>Superintendent</a:t>
            </a:r>
            <a:r>
              <a:rPr lang="en-US" sz="1400" baseline="0"/>
              <a:t> of Public Instruction</a:t>
            </a:r>
            <a:endParaRPr lang="en-US" sz="1400"/>
          </a:p>
        </p:txBody>
      </p:sp>
      <p:pic>
        <p:nvPicPr>
          <p:cNvPr id="4" name="Picture 3" title="Arizona Department of Education"/>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91054" y="2590801"/>
            <a:ext cx="3691493" cy="2768620"/>
          </a:xfrm>
          <a:prstGeom prst="rect">
            <a:avLst/>
          </a:prstGeom>
        </p:spPr>
      </p:pic>
    </p:spTree>
    <p:extLst>
      <p:ext uri="{BB962C8B-B14F-4D97-AF65-F5344CB8AC3E}">
        <p14:creationId xmlns:p14="http://schemas.microsoft.com/office/powerpoint/2010/main" val="3892851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ing">
    <p:spTree>
      <p:nvGrpSpPr>
        <p:cNvPr id="1" name=""/>
        <p:cNvGrpSpPr/>
        <p:nvPr/>
      </p:nvGrpSpPr>
      <p:grpSpPr>
        <a:xfrm>
          <a:off x="0" y="0"/>
          <a:ext cx="0" cy="0"/>
          <a:chOff x="0" y="0"/>
          <a:chExt cx="0" cy="0"/>
        </a:xfrm>
      </p:grpSpPr>
      <p:pic>
        <p:nvPicPr>
          <p:cNvPr id="18" name="Picture 17" title="&quot;&quot;"/>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362200"/>
            <a:ext cx="12192000" cy="1524000"/>
          </a:xfrm>
          <a:prstGeom prst="rect">
            <a:avLst/>
          </a:prstGeom>
          <a:ln>
            <a:noFill/>
          </a:ln>
        </p:spPr>
      </p:pic>
      <p:sp>
        <p:nvSpPr>
          <p:cNvPr id="2" name="Title 1"/>
          <p:cNvSpPr>
            <a:spLocks noGrp="1"/>
          </p:cNvSpPr>
          <p:nvPr>
            <p:ph type="ctrTitle" hasCustomPrompt="1"/>
          </p:nvPr>
        </p:nvSpPr>
        <p:spPr>
          <a:xfrm>
            <a:off x="508000" y="2476500"/>
            <a:ext cx="11176000" cy="1295400"/>
          </a:xfrm>
          <a:prstGeom prst="rect">
            <a:avLst/>
          </a:prstGeom>
          <a:ln>
            <a:noFill/>
          </a:ln>
        </p:spPr>
        <p:txBody>
          <a:bodyPr anchor="ctr"/>
          <a:lstStyle>
            <a:lvl1pPr>
              <a:defRPr sz="4000" baseline="0">
                <a:solidFill>
                  <a:srgbClr val="012169"/>
                </a:solidFill>
              </a:defRPr>
            </a:lvl1pPr>
          </a:lstStyle>
          <a:p>
            <a:r>
              <a:rPr lang="en-US"/>
              <a:t>Section Title:</a:t>
            </a:r>
            <a:br>
              <a:rPr lang="en-US"/>
            </a:br>
            <a:r>
              <a:rPr lang="en-US"/>
              <a:t>Second Line if Necessary</a:t>
            </a:r>
          </a:p>
        </p:txBody>
      </p:sp>
      <p:sp>
        <p:nvSpPr>
          <p:cNvPr id="19" name="Rectangle 18"/>
          <p:cNvSpPr/>
          <p:nvPr userDrawn="1"/>
        </p:nvSpPr>
        <p:spPr>
          <a:xfrm>
            <a:off x="0" y="3871126"/>
            <a:ext cx="12192000" cy="76200"/>
          </a:xfrm>
          <a:prstGeom prst="rect">
            <a:avLst/>
          </a:prstGeom>
          <a:solidFill>
            <a:srgbClr val="0221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012169"/>
              </a:solidFill>
            </a:endParaRPr>
          </a:p>
        </p:txBody>
      </p:sp>
      <p:sp>
        <p:nvSpPr>
          <p:cNvPr id="20" name="Rectangle 19"/>
          <p:cNvSpPr/>
          <p:nvPr userDrawn="1"/>
        </p:nvSpPr>
        <p:spPr>
          <a:xfrm>
            <a:off x="0" y="6047603"/>
            <a:ext cx="12192000" cy="8103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a:extLst>
              <a:ext uri="{FF2B5EF4-FFF2-40B4-BE49-F238E27FC236}">
                <a16:creationId xmlns:a16="http://schemas.microsoft.com/office/drawing/2014/main" id="{BB0D0BCB-104F-4DD0-98B9-5CE5F42A1449}"/>
              </a:ext>
            </a:extLst>
          </p:cNvPr>
          <p:cNvSpPr/>
          <p:nvPr userDrawn="1"/>
        </p:nvSpPr>
        <p:spPr>
          <a:xfrm>
            <a:off x="0" y="2310516"/>
            <a:ext cx="12192000" cy="76200"/>
          </a:xfrm>
          <a:prstGeom prst="rect">
            <a:avLst/>
          </a:prstGeom>
          <a:solidFill>
            <a:srgbClr val="0221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012169"/>
              </a:solidFill>
            </a:endParaRPr>
          </a:p>
        </p:txBody>
      </p:sp>
      <p:sp>
        <p:nvSpPr>
          <p:cNvPr id="13" name="Rectangle 12">
            <a:extLst>
              <a:ext uri="{FF2B5EF4-FFF2-40B4-BE49-F238E27FC236}">
                <a16:creationId xmlns:a16="http://schemas.microsoft.com/office/drawing/2014/main" id="{649AE28C-50EB-4B24-ACAB-0A67D97BBDA1}"/>
              </a:ext>
            </a:extLst>
          </p:cNvPr>
          <p:cNvSpPr/>
          <p:nvPr userDrawn="1"/>
        </p:nvSpPr>
        <p:spPr>
          <a:xfrm>
            <a:off x="0" y="0"/>
            <a:ext cx="12192000" cy="1391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012169"/>
              </a:solidFill>
            </a:endParaRPr>
          </a:p>
        </p:txBody>
      </p:sp>
    </p:spTree>
    <p:extLst>
      <p:ext uri="{BB962C8B-B14F-4D97-AF65-F5344CB8AC3E}">
        <p14:creationId xmlns:p14="http://schemas.microsoft.com/office/powerpoint/2010/main" val="29266205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76200"/>
            <a:ext cx="12192000" cy="1066800"/>
          </a:xfrm>
          <a:prstGeom prst="rect">
            <a:avLst/>
          </a:prstGeom>
          <a:ln>
            <a:noFill/>
          </a:ln>
        </p:spPr>
      </p:pic>
      <p:sp>
        <p:nvSpPr>
          <p:cNvPr id="2" name="Title 1"/>
          <p:cNvSpPr>
            <a:spLocks noGrp="1"/>
          </p:cNvSpPr>
          <p:nvPr>
            <p:ph type="title" hasCustomPrompt="1"/>
          </p:nvPr>
        </p:nvSpPr>
        <p:spPr>
          <a:xfrm>
            <a:off x="609600" y="228601"/>
            <a:ext cx="10972800" cy="792163"/>
          </a:xfrm>
          <a:prstGeom prst="rect">
            <a:avLst/>
          </a:prstGeom>
        </p:spPr>
        <p:txBody>
          <a:bodyPr/>
          <a:lstStyle>
            <a:lvl1pPr>
              <a:defRPr>
                <a:solidFill>
                  <a:srgbClr val="012169"/>
                </a:solidFill>
              </a:defRPr>
            </a:lvl1pPr>
          </a:lstStyle>
          <a:p>
            <a:r>
              <a:rPr lang="en-US"/>
              <a:t>Slide title goes here</a:t>
            </a:r>
          </a:p>
        </p:txBody>
      </p:sp>
      <p:sp>
        <p:nvSpPr>
          <p:cNvPr id="8" name="Content Placeholder 7"/>
          <p:cNvSpPr>
            <a:spLocks noGrp="1"/>
          </p:cNvSpPr>
          <p:nvPr>
            <p:ph sz="quarter" idx="13" hasCustomPrompt="1"/>
          </p:nvPr>
        </p:nvSpPr>
        <p:spPr>
          <a:xfrm>
            <a:off x="609600" y="1295400"/>
            <a:ext cx="10972800" cy="4800600"/>
          </a:xfrm>
          <a:prstGeom prst="rect">
            <a:avLst/>
          </a:prstGeom>
        </p:spPr>
        <p:txBody>
          <a:bodyPr>
            <a:normAutofit/>
          </a:bodyPr>
          <a:lstStyle>
            <a:lvl1pPr marL="0" indent="0">
              <a:buNone/>
              <a:defRPr/>
            </a:lvl1pPr>
          </a:lstStyle>
          <a:p>
            <a:pPr lvl="0"/>
            <a:r>
              <a:rPr lang="en-US"/>
              <a:t>Put whatever you want in this box</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4"/>
          <p:cNvSpPr txBox="1">
            <a:spLocks/>
          </p:cNvSpPr>
          <p:nvPr userDrawn="1"/>
        </p:nvSpPr>
        <p:spPr>
          <a:xfrm>
            <a:off x="9144000" y="6400801"/>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093A505-7EC7-45A7-B0BC-7A4AA1C25744}" type="slidenum">
              <a:rPr lang="en-US" sz="1200" smtClean="0"/>
              <a:pPr/>
              <a:t>‹#›</a:t>
            </a:fld>
            <a:endParaRPr lang="en-US" sz="1200"/>
          </a:p>
        </p:txBody>
      </p:sp>
    </p:spTree>
    <p:extLst>
      <p:ext uri="{BB962C8B-B14F-4D97-AF65-F5344CB8AC3E}">
        <p14:creationId xmlns:p14="http://schemas.microsoft.com/office/powerpoint/2010/main" val="33471939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76200"/>
            <a:ext cx="12192000" cy="1066800"/>
          </a:xfrm>
          <a:prstGeom prst="rect">
            <a:avLst/>
          </a:prstGeom>
          <a:ln>
            <a:noFill/>
          </a:ln>
        </p:spPr>
      </p:pic>
      <p:sp>
        <p:nvSpPr>
          <p:cNvPr id="3" name="Content Placeholder 2"/>
          <p:cNvSpPr>
            <a:spLocks noGrp="1"/>
          </p:cNvSpPr>
          <p:nvPr>
            <p:ph sz="half" idx="1" hasCustomPrompt="1"/>
          </p:nvPr>
        </p:nvSpPr>
        <p:spPr>
          <a:xfrm>
            <a:off x="609600" y="1524000"/>
            <a:ext cx="5384800" cy="4525963"/>
          </a:xfrm>
          <a:prstGeom prst="rect">
            <a:avLst/>
          </a:prstGeom>
        </p:spPr>
        <p:txBody>
          <a:bodyPr>
            <a:normAutofit/>
          </a:bodyPr>
          <a:lstStyle>
            <a:lvl1pPr marL="0" indent="0">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hasCustomPrompt="1"/>
          </p:nvPr>
        </p:nvSpPr>
        <p:spPr>
          <a:xfrm>
            <a:off x="6197600" y="1524000"/>
            <a:ext cx="5384800" cy="4525963"/>
          </a:xfrm>
          <a:prstGeom prst="rect">
            <a:avLst/>
          </a:prstGeom>
        </p:spPr>
        <p:txBody>
          <a:bodyPr>
            <a:normAutofit/>
          </a:bodyPr>
          <a:lstStyle>
            <a:lvl1pPr marL="0" indent="0">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p:cNvSpPr>
            <a:spLocks noGrp="1"/>
          </p:cNvSpPr>
          <p:nvPr>
            <p:ph type="title" hasCustomPrompt="1"/>
          </p:nvPr>
        </p:nvSpPr>
        <p:spPr>
          <a:xfrm>
            <a:off x="609600" y="228601"/>
            <a:ext cx="10972800" cy="792163"/>
          </a:xfrm>
          <a:prstGeom prst="rect">
            <a:avLst/>
          </a:prstGeom>
        </p:spPr>
        <p:txBody>
          <a:bodyPr/>
          <a:lstStyle>
            <a:lvl1pPr>
              <a:defRPr>
                <a:solidFill>
                  <a:srgbClr val="012169"/>
                </a:solidFill>
              </a:defRPr>
            </a:lvl1pPr>
          </a:lstStyle>
          <a:p>
            <a:r>
              <a:rPr lang="en-US"/>
              <a:t>Slide title goes here</a:t>
            </a:r>
          </a:p>
        </p:txBody>
      </p:sp>
      <p:sp>
        <p:nvSpPr>
          <p:cNvPr id="13" name="Slide Number Placeholder 4"/>
          <p:cNvSpPr txBox="1">
            <a:spLocks/>
          </p:cNvSpPr>
          <p:nvPr userDrawn="1"/>
        </p:nvSpPr>
        <p:spPr>
          <a:xfrm>
            <a:off x="9144000" y="6400801"/>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093A505-7EC7-45A7-B0BC-7A4AA1C25744}" type="slidenum">
              <a:rPr lang="en-US" sz="1200" smtClean="0"/>
              <a:pPr/>
              <a:t>‹#›</a:t>
            </a:fld>
            <a:endParaRPr lang="en-US" sz="1200"/>
          </a:p>
        </p:txBody>
      </p:sp>
    </p:spTree>
    <p:extLst>
      <p:ext uri="{BB962C8B-B14F-4D97-AF65-F5344CB8AC3E}">
        <p14:creationId xmlns:p14="http://schemas.microsoft.com/office/powerpoint/2010/main" val="35165165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76200"/>
            <a:ext cx="12192000" cy="1066800"/>
          </a:xfrm>
          <a:prstGeom prst="rect">
            <a:avLst/>
          </a:prstGeom>
          <a:ln>
            <a:noFill/>
          </a:ln>
        </p:spPr>
      </p:pic>
      <p:sp>
        <p:nvSpPr>
          <p:cNvPr id="2" name="Title 1"/>
          <p:cNvSpPr>
            <a:spLocks noGrp="1"/>
          </p:cNvSpPr>
          <p:nvPr>
            <p:ph type="title" hasCustomPrompt="1"/>
          </p:nvPr>
        </p:nvSpPr>
        <p:spPr>
          <a:xfrm>
            <a:off x="609603" y="1295401"/>
            <a:ext cx="4011084" cy="933451"/>
          </a:xfrm>
          <a:prstGeom prst="rect">
            <a:avLst/>
          </a:prstGeom>
        </p:spPr>
        <p:txBody>
          <a:bodyPr anchor="b"/>
          <a:lstStyle>
            <a:lvl1pPr algn="l">
              <a:defRPr sz="2000" b="1" baseline="0"/>
            </a:lvl1pPr>
          </a:lstStyle>
          <a:p>
            <a:r>
              <a:rPr lang="en-US"/>
              <a:t>Caption for graphic at right goes here</a:t>
            </a:r>
          </a:p>
        </p:txBody>
      </p:sp>
      <p:sp>
        <p:nvSpPr>
          <p:cNvPr id="3" name="Content Placeholder 2"/>
          <p:cNvSpPr>
            <a:spLocks noGrp="1"/>
          </p:cNvSpPr>
          <p:nvPr>
            <p:ph idx="1" hasCustomPrompt="1"/>
          </p:nvPr>
        </p:nvSpPr>
        <p:spPr>
          <a:xfrm>
            <a:off x="4876800" y="1295400"/>
            <a:ext cx="6815667" cy="4983163"/>
          </a:xfrm>
          <a:prstGeom prst="rect">
            <a:avLst/>
          </a:prstGeom>
        </p:spPr>
        <p:txBody>
          <a:bodyPr>
            <a:normAutofit/>
          </a:bodyPr>
          <a:lstStyle>
            <a:lvl1pPr marL="0" indent="0">
              <a:buNone/>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Add a graphic here</a:t>
            </a:r>
          </a:p>
        </p:txBody>
      </p:sp>
      <p:sp>
        <p:nvSpPr>
          <p:cNvPr id="4" name="Text Placeholder 3"/>
          <p:cNvSpPr>
            <a:spLocks noGrp="1"/>
          </p:cNvSpPr>
          <p:nvPr>
            <p:ph type="body" sz="half" idx="2" hasCustomPrompt="1"/>
          </p:nvPr>
        </p:nvSpPr>
        <p:spPr>
          <a:xfrm>
            <a:off x="609603" y="2286001"/>
            <a:ext cx="4011084" cy="3810000"/>
          </a:xfrm>
          <a:prstGeom prst="rect">
            <a:avLst/>
          </a:prstGeom>
        </p:spPr>
        <p:txBody>
          <a:bodyPr>
            <a:normAutofit/>
          </a:bodyPr>
          <a:lstStyle>
            <a:lvl1pPr marL="0" indent="0">
              <a:buNone/>
              <a:defRPr sz="14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Write things about the graphic at right</a:t>
            </a:r>
          </a:p>
        </p:txBody>
      </p:sp>
      <p:sp>
        <p:nvSpPr>
          <p:cNvPr id="10" name="Slide Number Placeholder 4"/>
          <p:cNvSpPr txBox="1">
            <a:spLocks/>
          </p:cNvSpPr>
          <p:nvPr userDrawn="1"/>
        </p:nvSpPr>
        <p:spPr>
          <a:xfrm>
            <a:off x="9144000" y="6400801"/>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093A505-7EC7-45A7-B0BC-7A4AA1C25744}" type="slidenum">
              <a:rPr lang="en-US" sz="1200" smtClean="0"/>
              <a:pPr/>
              <a:t>‹#›</a:t>
            </a:fld>
            <a:endParaRPr lang="en-US" sz="1200"/>
          </a:p>
        </p:txBody>
      </p:sp>
      <p:sp>
        <p:nvSpPr>
          <p:cNvPr id="13" name="Text Placeholder 12"/>
          <p:cNvSpPr>
            <a:spLocks noGrp="1"/>
          </p:cNvSpPr>
          <p:nvPr>
            <p:ph type="body" sz="quarter" idx="10" hasCustomPrompt="1"/>
          </p:nvPr>
        </p:nvSpPr>
        <p:spPr>
          <a:xfrm>
            <a:off x="609600" y="228600"/>
            <a:ext cx="10972800" cy="762000"/>
          </a:xfrm>
          <a:prstGeom prst="rect">
            <a:avLst/>
          </a:prstGeom>
        </p:spPr>
        <p:txBody>
          <a:bodyPr anchor="ctr"/>
          <a:lstStyle>
            <a:lvl1pPr marL="0" indent="0" algn="ctr">
              <a:buNone/>
              <a:defRPr sz="4400" b="0" baseline="0">
                <a:solidFill>
                  <a:srgbClr val="012169"/>
                </a:solidFill>
                <a:latin typeface="+mj-lt"/>
              </a:defRPr>
            </a:lvl1pPr>
          </a:lstStyle>
          <a:p>
            <a:pPr lvl="0"/>
            <a:r>
              <a:rPr lang="en-US"/>
              <a:t>Slide title goes here</a:t>
            </a:r>
          </a:p>
        </p:txBody>
      </p:sp>
    </p:spTree>
    <p:extLst>
      <p:ext uri="{BB962C8B-B14F-4D97-AF65-F5344CB8AC3E}">
        <p14:creationId xmlns:p14="http://schemas.microsoft.com/office/powerpoint/2010/main" val="29830230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76200"/>
            <a:ext cx="12192000" cy="1066800"/>
          </a:xfrm>
          <a:prstGeom prst="rect">
            <a:avLst/>
          </a:prstGeom>
          <a:ln>
            <a:noFill/>
          </a:ln>
        </p:spPr>
      </p:pic>
      <p:sp>
        <p:nvSpPr>
          <p:cNvPr id="2" name="Title 1"/>
          <p:cNvSpPr>
            <a:spLocks noGrp="1"/>
          </p:cNvSpPr>
          <p:nvPr>
            <p:ph type="title"/>
          </p:nvPr>
        </p:nvSpPr>
        <p:spPr>
          <a:xfrm>
            <a:off x="2438400" y="5181601"/>
            <a:ext cx="7315200" cy="566739"/>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438400" y="1219200"/>
            <a:ext cx="7315200" cy="39624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hasCustomPrompt="1"/>
          </p:nvPr>
        </p:nvSpPr>
        <p:spPr>
          <a:xfrm>
            <a:off x="2438400" y="5778502"/>
            <a:ext cx="7315200" cy="804863"/>
          </a:xfrm>
          <a:prstGeom prst="rect">
            <a:avLst/>
          </a:prstGeo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Slide Number Placeholder 4"/>
          <p:cNvSpPr txBox="1">
            <a:spLocks/>
          </p:cNvSpPr>
          <p:nvPr userDrawn="1"/>
        </p:nvSpPr>
        <p:spPr>
          <a:xfrm>
            <a:off x="9144000" y="6400801"/>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093A505-7EC7-45A7-B0BC-7A4AA1C25744}" type="slidenum">
              <a:rPr lang="en-US" sz="1200" smtClean="0"/>
              <a:pPr/>
              <a:t>‹#›</a:t>
            </a:fld>
            <a:endParaRPr lang="en-US" sz="1200"/>
          </a:p>
        </p:txBody>
      </p:sp>
      <p:sp>
        <p:nvSpPr>
          <p:cNvPr id="14" name="Content Placeholder 13"/>
          <p:cNvSpPr>
            <a:spLocks noGrp="1"/>
          </p:cNvSpPr>
          <p:nvPr>
            <p:ph sz="quarter" idx="10" hasCustomPrompt="1"/>
          </p:nvPr>
        </p:nvSpPr>
        <p:spPr>
          <a:xfrm>
            <a:off x="406400" y="152400"/>
            <a:ext cx="11379200" cy="914400"/>
          </a:xfrm>
          <a:prstGeom prst="rect">
            <a:avLst/>
          </a:prstGeom>
        </p:spPr>
        <p:txBody>
          <a:bodyPr anchor="ctr"/>
          <a:lstStyle>
            <a:lvl1pPr marL="0" indent="0" algn="ctr">
              <a:buNone/>
              <a:defRPr sz="4400">
                <a:solidFill>
                  <a:srgbClr val="012169"/>
                </a:solidFill>
                <a:latin typeface="+mn-lt"/>
              </a:defRPr>
            </a:lvl1pPr>
          </a:lstStyle>
          <a:p>
            <a:pPr lvl="0"/>
            <a:r>
              <a:rPr lang="en-US"/>
              <a:t>Slide title goes here</a:t>
            </a:r>
          </a:p>
        </p:txBody>
      </p:sp>
    </p:spTree>
    <p:extLst>
      <p:ext uri="{BB962C8B-B14F-4D97-AF65-F5344CB8AC3E}">
        <p14:creationId xmlns:p14="http://schemas.microsoft.com/office/powerpoint/2010/main" val="16591692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title="&quot;&quot;"/>
          <p:cNvSpPr/>
          <p:nvPr/>
        </p:nvSpPr>
        <p:spPr>
          <a:xfrm>
            <a:off x="0" y="0"/>
            <a:ext cx="12192000" cy="76200"/>
          </a:xfrm>
          <a:prstGeom prst="rect">
            <a:avLst/>
          </a:prstGeom>
          <a:solidFill>
            <a:srgbClr val="0221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title="&quot;&quot;"/>
          <p:cNvSpPr/>
          <p:nvPr/>
        </p:nvSpPr>
        <p:spPr>
          <a:xfrm>
            <a:off x="584487" y="6781801"/>
            <a:ext cx="11582400" cy="46124"/>
          </a:xfrm>
          <a:prstGeom prst="rect">
            <a:avLst/>
          </a:prstGeom>
          <a:solidFill>
            <a:srgbClr val="0221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u="none"/>
          </a:p>
        </p:txBody>
      </p:sp>
      <p:pic>
        <p:nvPicPr>
          <p:cNvPr id="2" name="Picture 1" title="&quot;&quot;"/>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2173" y="6065924"/>
            <a:ext cx="1016000" cy="762000"/>
          </a:xfrm>
          <a:prstGeom prst="rect">
            <a:avLst/>
          </a:prstGeom>
        </p:spPr>
      </p:pic>
      <p:sp>
        <p:nvSpPr>
          <p:cNvPr id="3" name="Title Placeholder 2"/>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32340959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4.png"/><Relationship Id="rId7"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28.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34.png"/><Relationship Id="rId7" Type="http://schemas.openxmlformats.org/officeDocument/2006/relationships/diagramQuickStyle" Target="../diagrams/quickStyle1.xml"/><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35.jpeg"/><Relationship Id="rId9" Type="http://schemas.microsoft.com/office/2007/relationships/diagramDrawing" Target="../diagrams/drawing1.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image" Target="../media/image38.jpeg"/><Relationship Id="rId5" Type="http://schemas.openxmlformats.org/officeDocument/2006/relationships/image" Target="../media/image37.png"/><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image" Target="../media/image39.png"/><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5.jpeg"/><Relationship Id="rId7" Type="http://schemas.openxmlformats.org/officeDocument/2006/relationships/diagramColors" Target="../diagrams/colors2.xml"/><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40.png"/></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41.jpeg"/><Relationship Id="rId7" Type="http://schemas.openxmlformats.org/officeDocument/2006/relationships/image" Target="../media/image45.png"/><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47.pn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a:t>GME Planning Tool</a:t>
            </a:r>
          </a:p>
        </p:txBody>
      </p:sp>
      <p:sp>
        <p:nvSpPr>
          <p:cNvPr id="4" name="Subtitle 3"/>
          <p:cNvSpPr>
            <a:spLocks noGrp="1"/>
          </p:cNvSpPr>
          <p:nvPr>
            <p:ph type="subTitle" idx="1"/>
          </p:nvPr>
        </p:nvSpPr>
        <p:spPr>
          <a:xfrm>
            <a:off x="5638800" y="2324100"/>
            <a:ext cx="5562600" cy="838200"/>
          </a:xfrm>
        </p:spPr>
        <p:txBody>
          <a:bodyPr anchor="t">
            <a:normAutofit fontScale="92500" lnSpcReduction="20000"/>
          </a:bodyPr>
          <a:lstStyle/>
          <a:p>
            <a:r>
              <a:rPr lang="en-US" dirty="0">
                <a:latin typeface="Franklin Gothic Medium"/>
              </a:rPr>
              <a:t>ALEAT to GME</a:t>
            </a:r>
          </a:p>
          <a:p>
            <a:r>
              <a:rPr lang="en-US" dirty="0">
                <a:latin typeface="Franklin Gothic Medium"/>
              </a:rPr>
              <a:t>Trainer of Trainers</a:t>
            </a:r>
          </a:p>
        </p:txBody>
      </p:sp>
      <p:sp>
        <p:nvSpPr>
          <p:cNvPr id="5" name="Text Placeholder 4"/>
          <p:cNvSpPr>
            <a:spLocks noGrp="1"/>
          </p:cNvSpPr>
          <p:nvPr>
            <p:ph type="body" sz="quarter" idx="13"/>
          </p:nvPr>
        </p:nvSpPr>
        <p:spPr/>
        <p:txBody>
          <a:bodyPr>
            <a:normAutofit/>
          </a:bodyPr>
          <a:lstStyle/>
          <a:p>
            <a:r>
              <a:rPr lang="en-US"/>
              <a:t>Title I, II, III, IV</a:t>
            </a:r>
          </a:p>
        </p:txBody>
      </p:sp>
      <p:sp>
        <p:nvSpPr>
          <p:cNvPr id="6" name="Content Placeholder 5"/>
          <p:cNvSpPr>
            <a:spLocks noGrp="1"/>
          </p:cNvSpPr>
          <p:nvPr>
            <p:ph sz="quarter" idx="14"/>
          </p:nvPr>
        </p:nvSpPr>
        <p:spPr/>
        <p:txBody>
          <a:bodyPr/>
          <a:lstStyle/>
          <a:p>
            <a:endParaRPr lang="en-US" dirty="0"/>
          </a:p>
        </p:txBody>
      </p:sp>
      <p:sp>
        <p:nvSpPr>
          <p:cNvPr id="7" name="Content Placeholder 6"/>
          <p:cNvSpPr>
            <a:spLocks noGrp="1"/>
          </p:cNvSpPr>
          <p:nvPr>
            <p:ph sz="quarter" idx="15"/>
          </p:nvPr>
        </p:nvSpPr>
        <p:spPr/>
        <p:txBody>
          <a:bodyPr>
            <a:normAutofit/>
          </a:bodyPr>
          <a:lstStyle/>
          <a:p>
            <a:endParaRPr lang="en-US" dirty="0"/>
          </a:p>
        </p:txBody>
      </p:sp>
    </p:spTree>
    <p:extLst>
      <p:ext uri="{BB962C8B-B14F-4D97-AF65-F5344CB8AC3E}">
        <p14:creationId xmlns:p14="http://schemas.microsoft.com/office/powerpoint/2010/main" val="18162564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219910" y="1050953"/>
            <a:ext cx="5279383" cy="725293"/>
          </a:xfrm>
        </p:spPr>
        <p:txBody>
          <a:bodyPr anchor="t">
            <a:noAutofit/>
          </a:bodyPr>
          <a:lstStyle/>
          <a:p>
            <a:pPr algn="ctr"/>
            <a:r>
              <a:rPr lang="en-US" sz="2000"/>
              <a:t>Access Planning Tool Navigator </a:t>
            </a:r>
            <a:endParaRPr lang="en-US"/>
          </a:p>
          <a:p>
            <a:pPr algn="ctr"/>
            <a:r>
              <a:rPr lang="en-US" sz="2000"/>
              <a:t>for Resources</a:t>
            </a:r>
            <a:endParaRPr lang="en-US"/>
          </a:p>
        </p:txBody>
      </p:sp>
      <p:sp>
        <p:nvSpPr>
          <p:cNvPr id="6" name="Content Placeholder 5"/>
          <p:cNvSpPr>
            <a:spLocks noGrp="1"/>
          </p:cNvSpPr>
          <p:nvPr>
            <p:ph sz="quarter" idx="10"/>
          </p:nvPr>
        </p:nvSpPr>
        <p:spPr>
          <a:xfrm>
            <a:off x="1828800" y="152400"/>
            <a:ext cx="8534400" cy="949750"/>
          </a:xfrm>
        </p:spPr>
        <p:txBody>
          <a:bodyPr/>
          <a:lstStyle/>
          <a:p>
            <a:r>
              <a:rPr lang="en-US" sz="4000"/>
              <a:t>School Integrated Action Plan (SIAP)</a:t>
            </a:r>
          </a:p>
        </p:txBody>
      </p:sp>
      <p:pic>
        <p:nvPicPr>
          <p:cNvPr id="8" name="Picture 7">
            <a:extLst>
              <a:ext uri="{FF2B5EF4-FFF2-40B4-BE49-F238E27FC236}">
                <a16:creationId xmlns:a16="http://schemas.microsoft.com/office/drawing/2014/main" id="{6DBE59BF-68B3-485D-B9CA-E1CE12EB15A5}"/>
              </a:ext>
            </a:extLst>
          </p:cNvPr>
          <p:cNvPicPr>
            <a:picLocks noChangeAspect="1"/>
          </p:cNvPicPr>
          <p:nvPr/>
        </p:nvPicPr>
        <p:blipFill>
          <a:blip r:embed="rId3"/>
          <a:stretch>
            <a:fillRect/>
          </a:stretch>
        </p:blipFill>
        <p:spPr>
          <a:xfrm>
            <a:off x="1345454" y="1563507"/>
            <a:ext cx="3074394" cy="4419601"/>
          </a:xfrm>
          <a:prstGeom prst="rect">
            <a:avLst/>
          </a:prstGeom>
        </p:spPr>
      </p:pic>
      <p:pic>
        <p:nvPicPr>
          <p:cNvPr id="9" name="Picture 8">
            <a:extLst>
              <a:ext uri="{FF2B5EF4-FFF2-40B4-BE49-F238E27FC236}">
                <a16:creationId xmlns:a16="http://schemas.microsoft.com/office/drawing/2014/main" id="{877EEF78-8D00-4ED6-83B2-B1EDF3FD773D}"/>
              </a:ext>
            </a:extLst>
          </p:cNvPr>
          <p:cNvPicPr>
            <a:picLocks noChangeAspect="1"/>
          </p:cNvPicPr>
          <p:nvPr/>
        </p:nvPicPr>
        <p:blipFill>
          <a:blip r:embed="rId4"/>
          <a:stretch>
            <a:fillRect/>
          </a:stretch>
        </p:blipFill>
        <p:spPr>
          <a:xfrm>
            <a:off x="1345454" y="1250990"/>
            <a:ext cx="3091336" cy="212737"/>
          </a:xfrm>
          <a:prstGeom prst="rect">
            <a:avLst/>
          </a:prstGeom>
        </p:spPr>
      </p:pic>
      <p:grpSp>
        <p:nvGrpSpPr>
          <p:cNvPr id="15" name="Group 14">
            <a:extLst>
              <a:ext uri="{FF2B5EF4-FFF2-40B4-BE49-F238E27FC236}">
                <a16:creationId xmlns:a16="http://schemas.microsoft.com/office/drawing/2014/main" id="{A70DF3A2-7ED6-422F-BC7D-701BA62387CA}"/>
              </a:ext>
            </a:extLst>
          </p:cNvPr>
          <p:cNvGrpSpPr/>
          <p:nvPr/>
        </p:nvGrpSpPr>
        <p:grpSpPr>
          <a:xfrm>
            <a:off x="6553201" y="3663410"/>
            <a:ext cx="3291591" cy="2827222"/>
            <a:chOff x="5638800" y="3452316"/>
            <a:chExt cx="3291591" cy="2827222"/>
          </a:xfrm>
        </p:grpSpPr>
        <p:pic>
          <p:nvPicPr>
            <p:cNvPr id="13" name="Picture 12">
              <a:extLst>
                <a:ext uri="{FF2B5EF4-FFF2-40B4-BE49-F238E27FC236}">
                  <a16:creationId xmlns:a16="http://schemas.microsoft.com/office/drawing/2014/main" id="{B9B40478-EA52-4705-A3EE-AC28F3A5DF72}"/>
                </a:ext>
              </a:extLst>
            </p:cNvPr>
            <p:cNvPicPr>
              <a:picLocks noChangeAspect="1"/>
            </p:cNvPicPr>
            <p:nvPr/>
          </p:nvPicPr>
          <p:blipFill rotWithShape="1">
            <a:blip r:embed="rId5"/>
            <a:srcRect b="18667"/>
            <a:stretch/>
          </p:blipFill>
          <p:spPr>
            <a:xfrm>
              <a:off x="5925234" y="3452316"/>
              <a:ext cx="3005157" cy="2189764"/>
            </a:xfrm>
            <a:prstGeom prst="rect">
              <a:avLst/>
            </a:prstGeom>
            <a:ln>
              <a:solidFill>
                <a:schemeClr val="tx2"/>
              </a:solidFill>
            </a:ln>
          </p:spPr>
        </p:pic>
        <p:pic>
          <p:nvPicPr>
            <p:cNvPr id="14" name="Picture 13">
              <a:extLst>
                <a:ext uri="{FF2B5EF4-FFF2-40B4-BE49-F238E27FC236}">
                  <a16:creationId xmlns:a16="http://schemas.microsoft.com/office/drawing/2014/main" id="{43BE8FE3-1639-4EA2-9210-4CAB0AAAF822}"/>
                </a:ext>
              </a:extLst>
            </p:cNvPr>
            <p:cNvPicPr>
              <a:picLocks noChangeAspect="1"/>
            </p:cNvPicPr>
            <p:nvPr/>
          </p:nvPicPr>
          <p:blipFill rotWithShape="1">
            <a:blip r:embed="rId6"/>
            <a:srcRect b="48125"/>
            <a:stretch/>
          </p:blipFill>
          <p:spPr>
            <a:xfrm>
              <a:off x="5638800" y="5181600"/>
              <a:ext cx="1862521" cy="1097938"/>
            </a:xfrm>
            <a:prstGeom prst="rect">
              <a:avLst/>
            </a:prstGeom>
            <a:ln>
              <a:solidFill>
                <a:schemeClr val="tx2"/>
              </a:solidFill>
            </a:ln>
          </p:spPr>
        </p:pic>
      </p:grpSp>
      <p:sp>
        <p:nvSpPr>
          <p:cNvPr id="16" name="Arrow: Left 15">
            <a:extLst>
              <a:ext uri="{FF2B5EF4-FFF2-40B4-BE49-F238E27FC236}">
                <a16:creationId xmlns:a16="http://schemas.microsoft.com/office/drawing/2014/main" id="{36DD8A1A-142D-4623-92B9-829A1FBE8A48}"/>
              </a:ext>
            </a:extLst>
          </p:cNvPr>
          <p:cNvSpPr/>
          <p:nvPr/>
        </p:nvSpPr>
        <p:spPr>
          <a:xfrm>
            <a:off x="3686640" y="3101964"/>
            <a:ext cx="1295401" cy="21273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60A7600B-90A8-43DA-84CF-3223C7760C34}"/>
              </a:ext>
            </a:extLst>
          </p:cNvPr>
          <p:cNvPicPr>
            <a:picLocks noChangeAspect="1"/>
          </p:cNvPicPr>
          <p:nvPr/>
        </p:nvPicPr>
        <p:blipFill>
          <a:blip r:embed="rId7"/>
          <a:stretch>
            <a:fillRect/>
          </a:stretch>
        </p:blipFill>
        <p:spPr>
          <a:xfrm>
            <a:off x="5772150" y="1809750"/>
            <a:ext cx="4591050" cy="16192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93002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6096000" y="1240196"/>
            <a:ext cx="3778759" cy="360004"/>
          </a:xfrm>
        </p:spPr>
        <p:txBody>
          <a:bodyPr>
            <a:noAutofit/>
          </a:bodyPr>
          <a:lstStyle/>
          <a:p>
            <a:r>
              <a:rPr lang="en-US" sz="2000"/>
              <a:t>Transfer CNA Data into GME</a:t>
            </a:r>
          </a:p>
        </p:txBody>
      </p:sp>
      <p:sp>
        <p:nvSpPr>
          <p:cNvPr id="6" name="Content Placeholder 5"/>
          <p:cNvSpPr>
            <a:spLocks noGrp="1"/>
          </p:cNvSpPr>
          <p:nvPr>
            <p:ph sz="quarter" idx="10"/>
          </p:nvPr>
        </p:nvSpPr>
        <p:spPr/>
        <p:txBody>
          <a:bodyPr/>
          <a:lstStyle/>
          <a:p>
            <a:r>
              <a:rPr lang="en-US" sz="4000"/>
              <a:t>Comprehensive Needs Assessment (CNA)</a:t>
            </a:r>
          </a:p>
        </p:txBody>
      </p:sp>
      <p:pic>
        <p:nvPicPr>
          <p:cNvPr id="8" name="Picture 7">
            <a:extLst>
              <a:ext uri="{FF2B5EF4-FFF2-40B4-BE49-F238E27FC236}">
                <a16:creationId xmlns:a16="http://schemas.microsoft.com/office/drawing/2014/main" id="{6DBE59BF-68B3-485D-B9CA-E1CE12EB15A5}"/>
              </a:ext>
            </a:extLst>
          </p:cNvPr>
          <p:cNvPicPr>
            <a:picLocks noChangeAspect="1"/>
          </p:cNvPicPr>
          <p:nvPr/>
        </p:nvPicPr>
        <p:blipFill>
          <a:blip r:embed="rId3"/>
          <a:stretch>
            <a:fillRect/>
          </a:stretch>
        </p:blipFill>
        <p:spPr>
          <a:xfrm>
            <a:off x="1524000" y="1383340"/>
            <a:ext cx="3074394" cy="4419601"/>
          </a:xfrm>
          <a:prstGeom prst="rect">
            <a:avLst/>
          </a:prstGeom>
        </p:spPr>
      </p:pic>
      <p:pic>
        <p:nvPicPr>
          <p:cNvPr id="9" name="Picture 8">
            <a:extLst>
              <a:ext uri="{FF2B5EF4-FFF2-40B4-BE49-F238E27FC236}">
                <a16:creationId xmlns:a16="http://schemas.microsoft.com/office/drawing/2014/main" id="{877EEF78-8D00-4ED6-83B2-B1EDF3FD773D}"/>
              </a:ext>
            </a:extLst>
          </p:cNvPr>
          <p:cNvPicPr>
            <a:picLocks noChangeAspect="1"/>
          </p:cNvPicPr>
          <p:nvPr/>
        </p:nvPicPr>
        <p:blipFill>
          <a:blip r:embed="rId4"/>
          <a:stretch>
            <a:fillRect/>
          </a:stretch>
        </p:blipFill>
        <p:spPr>
          <a:xfrm>
            <a:off x="1524000" y="1168191"/>
            <a:ext cx="3091336" cy="212737"/>
          </a:xfrm>
          <a:prstGeom prst="rect">
            <a:avLst/>
          </a:prstGeom>
        </p:spPr>
      </p:pic>
      <p:sp>
        <p:nvSpPr>
          <p:cNvPr id="11" name="Arrow: Left 10">
            <a:extLst>
              <a:ext uri="{FF2B5EF4-FFF2-40B4-BE49-F238E27FC236}">
                <a16:creationId xmlns:a16="http://schemas.microsoft.com/office/drawing/2014/main" id="{4AD7A235-80AF-459A-B5F0-A22E47B5B305}"/>
              </a:ext>
            </a:extLst>
          </p:cNvPr>
          <p:cNvSpPr/>
          <p:nvPr/>
        </p:nvSpPr>
        <p:spPr>
          <a:xfrm rot="20454543">
            <a:off x="3557331" y="3153108"/>
            <a:ext cx="1295401" cy="21273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B6295C20-828A-4BA5-8FB0-06A1AC3361E5}"/>
              </a:ext>
            </a:extLst>
          </p:cNvPr>
          <p:cNvPicPr>
            <a:picLocks noChangeAspect="1"/>
          </p:cNvPicPr>
          <p:nvPr/>
        </p:nvPicPr>
        <p:blipFill>
          <a:blip r:embed="rId5"/>
          <a:stretch>
            <a:fillRect/>
          </a:stretch>
        </p:blipFill>
        <p:spPr>
          <a:xfrm>
            <a:off x="5105401" y="1597965"/>
            <a:ext cx="5494953" cy="1929275"/>
          </a:xfrm>
          <a:prstGeom prst="rect">
            <a:avLst/>
          </a:prstGeom>
          <a:ln>
            <a:noFill/>
          </a:ln>
          <a:effectLst>
            <a:outerShdw blurRad="292100" dist="139700" dir="2700000" algn="tl" rotWithShape="0">
              <a:srgbClr val="333333">
                <a:alpha val="65000"/>
              </a:srgbClr>
            </a:outerShdw>
          </a:effectLst>
        </p:spPr>
      </p:pic>
      <p:sp>
        <p:nvSpPr>
          <p:cNvPr id="16" name="TextBox 15">
            <a:extLst>
              <a:ext uri="{FF2B5EF4-FFF2-40B4-BE49-F238E27FC236}">
                <a16:creationId xmlns:a16="http://schemas.microsoft.com/office/drawing/2014/main" id="{C8991713-99FE-41F5-B6DA-5DBD6050292D}"/>
              </a:ext>
            </a:extLst>
          </p:cNvPr>
          <p:cNvSpPr txBox="1"/>
          <p:nvPr/>
        </p:nvSpPr>
        <p:spPr>
          <a:xfrm>
            <a:off x="5022730" y="3798294"/>
            <a:ext cx="2209800" cy="2308324"/>
          </a:xfrm>
          <a:prstGeom prst="rect">
            <a:avLst/>
          </a:prstGeom>
          <a:noFill/>
        </p:spPr>
        <p:txBody>
          <a:bodyPr wrap="square" rtlCol="0">
            <a:spAutoFit/>
          </a:bodyPr>
          <a:lstStyle/>
          <a:p>
            <a:r>
              <a:rPr lang="en-US" u="sng">
                <a:latin typeface="Arial" panose="020B0604020202020204" pitchFamily="34" charset="0"/>
                <a:cs typeface="Arial" panose="020B0604020202020204" pitchFamily="34" charset="0"/>
              </a:rPr>
              <a:t>Important Notes</a:t>
            </a:r>
            <a:r>
              <a:rPr lang="en-US">
                <a:latin typeface="Arial" panose="020B0604020202020204" pitchFamily="34" charset="0"/>
                <a:cs typeface="Arial" panose="020B0604020202020204" pitchFamily="34" charset="0"/>
              </a:rPr>
              <a:t>:</a:t>
            </a:r>
          </a:p>
          <a:p>
            <a:pPr marL="285750" indent="-285750">
              <a:buFont typeface="Wingdings" panose="05000000000000000000" pitchFamily="2" charset="2"/>
              <a:buChar char="Ø"/>
            </a:pPr>
            <a:r>
              <a:rPr lang="en-US">
                <a:latin typeface="Arial" panose="020B0604020202020204" pitchFamily="34" charset="0"/>
                <a:cs typeface="Arial" panose="020B0604020202020204" pitchFamily="34" charset="0"/>
              </a:rPr>
              <a:t>Evidence must be included</a:t>
            </a:r>
          </a:p>
          <a:p>
            <a:pPr marL="285750" indent="-285750">
              <a:buFont typeface="Wingdings" panose="05000000000000000000" pitchFamily="2" charset="2"/>
              <a:buChar char="Ø"/>
            </a:pPr>
            <a:r>
              <a:rPr lang="en-US" b="1">
                <a:latin typeface="Arial" panose="020B0604020202020204" pitchFamily="34" charset="0"/>
                <a:cs typeface="Arial" panose="020B0604020202020204" pitchFamily="34" charset="0"/>
              </a:rPr>
              <a:t>Save</a:t>
            </a:r>
            <a:r>
              <a:rPr lang="en-US">
                <a:latin typeface="Arial" panose="020B0604020202020204" pitchFamily="34" charset="0"/>
                <a:cs typeface="Arial" panose="020B0604020202020204" pitchFamily="34" charset="0"/>
              </a:rPr>
              <a:t> before leaving page</a:t>
            </a:r>
          </a:p>
          <a:p>
            <a:pPr marL="285750" indent="-285750">
              <a:buFont typeface="Wingdings" panose="05000000000000000000" pitchFamily="2" charset="2"/>
              <a:buChar char="Ø"/>
            </a:pPr>
            <a:r>
              <a:rPr lang="en-US" b="1">
                <a:latin typeface="Arial" panose="020B0604020202020204" pitchFamily="34" charset="0"/>
                <a:cs typeface="Arial" panose="020B0604020202020204" pitchFamily="34" charset="0"/>
              </a:rPr>
              <a:t>Save</a:t>
            </a:r>
            <a:r>
              <a:rPr lang="en-US">
                <a:latin typeface="Arial" panose="020B0604020202020204" pitchFamily="34" charset="0"/>
                <a:cs typeface="Arial" panose="020B0604020202020204" pitchFamily="34" charset="0"/>
              </a:rPr>
              <a:t> before changing to another principle</a:t>
            </a:r>
          </a:p>
        </p:txBody>
      </p:sp>
      <p:pic>
        <p:nvPicPr>
          <p:cNvPr id="17" name="Picture 16">
            <a:extLst>
              <a:ext uri="{FF2B5EF4-FFF2-40B4-BE49-F238E27FC236}">
                <a16:creationId xmlns:a16="http://schemas.microsoft.com/office/drawing/2014/main" id="{1854C6E8-14C1-4E34-8DC4-3C262FD79763}"/>
              </a:ext>
            </a:extLst>
          </p:cNvPr>
          <p:cNvPicPr>
            <a:picLocks noChangeAspect="1"/>
          </p:cNvPicPr>
          <p:nvPr/>
        </p:nvPicPr>
        <p:blipFill>
          <a:blip r:embed="rId6"/>
          <a:stretch>
            <a:fillRect/>
          </a:stretch>
        </p:blipFill>
        <p:spPr>
          <a:xfrm>
            <a:off x="7232530" y="3858869"/>
            <a:ext cx="3357562" cy="2253343"/>
          </a:xfrm>
          <a:prstGeom prst="rect">
            <a:avLst/>
          </a:prstGeom>
          <a:ln>
            <a:noFill/>
          </a:ln>
          <a:effectLst>
            <a:outerShdw blurRad="292100" dist="139700" dir="2700000" algn="tl" rotWithShape="0">
              <a:srgbClr val="333333">
                <a:alpha val="65000"/>
              </a:srgbClr>
            </a:outerShdw>
          </a:effectLst>
        </p:spPr>
      </p:pic>
      <p:pic>
        <p:nvPicPr>
          <p:cNvPr id="18" name="Picture 17">
            <a:extLst>
              <a:ext uri="{FF2B5EF4-FFF2-40B4-BE49-F238E27FC236}">
                <a16:creationId xmlns:a16="http://schemas.microsoft.com/office/drawing/2014/main" id="{3C3DBD29-1CDD-4B18-BEDE-074938B51E69}"/>
              </a:ext>
            </a:extLst>
          </p:cNvPr>
          <p:cNvPicPr>
            <a:picLocks noChangeAspect="1"/>
          </p:cNvPicPr>
          <p:nvPr/>
        </p:nvPicPr>
        <p:blipFill>
          <a:blip r:embed="rId7"/>
          <a:stretch>
            <a:fillRect/>
          </a:stretch>
        </p:blipFill>
        <p:spPr>
          <a:xfrm>
            <a:off x="5272088" y="6200776"/>
            <a:ext cx="1647825" cy="504825"/>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13108084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49CB7D1-D825-4532-A78D-1E3E8C821339}"/>
              </a:ext>
            </a:extLst>
          </p:cNvPr>
          <p:cNvPicPr>
            <a:picLocks noChangeAspect="1"/>
          </p:cNvPicPr>
          <p:nvPr/>
        </p:nvPicPr>
        <p:blipFill rotWithShape="1">
          <a:blip r:embed="rId3"/>
          <a:srcRect t="10454"/>
          <a:stretch/>
        </p:blipFill>
        <p:spPr>
          <a:xfrm>
            <a:off x="5821801" y="2455040"/>
            <a:ext cx="3672599" cy="2372098"/>
          </a:xfrm>
          <a:prstGeom prst="rect">
            <a:avLst/>
          </a:prstGeom>
        </p:spPr>
      </p:pic>
      <p:sp>
        <p:nvSpPr>
          <p:cNvPr id="4" name="Text Placeholder 3"/>
          <p:cNvSpPr>
            <a:spLocks noGrp="1"/>
          </p:cNvSpPr>
          <p:nvPr>
            <p:ph type="body" sz="half" idx="2"/>
          </p:nvPr>
        </p:nvSpPr>
        <p:spPr>
          <a:xfrm>
            <a:off x="5600761" y="1035918"/>
            <a:ext cx="4521408" cy="360004"/>
          </a:xfrm>
        </p:spPr>
        <p:txBody>
          <a:bodyPr>
            <a:noAutofit/>
          </a:bodyPr>
          <a:lstStyle/>
          <a:p>
            <a:r>
              <a:rPr lang="en-US" sz="3200"/>
              <a:t>1</a:t>
            </a:r>
            <a:r>
              <a:rPr lang="en-US" sz="3200" baseline="30000"/>
              <a:t>st</a:t>
            </a:r>
            <a:r>
              <a:rPr lang="en-US" sz="3200"/>
              <a:t> stop – Data Review</a:t>
            </a:r>
          </a:p>
        </p:txBody>
      </p:sp>
      <p:sp>
        <p:nvSpPr>
          <p:cNvPr id="6" name="Content Placeholder 5"/>
          <p:cNvSpPr>
            <a:spLocks noGrp="1"/>
          </p:cNvSpPr>
          <p:nvPr>
            <p:ph sz="quarter" idx="10"/>
          </p:nvPr>
        </p:nvSpPr>
        <p:spPr/>
        <p:txBody>
          <a:bodyPr/>
          <a:lstStyle/>
          <a:p>
            <a:r>
              <a:rPr lang="en-US" sz="4000"/>
              <a:t>CNA Final Summary</a:t>
            </a:r>
          </a:p>
        </p:txBody>
      </p:sp>
      <p:pic>
        <p:nvPicPr>
          <p:cNvPr id="8" name="Picture 7">
            <a:extLst>
              <a:ext uri="{FF2B5EF4-FFF2-40B4-BE49-F238E27FC236}">
                <a16:creationId xmlns:a16="http://schemas.microsoft.com/office/drawing/2014/main" id="{6DBE59BF-68B3-485D-B9CA-E1CE12EB15A5}"/>
              </a:ext>
            </a:extLst>
          </p:cNvPr>
          <p:cNvPicPr>
            <a:picLocks noChangeAspect="1"/>
          </p:cNvPicPr>
          <p:nvPr/>
        </p:nvPicPr>
        <p:blipFill rotWithShape="1">
          <a:blip r:embed="rId4"/>
          <a:srcRect r="4353"/>
          <a:stretch/>
        </p:blipFill>
        <p:spPr>
          <a:xfrm>
            <a:off x="1667266" y="1536222"/>
            <a:ext cx="2940559" cy="4419601"/>
          </a:xfrm>
          <a:prstGeom prst="rect">
            <a:avLst/>
          </a:prstGeom>
        </p:spPr>
      </p:pic>
      <p:pic>
        <p:nvPicPr>
          <p:cNvPr id="9" name="Picture 8">
            <a:extLst>
              <a:ext uri="{FF2B5EF4-FFF2-40B4-BE49-F238E27FC236}">
                <a16:creationId xmlns:a16="http://schemas.microsoft.com/office/drawing/2014/main" id="{877EEF78-8D00-4ED6-83B2-B1EDF3FD773D}"/>
              </a:ext>
            </a:extLst>
          </p:cNvPr>
          <p:cNvPicPr>
            <a:picLocks noChangeAspect="1"/>
          </p:cNvPicPr>
          <p:nvPr/>
        </p:nvPicPr>
        <p:blipFill>
          <a:blip r:embed="rId5"/>
          <a:stretch>
            <a:fillRect/>
          </a:stretch>
        </p:blipFill>
        <p:spPr>
          <a:xfrm>
            <a:off x="1671459" y="1289555"/>
            <a:ext cx="3091336" cy="212737"/>
          </a:xfrm>
          <a:prstGeom prst="rect">
            <a:avLst/>
          </a:prstGeom>
        </p:spPr>
      </p:pic>
      <p:sp>
        <p:nvSpPr>
          <p:cNvPr id="11" name="Arrow: Left 10">
            <a:extLst>
              <a:ext uri="{FF2B5EF4-FFF2-40B4-BE49-F238E27FC236}">
                <a16:creationId xmlns:a16="http://schemas.microsoft.com/office/drawing/2014/main" id="{4AD7A235-80AF-459A-B5F0-A22E47B5B305}"/>
              </a:ext>
            </a:extLst>
          </p:cNvPr>
          <p:cNvSpPr/>
          <p:nvPr/>
        </p:nvSpPr>
        <p:spPr>
          <a:xfrm rot="20422382">
            <a:off x="3545498" y="4369004"/>
            <a:ext cx="1295401" cy="21273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3C3DBD29-1CDD-4B18-BEDE-074938B51E69}"/>
              </a:ext>
            </a:extLst>
          </p:cNvPr>
          <p:cNvPicPr>
            <a:picLocks noChangeAspect="1"/>
          </p:cNvPicPr>
          <p:nvPr/>
        </p:nvPicPr>
        <p:blipFill>
          <a:blip r:embed="rId6"/>
          <a:stretch>
            <a:fillRect/>
          </a:stretch>
        </p:blipFill>
        <p:spPr>
          <a:xfrm>
            <a:off x="6581110" y="6200776"/>
            <a:ext cx="1647825" cy="504825"/>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2" name="Picture 1">
            <a:extLst>
              <a:ext uri="{FF2B5EF4-FFF2-40B4-BE49-F238E27FC236}">
                <a16:creationId xmlns:a16="http://schemas.microsoft.com/office/drawing/2014/main" id="{FB2633C0-0922-41BF-837A-C48658F9381B}"/>
              </a:ext>
            </a:extLst>
          </p:cNvPr>
          <p:cNvPicPr>
            <a:picLocks noChangeAspect="1"/>
          </p:cNvPicPr>
          <p:nvPr/>
        </p:nvPicPr>
        <p:blipFill rotWithShape="1">
          <a:blip r:embed="rId7"/>
          <a:srcRect r="15763" b="12531"/>
          <a:stretch/>
        </p:blipFill>
        <p:spPr>
          <a:xfrm>
            <a:off x="4901788" y="1596449"/>
            <a:ext cx="5766213" cy="348785"/>
          </a:xfrm>
          <a:prstGeom prst="rect">
            <a:avLst/>
          </a:prstGeom>
        </p:spPr>
      </p:pic>
      <p:sp>
        <p:nvSpPr>
          <p:cNvPr id="3" name="Oval 2">
            <a:extLst>
              <a:ext uri="{FF2B5EF4-FFF2-40B4-BE49-F238E27FC236}">
                <a16:creationId xmlns:a16="http://schemas.microsoft.com/office/drawing/2014/main" id="{7356BC38-C803-48D5-B2CF-85D7B27AFF7A}"/>
              </a:ext>
            </a:extLst>
          </p:cNvPr>
          <p:cNvSpPr/>
          <p:nvPr/>
        </p:nvSpPr>
        <p:spPr>
          <a:xfrm>
            <a:off x="4901788" y="1594132"/>
            <a:ext cx="279813" cy="34878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3">
            <a:extLst>
              <a:ext uri="{FF2B5EF4-FFF2-40B4-BE49-F238E27FC236}">
                <a16:creationId xmlns:a16="http://schemas.microsoft.com/office/drawing/2014/main" id="{506B82CF-8687-4395-9F52-94B222CBABFD}"/>
              </a:ext>
            </a:extLst>
          </p:cNvPr>
          <p:cNvSpPr txBox="1">
            <a:spLocks/>
          </p:cNvSpPr>
          <p:nvPr/>
        </p:nvSpPr>
        <p:spPr>
          <a:xfrm>
            <a:off x="5378493" y="2148882"/>
            <a:ext cx="4826208" cy="387317"/>
          </a:xfrm>
          <a:prstGeom prst="rect">
            <a:avLst/>
          </a:prstGeom>
        </p:spPr>
        <p:txBody>
          <a:bodyPr>
            <a:noAutofit/>
          </a:bodyPr>
          <a:lstStyle>
            <a:lvl1pPr marL="0" indent="0" algn="l" defTabSz="914400" rtl="0" eaLnBrk="1" latinLnBrk="0" hangingPunct="1">
              <a:spcBef>
                <a:spcPct val="20000"/>
              </a:spcBef>
              <a:buFont typeface="Arial" panose="020B0604020202020204" pitchFamily="34" charset="0"/>
              <a:buNone/>
              <a:defRPr sz="1400"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9pPr>
          </a:lstStyle>
          <a:p>
            <a:r>
              <a:rPr lang="en-US" sz="2000"/>
              <a:t>Also Review Root Cause Analysis Fishbone</a:t>
            </a:r>
          </a:p>
        </p:txBody>
      </p:sp>
      <p:pic>
        <p:nvPicPr>
          <p:cNvPr id="7" name="Picture 6">
            <a:extLst>
              <a:ext uri="{FF2B5EF4-FFF2-40B4-BE49-F238E27FC236}">
                <a16:creationId xmlns:a16="http://schemas.microsoft.com/office/drawing/2014/main" id="{A04FB19C-A984-4CDF-A693-1A92C06D4AEB}"/>
              </a:ext>
            </a:extLst>
          </p:cNvPr>
          <p:cNvPicPr>
            <a:picLocks noChangeAspect="1"/>
          </p:cNvPicPr>
          <p:nvPr/>
        </p:nvPicPr>
        <p:blipFill>
          <a:blip r:embed="rId8"/>
          <a:stretch>
            <a:fillRect/>
          </a:stretch>
        </p:blipFill>
        <p:spPr>
          <a:xfrm>
            <a:off x="4838996" y="4858994"/>
            <a:ext cx="5905205" cy="1178244"/>
          </a:xfrm>
          <a:prstGeom prst="rect">
            <a:avLst/>
          </a:prstGeom>
        </p:spPr>
      </p:pic>
      <p:sp>
        <p:nvSpPr>
          <p:cNvPr id="14" name="Arrow: Down 13">
            <a:extLst>
              <a:ext uri="{FF2B5EF4-FFF2-40B4-BE49-F238E27FC236}">
                <a16:creationId xmlns:a16="http://schemas.microsoft.com/office/drawing/2014/main" id="{DBDA3419-3FE1-44F2-9549-9A3B62867609}"/>
              </a:ext>
            </a:extLst>
          </p:cNvPr>
          <p:cNvSpPr/>
          <p:nvPr/>
        </p:nvSpPr>
        <p:spPr>
          <a:xfrm>
            <a:off x="6141771" y="3780317"/>
            <a:ext cx="203365" cy="1428365"/>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Bent-Up 14">
            <a:extLst>
              <a:ext uri="{FF2B5EF4-FFF2-40B4-BE49-F238E27FC236}">
                <a16:creationId xmlns:a16="http://schemas.microsoft.com/office/drawing/2014/main" id="{2F047C54-19C6-4D20-9079-76C4FC2C21E6}"/>
              </a:ext>
            </a:extLst>
          </p:cNvPr>
          <p:cNvSpPr/>
          <p:nvPr/>
        </p:nvSpPr>
        <p:spPr>
          <a:xfrm flipV="1">
            <a:off x="8624450" y="4571999"/>
            <a:ext cx="1738750" cy="495403"/>
          </a:xfrm>
          <a:prstGeom prst="bentUp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row: Down 20">
            <a:extLst>
              <a:ext uri="{FF2B5EF4-FFF2-40B4-BE49-F238E27FC236}">
                <a16:creationId xmlns:a16="http://schemas.microsoft.com/office/drawing/2014/main" id="{A2D2969C-00F8-47A0-A051-30C7C7C3F206}"/>
              </a:ext>
            </a:extLst>
          </p:cNvPr>
          <p:cNvSpPr/>
          <p:nvPr/>
        </p:nvSpPr>
        <p:spPr>
          <a:xfrm>
            <a:off x="7658101" y="2829299"/>
            <a:ext cx="203365" cy="2372098"/>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Down 18">
            <a:extLst>
              <a:ext uri="{FF2B5EF4-FFF2-40B4-BE49-F238E27FC236}">
                <a16:creationId xmlns:a16="http://schemas.microsoft.com/office/drawing/2014/main" id="{55C72451-B3AC-47E2-A24F-81581D576EF4}"/>
              </a:ext>
            </a:extLst>
          </p:cNvPr>
          <p:cNvSpPr/>
          <p:nvPr/>
        </p:nvSpPr>
        <p:spPr>
          <a:xfrm>
            <a:off x="9016836" y="3718717"/>
            <a:ext cx="203365" cy="1489965"/>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74244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FE84C-A849-4532-A266-C98ED2F2A84A}"/>
              </a:ext>
            </a:extLst>
          </p:cNvPr>
          <p:cNvSpPr>
            <a:spLocks noGrp="1"/>
          </p:cNvSpPr>
          <p:nvPr>
            <p:ph type="title"/>
          </p:nvPr>
        </p:nvSpPr>
        <p:spPr/>
        <p:txBody>
          <a:bodyPr/>
          <a:lstStyle/>
          <a:p>
            <a:r>
              <a:rPr lang="en-US" dirty="0"/>
              <a:t>3 Take-Aways</a:t>
            </a:r>
          </a:p>
        </p:txBody>
      </p:sp>
      <p:sp>
        <p:nvSpPr>
          <p:cNvPr id="3" name="Content Placeholder 2">
            <a:extLst>
              <a:ext uri="{FF2B5EF4-FFF2-40B4-BE49-F238E27FC236}">
                <a16:creationId xmlns:a16="http://schemas.microsoft.com/office/drawing/2014/main" id="{27DACAAC-6A73-461D-A0D2-7BD7012E1924}"/>
              </a:ext>
            </a:extLst>
          </p:cNvPr>
          <p:cNvSpPr>
            <a:spLocks noGrp="1"/>
          </p:cNvSpPr>
          <p:nvPr>
            <p:ph sz="quarter" idx="13"/>
          </p:nvPr>
        </p:nvSpPr>
        <p:spPr>
          <a:xfrm>
            <a:off x="1126423" y="2547256"/>
            <a:ext cx="4811485" cy="1763487"/>
          </a:xfrm>
        </p:spPr>
        <p:txBody>
          <a:bodyPr/>
          <a:lstStyle/>
          <a:p>
            <a:pPr algn="ctr"/>
            <a:r>
              <a:rPr lang="en-US" dirty="0"/>
              <a:t>Share 3 things you heard that you will include in your training.</a:t>
            </a:r>
          </a:p>
        </p:txBody>
      </p:sp>
      <p:pic>
        <p:nvPicPr>
          <p:cNvPr id="8" name="Picture 7" descr="A picture containing object, drawing, clock&#10;&#10;Description automatically generated">
            <a:extLst>
              <a:ext uri="{FF2B5EF4-FFF2-40B4-BE49-F238E27FC236}">
                <a16:creationId xmlns:a16="http://schemas.microsoft.com/office/drawing/2014/main" id="{3826A972-8E87-48B3-8C77-5DBD74A724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5600" y="1913072"/>
            <a:ext cx="4076700" cy="4076700"/>
          </a:xfrm>
          <a:prstGeom prst="rect">
            <a:avLst/>
          </a:prstGeom>
        </p:spPr>
      </p:pic>
    </p:spTree>
    <p:extLst>
      <p:ext uri="{BB962C8B-B14F-4D97-AF65-F5344CB8AC3E}">
        <p14:creationId xmlns:p14="http://schemas.microsoft.com/office/powerpoint/2010/main" val="23930309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6433785" y="1553287"/>
            <a:ext cx="4090950" cy="360004"/>
          </a:xfrm>
        </p:spPr>
        <p:txBody>
          <a:bodyPr>
            <a:noAutofit/>
          </a:bodyPr>
          <a:lstStyle/>
          <a:p>
            <a:r>
              <a:rPr lang="en-US" sz="2400"/>
              <a:t>Create Principle</a:t>
            </a:r>
          </a:p>
        </p:txBody>
      </p:sp>
      <p:sp>
        <p:nvSpPr>
          <p:cNvPr id="6" name="Content Placeholder 5"/>
          <p:cNvSpPr>
            <a:spLocks noGrp="1"/>
          </p:cNvSpPr>
          <p:nvPr>
            <p:ph sz="quarter" idx="10"/>
          </p:nvPr>
        </p:nvSpPr>
        <p:spPr/>
        <p:txBody>
          <a:bodyPr/>
          <a:lstStyle/>
          <a:p>
            <a:r>
              <a:rPr lang="en-US" sz="4000"/>
              <a:t>Integrated Action Plan (SIAP)</a:t>
            </a:r>
          </a:p>
        </p:txBody>
      </p:sp>
      <p:pic>
        <p:nvPicPr>
          <p:cNvPr id="8" name="Picture 7">
            <a:extLst>
              <a:ext uri="{FF2B5EF4-FFF2-40B4-BE49-F238E27FC236}">
                <a16:creationId xmlns:a16="http://schemas.microsoft.com/office/drawing/2014/main" id="{6DBE59BF-68B3-485D-B9CA-E1CE12EB15A5}"/>
              </a:ext>
            </a:extLst>
          </p:cNvPr>
          <p:cNvPicPr>
            <a:picLocks noChangeAspect="1"/>
          </p:cNvPicPr>
          <p:nvPr/>
        </p:nvPicPr>
        <p:blipFill rotWithShape="1">
          <a:blip r:embed="rId3"/>
          <a:srcRect r="4353"/>
          <a:stretch/>
        </p:blipFill>
        <p:spPr>
          <a:xfrm>
            <a:off x="1667266" y="1536222"/>
            <a:ext cx="2940559" cy="4419601"/>
          </a:xfrm>
          <a:prstGeom prst="rect">
            <a:avLst/>
          </a:prstGeom>
        </p:spPr>
      </p:pic>
      <p:pic>
        <p:nvPicPr>
          <p:cNvPr id="9" name="Picture 8">
            <a:extLst>
              <a:ext uri="{FF2B5EF4-FFF2-40B4-BE49-F238E27FC236}">
                <a16:creationId xmlns:a16="http://schemas.microsoft.com/office/drawing/2014/main" id="{877EEF78-8D00-4ED6-83B2-B1EDF3FD773D}"/>
              </a:ext>
            </a:extLst>
          </p:cNvPr>
          <p:cNvPicPr>
            <a:picLocks noChangeAspect="1"/>
          </p:cNvPicPr>
          <p:nvPr/>
        </p:nvPicPr>
        <p:blipFill>
          <a:blip r:embed="rId4"/>
          <a:stretch>
            <a:fillRect/>
          </a:stretch>
        </p:blipFill>
        <p:spPr>
          <a:xfrm>
            <a:off x="1671459" y="1289555"/>
            <a:ext cx="3091336" cy="212737"/>
          </a:xfrm>
          <a:prstGeom prst="rect">
            <a:avLst/>
          </a:prstGeom>
        </p:spPr>
      </p:pic>
      <p:sp>
        <p:nvSpPr>
          <p:cNvPr id="11" name="Arrow: Left 10">
            <a:extLst>
              <a:ext uri="{FF2B5EF4-FFF2-40B4-BE49-F238E27FC236}">
                <a16:creationId xmlns:a16="http://schemas.microsoft.com/office/drawing/2014/main" id="{4AD7A235-80AF-459A-B5F0-A22E47B5B305}"/>
              </a:ext>
            </a:extLst>
          </p:cNvPr>
          <p:cNvSpPr/>
          <p:nvPr/>
        </p:nvSpPr>
        <p:spPr>
          <a:xfrm rot="19880106">
            <a:off x="3378882" y="4512360"/>
            <a:ext cx="1295401" cy="21273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DE71F773-AC49-48CB-9D29-644C96EF60EC}"/>
              </a:ext>
            </a:extLst>
          </p:cNvPr>
          <p:cNvPicPr>
            <a:picLocks noChangeAspect="1"/>
          </p:cNvPicPr>
          <p:nvPr/>
        </p:nvPicPr>
        <p:blipFill>
          <a:blip r:embed="rId5"/>
          <a:stretch>
            <a:fillRect/>
          </a:stretch>
        </p:blipFill>
        <p:spPr>
          <a:xfrm>
            <a:off x="5267587" y="2376010"/>
            <a:ext cx="5105400" cy="2809875"/>
          </a:xfrm>
          <a:prstGeom prst="rect">
            <a:avLst/>
          </a:prstGeom>
          <a:ln>
            <a:noFill/>
          </a:ln>
          <a:effectLst>
            <a:outerShdw blurRad="292100" dist="139700" dir="2700000" algn="tl" rotWithShape="0">
              <a:srgbClr val="333333">
                <a:alpha val="65000"/>
              </a:srgbClr>
            </a:outerShdw>
          </a:effectLst>
        </p:spPr>
      </p:pic>
      <p:sp>
        <p:nvSpPr>
          <p:cNvPr id="3" name="Oval 2">
            <a:extLst>
              <a:ext uri="{FF2B5EF4-FFF2-40B4-BE49-F238E27FC236}">
                <a16:creationId xmlns:a16="http://schemas.microsoft.com/office/drawing/2014/main" id="{C3A4DAF8-27FE-46BC-AB9A-C50785B60CA2}"/>
              </a:ext>
            </a:extLst>
          </p:cNvPr>
          <p:cNvSpPr/>
          <p:nvPr/>
        </p:nvSpPr>
        <p:spPr>
          <a:xfrm>
            <a:off x="5105401" y="4038600"/>
            <a:ext cx="1328384" cy="3048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8F6F1CA4-C485-4744-AD65-38A507C68239}"/>
              </a:ext>
            </a:extLst>
          </p:cNvPr>
          <p:cNvSpPr txBox="1"/>
          <p:nvPr/>
        </p:nvSpPr>
        <p:spPr>
          <a:xfrm>
            <a:off x="5267587" y="2819400"/>
            <a:ext cx="5105400" cy="369332"/>
          </a:xfrm>
          <a:prstGeom prst="rect">
            <a:avLst/>
          </a:prstGeom>
          <a:solidFill>
            <a:schemeClr val="bg1"/>
          </a:solidFill>
        </p:spPr>
        <p:txBody>
          <a:bodyPr wrap="square" rtlCol="0">
            <a:spAutoFit/>
          </a:bodyPr>
          <a:lstStyle/>
          <a:p>
            <a:endParaRPr lang="en-US"/>
          </a:p>
        </p:txBody>
      </p:sp>
    </p:spTree>
    <p:extLst>
      <p:ext uri="{BB962C8B-B14F-4D97-AF65-F5344CB8AC3E}">
        <p14:creationId xmlns:p14="http://schemas.microsoft.com/office/powerpoint/2010/main" val="10014104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5A1DC99-31F8-47A6-BE53-8A80C0608527}"/>
              </a:ext>
            </a:extLst>
          </p:cNvPr>
          <p:cNvPicPr>
            <a:picLocks noChangeAspect="1"/>
          </p:cNvPicPr>
          <p:nvPr/>
        </p:nvPicPr>
        <p:blipFill>
          <a:blip r:embed="rId3"/>
          <a:stretch>
            <a:fillRect/>
          </a:stretch>
        </p:blipFill>
        <p:spPr>
          <a:xfrm>
            <a:off x="1676400" y="1692021"/>
            <a:ext cx="8839200" cy="1738602"/>
          </a:xfrm>
          <a:prstGeom prst="rect">
            <a:avLst/>
          </a:prstGeom>
        </p:spPr>
      </p:pic>
      <p:sp>
        <p:nvSpPr>
          <p:cNvPr id="4" name="Text Placeholder 3"/>
          <p:cNvSpPr>
            <a:spLocks noGrp="1"/>
          </p:cNvSpPr>
          <p:nvPr>
            <p:ph type="body" sz="half" idx="2"/>
          </p:nvPr>
        </p:nvSpPr>
        <p:spPr>
          <a:xfrm>
            <a:off x="3043060" y="1249587"/>
            <a:ext cx="5643740" cy="360004"/>
          </a:xfrm>
        </p:spPr>
        <p:txBody>
          <a:bodyPr>
            <a:noAutofit/>
          </a:bodyPr>
          <a:lstStyle/>
          <a:p>
            <a:r>
              <a:rPr lang="en-US" sz="2400"/>
              <a:t>Transfer Needs Information into Principle</a:t>
            </a:r>
          </a:p>
        </p:txBody>
      </p:sp>
      <p:sp>
        <p:nvSpPr>
          <p:cNvPr id="6" name="Content Placeholder 5"/>
          <p:cNvSpPr>
            <a:spLocks noGrp="1"/>
          </p:cNvSpPr>
          <p:nvPr>
            <p:ph sz="quarter" idx="10"/>
          </p:nvPr>
        </p:nvSpPr>
        <p:spPr/>
        <p:txBody>
          <a:bodyPr/>
          <a:lstStyle/>
          <a:p>
            <a:r>
              <a:rPr lang="en-US" sz="4000"/>
              <a:t>Integrated Action Plan (SIAP)</a:t>
            </a:r>
          </a:p>
        </p:txBody>
      </p:sp>
      <p:pic>
        <p:nvPicPr>
          <p:cNvPr id="10" name="Picture 9">
            <a:extLst>
              <a:ext uri="{FF2B5EF4-FFF2-40B4-BE49-F238E27FC236}">
                <a16:creationId xmlns:a16="http://schemas.microsoft.com/office/drawing/2014/main" id="{DE3C0EB9-7C31-4047-8EC9-2377A8C27100}"/>
              </a:ext>
            </a:extLst>
          </p:cNvPr>
          <p:cNvPicPr>
            <a:picLocks noChangeAspect="1"/>
          </p:cNvPicPr>
          <p:nvPr/>
        </p:nvPicPr>
        <p:blipFill>
          <a:blip r:embed="rId4"/>
          <a:stretch>
            <a:fillRect/>
          </a:stretch>
        </p:blipFill>
        <p:spPr>
          <a:xfrm>
            <a:off x="3969450" y="3235702"/>
            <a:ext cx="4107751" cy="3432007"/>
          </a:xfrm>
          <a:prstGeom prst="rect">
            <a:avLst/>
          </a:prstGeom>
          <a:ln>
            <a:noFill/>
          </a:ln>
          <a:effectLst>
            <a:outerShdw blurRad="292100" dist="139700" dir="2700000" algn="tl" rotWithShape="0">
              <a:srgbClr val="333333">
                <a:alpha val="65000"/>
              </a:srgbClr>
            </a:outerShdw>
          </a:effectLst>
        </p:spPr>
      </p:pic>
      <p:sp>
        <p:nvSpPr>
          <p:cNvPr id="19" name="Arrow: Down 18">
            <a:extLst>
              <a:ext uri="{FF2B5EF4-FFF2-40B4-BE49-F238E27FC236}">
                <a16:creationId xmlns:a16="http://schemas.microsoft.com/office/drawing/2014/main" id="{55C72451-B3AC-47E2-A24F-81581D576EF4}"/>
              </a:ext>
            </a:extLst>
          </p:cNvPr>
          <p:cNvSpPr/>
          <p:nvPr/>
        </p:nvSpPr>
        <p:spPr>
          <a:xfrm>
            <a:off x="5383716" y="3048000"/>
            <a:ext cx="203365" cy="1600201"/>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rrow: Bent-Up 21">
            <a:extLst>
              <a:ext uri="{FF2B5EF4-FFF2-40B4-BE49-F238E27FC236}">
                <a16:creationId xmlns:a16="http://schemas.microsoft.com/office/drawing/2014/main" id="{44F34FB5-9F3D-488F-A458-21AFD1AF4AF2}"/>
              </a:ext>
            </a:extLst>
          </p:cNvPr>
          <p:cNvSpPr/>
          <p:nvPr/>
        </p:nvSpPr>
        <p:spPr>
          <a:xfrm rot="5400000" flipV="1">
            <a:off x="7177256" y="4559115"/>
            <a:ext cx="3371015" cy="348785"/>
          </a:xfrm>
          <a:prstGeom prst="bentUp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row: Down 20">
            <a:extLst>
              <a:ext uri="{FF2B5EF4-FFF2-40B4-BE49-F238E27FC236}">
                <a16:creationId xmlns:a16="http://schemas.microsoft.com/office/drawing/2014/main" id="{A2D2969C-00F8-47A0-A051-30C7C7C3F206}"/>
              </a:ext>
            </a:extLst>
          </p:cNvPr>
          <p:cNvSpPr/>
          <p:nvPr/>
        </p:nvSpPr>
        <p:spPr>
          <a:xfrm>
            <a:off x="7048292" y="3048000"/>
            <a:ext cx="203365" cy="2560413"/>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Bent-Up 14">
            <a:extLst>
              <a:ext uri="{FF2B5EF4-FFF2-40B4-BE49-F238E27FC236}">
                <a16:creationId xmlns:a16="http://schemas.microsoft.com/office/drawing/2014/main" id="{2F047C54-19C6-4D20-9079-76C4FC2C21E6}"/>
              </a:ext>
            </a:extLst>
          </p:cNvPr>
          <p:cNvSpPr/>
          <p:nvPr/>
        </p:nvSpPr>
        <p:spPr>
          <a:xfrm rot="5400000">
            <a:off x="3340031" y="3362728"/>
            <a:ext cx="978243" cy="348786"/>
          </a:xfrm>
          <a:prstGeom prst="bentUp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C10FA8E1-38E1-4DCF-9D2D-35EA37992727}"/>
              </a:ext>
            </a:extLst>
          </p:cNvPr>
          <p:cNvSpPr txBox="1"/>
          <p:nvPr/>
        </p:nvSpPr>
        <p:spPr>
          <a:xfrm rot="20129835">
            <a:off x="386076" y="1980745"/>
            <a:ext cx="1997003" cy="954107"/>
          </a:xfrm>
          <a:prstGeom prst="rect">
            <a:avLst/>
          </a:prstGeom>
          <a:noFill/>
        </p:spPr>
        <p:txBody>
          <a:bodyPr wrap="square" rtlCol="0">
            <a:spAutoFit/>
          </a:bodyPr>
          <a:lstStyle/>
          <a:p>
            <a:r>
              <a:rPr lang="en-US" sz="2800" dirty="0"/>
              <a:t>Final Summary</a:t>
            </a:r>
          </a:p>
        </p:txBody>
      </p:sp>
      <p:sp>
        <p:nvSpPr>
          <p:cNvPr id="11" name="TextBox 10">
            <a:extLst>
              <a:ext uri="{FF2B5EF4-FFF2-40B4-BE49-F238E27FC236}">
                <a16:creationId xmlns:a16="http://schemas.microsoft.com/office/drawing/2014/main" id="{A7C3067D-1DEF-495B-84C3-0548D4535CD6}"/>
              </a:ext>
            </a:extLst>
          </p:cNvPr>
          <p:cNvSpPr txBox="1"/>
          <p:nvPr/>
        </p:nvSpPr>
        <p:spPr>
          <a:xfrm rot="20129835">
            <a:off x="2608593" y="4926519"/>
            <a:ext cx="1070627" cy="523220"/>
          </a:xfrm>
          <a:prstGeom prst="rect">
            <a:avLst/>
          </a:prstGeom>
          <a:noFill/>
        </p:spPr>
        <p:txBody>
          <a:bodyPr wrap="square" rtlCol="0">
            <a:spAutoFit/>
          </a:bodyPr>
          <a:lstStyle/>
          <a:p>
            <a:r>
              <a:rPr lang="en-US" sz="2800" dirty="0"/>
              <a:t>SIAP</a:t>
            </a:r>
          </a:p>
        </p:txBody>
      </p:sp>
    </p:spTree>
    <p:extLst>
      <p:ext uri="{BB962C8B-B14F-4D97-AF65-F5344CB8AC3E}">
        <p14:creationId xmlns:p14="http://schemas.microsoft.com/office/powerpoint/2010/main" val="27523404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1A61D-4E1D-4BD2-95BE-CE188F635670}"/>
              </a:ext>
            </a:extLst>
          </p:cNvPr>
          <p:cNvSpPr>
            <a:spLocks noGrp="1"/>
          </p:cNvSpPr>
          <p:nvPr>
            <p:ph type="title"/>
          </p:nvPr>
        </p:nvSpPr>
        <p:spPr/>
        <p:txBody>
          <a:bodyPr/>
          <a:lstStyle/>
          <a:p>
            <a:r>
              <a:rPr lang="en-US" dirty="0"/>
              <a:t>New for GME IAP</a:t>
            </a:r>
          </a:p>
        </p:txBody>
      </p:sp>
      <p:sp>
        <p:nvSpPr>
          <p:cNvPr id="3" name="Content Placeholder 2">
            <a:extLst>
              <a:ext uri="{FF2B5EF4-FFF2-40B4-BE49-F238E27FC236}">
                <a16:creationId xmlns:a16="http://schemas.microsoft.com/office/drawing/2014/main" id="{71424CF6-B4EA-41F4-ABFE-E0BE1CFA0835}"/>
              </a:ext>
            </a:extLst>
          </p:cNvPr>
          <p:cNvSpPr>
            <a:spLocks noGrp="1"/>
          </p:cNvSpPr>
          <p:nvPr>
            <p:ph sz="quarter" idx="13"/>
          </p:nvPr>
        </p:nvSpPr>
        <p:spPr>
          <a:xfrm>
            <a:off x="1279468" y="1244600"/>
            <a:ext cx="10518832" cy="4914900"/>
          </a:xfrm>
        </p:spPr>
        <p:txBody>
          <a:bodyPr>
            <a:normAutofit/>
          </a:bodyPr>
          <a:lstStyle/>
          <a:p>
            <a:pPr marL="514350" indent="-514350">
              <a:buFont typeface="+mj-lt"/>
              <a:buAutoNum type="arabicPeriod"/>
            </a:pPr>
            <a:r>
              <a:rPr lang="en-US" sz="2400" dirty="0"/>
              <a:t>Principles are not already pre-populated;</a:t>
            </a:r>
          </a:p>
          <a:p>
            <a:r>
              <a:rPr lang="en-US" sz="2400" dirty="0">
                <a:sym typeface="Wingdings" panose="05000000000000000000" pitchFamily="2" charset="2"/>
              </a:rPr>
              <a:t>	 </a:t>
            </a:r>
            <a:r>
              <a:rPr lang="en-US" sz="2400" dirty="0"/>
              <a:t>Principles must be created before adding strategies and action steps.</a:t>
            </a:r>
          </a:p>
          <a:p>
            <a:endParaRPr lang="en-US" sz="2400" dirty="0"/>
          </a:p>
          <a:p>
            <a:pPr marL="457200" indent="-457200">
              <a:buAutoNum type="arabicPeriod" startAt="2"/>
            </a:pPr>
            <a:r>
              <a:rPr lang="en-US" sz="2400" dirty="0">
                <a:solidFill>
                  <a:schemeClr val="accent5">
                    <a:lumMod val="75000"/>
                  </a:schemeClr>
                </a:solidFill>
              </a:rPr>
              <a:t>Every Principle requires at least one Strategy and at least one Action Step. </a:t>
            </a:r>
          </a:p>
          <a:p>
            <a:pPr marL="457200" indent="-457200">
              <a:buAutoNum type="arabicPeriod" startAt="2"/>
            </a:pPr>
            <a:endParaRPr lang="en-US" sz="2400" dirty="0">
              <a:solidFill>
                <a:schemeClr val="accent5">
                  <a:lumMod val="75000"/>
                </a:schemeClr>
              </a:solidFill>
            </a:endParaRPr>
          </a:p>
          <a:p>
            <a:pPr marL="457200" indent="-457200">
              <a:buAutoNum type="arabicPeriod" startAt="3"/>
            </a:pPr>
            <a:r>
              <a:rPr lang="en-US" sz="2400" dirty="0"/>
              <a:t>To create a Principle for each Primary Need,</a:t>
            </a:r>
          </a:p>
          <a:p>
            <a:r>
              <a:rPr lang="en-US" sz="2400" dirty="0"/>
              <a:t> 	</a:t>
            </a:r>
            <a:r>
              <a:rPr lang="en-US" sz="2400" dirty="0">
                <a:sym typeface="Wingdings" panose="05000000000000000000" pitchFamily="2" charset="2"/>
              </a:rPr>
              <a:t> T</a:t>
            </a:r>
            <a:r>
              <a:rPr lang="en-US" sz="2400" dirty="0"/>
              <a:t>ransfer the information from the fishbones/Final Summary</a:t>
            </a:r>
            <a:r>
              <a:rPr lang="en-US" sz="2400" dirty="0">
                <a:solidFill>
                  <a:schemeClr val="accent5">
                    <a:lumMod val="75000"/>
                  </a:schemeClr>
                </a:solidFill>
              </a:rPr>
              <a:t>. </a:t>
            </a:r>
          </a:p>
          <a:p>
            <a:endParaRPr lang="en-US" sz="2400" dirty="0"/>
          </a:p>
          <a:p>
            <a:r>
              <a:rPr lang="en-US" sz="2400" dirty="0">
                <a:solidFill>
                  <a:schemeClr val="accent5">
                    <a:lumMod val="75000"/>
                  </a:schemeClr>
                </a:solidFill>
              </a:rPr>
              <a:t>4.   LEA may need to create a Principle, strategy and action step(s) for programmatic requirement(s) and/or fiscal item(s) not aligned to identified Primary Needs.</a:t>
            </a:r>
            <a:endParaRPr lang="en-US" sz="2400" dirty="0"/>
          </a:p>
        </p:txBody>
      </p:sp>
      <p:pic>
        <p:nvPicPr>
          <p:cNvPr id="5" name="Picture 4" descr="A close up of a device&#10;&#10;Description automatically generated">
            <a:extLst>
              <a:ext uri="{FF2B5EF4-FFF2-40B4-BE49-F238E27FC236}">
                <a16:creationId xmlns:a16="http://schemas.microsoft.com/office/drawing/2014/main" id="{5CCAA2C9-D42B-4DFE-8554-BB1E33087F22}"/>
              </a:ext>
            </a:extLst>
          </p:cNvPr>
          <p:cNvPicPr>
            <a:picLocks noChangeAspect="1"/>
          </p:cNvPicPr>
          <p:nvPr/>
        </p:nvPicPr>
        <p:blipFill rotWithShape="1">
          <a:blip r:embed="rId3">
            <a:extLst>
              <a:ext uri="{28A0092B-C50C-407E-A947-70E740481C1C}">
                <a14:useLocalDpi xmlns:a14="http://schemas.microsoft.com/office/drawing/2010/main" val="0"/>
              </a:ext>
            </a:extLst>
          </a:blip>
          <a:srcRect t="31667" b="33889"/>
          <a:stretch/>
        </p:blipFill>
        <p:spPr>
          <a:xfrm rot="166102">
            <a:off x="6930266" y="5668104"/>
            <a:ext cx="3754291" cy="982790"/>
          </a:xfrm>
          <a:prstGeom prst="rect">
            <a:avLst/>
          </a:prstGeom>
        </p:spPr>
      </p:pic>
      <p:pic>
        <p:nvPicPr>
          <p:cNvPr id="7" name="Picture 6" descr="A close up of a sign&#10;&#10;Description automatically generated">
            <a:extLst>
              <a:ext uri="{FF2B5EF4-FFF2-40B4-BE49-F238E27FC236}">
                <a16:creationId xmlns:a16="http://schemas.microsoft.com/office/drawing/2014/main" id="{A20D235E-43A8-4D63-9209-59B1868DCFA4}"/>
              </a:ext>
            </a:extLst>
          </p:cNvPr>
          <p:cNvPicPr>
            <a:picLocks noChangeAspect="1"/>
          </p:cNvPicPr>
          <p:nvPr/>
        </p:nvPicPr>
        <p:blipFill rotWithShape="1">
          <a:blip r:embed="rId4">
            <a:extLst>
              <a:ext uri="{28A0092B-C50C-407E-A947-70E740481C1C}">
                <a14:useLocalDpi xmlns:a14="http://schemas.microsoft.com/office/drawing/2010/main" val="0"/>
              </a:ext>
            </a:extLst>
          </a:blip>
          <a:srcRect b="20750"/>
          <a:stretch/>
        </p:blipFill>
        <p:spPr>
          <a:xfrm rot="19946468">
            <a:off x="12700" y="-51020"/>
            <a:ext cx="2057400" cy="1630489"/>
          </a:xfrm>
          <a:prstGeom prst="rect">
            <a:avLst/>
          </a:prstGeom>
        </p:spPr>
      </p:pic>
    </p:spTree>
    <p:extLst>
      <p:ext uri="{BB962C8B-B14F-4D97-AF65-F5344CB8AC3E}">
        <p14:creationId xmlns:p14="http://schemas.microsoft.com/office/powerpoint/2010/main" val="39848121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37933-3ABC-4399-9E2D-44B7AD859D81}"/>
              </a:ext>
            </a:extLst>
          </p:cNvPr>
          <p:cNvSpPr>
            <a:spLocks noGrp="1"/>
          </p:cNvSpPr>
          <p:nvPr>
            <p:ph type="title"/>
          </p:nvPr>
        </p:nvSpPr>
        <p:spPr>
          <a:xfrm>
            <a:off x="1554062" y="228601"/>
            <a:ext cx="9113939" cy="792163"/>
          </a:xfrm>
        </p:spPr>
        <p:txBody>
          <a:bodyPr>
            <a:normAutofit fontScale="90000"/>
          </a:bodyPr>
          <a:lstStyle/>
          <a:p>
            <a:r>
              <a:rPr lang="en-US"/>
              <a:t>Principles, Strategies, and Action Steps</a:t>
            </a:r>
          </a:p>
        </p:txBody>
      </p:sp>
      <p:pic>
        <p:nvPicPr>
          <p:cNvPr id="4" name="Picture 3">
            <a:extLst>
              <a:ext uri="{FF2B5EF4-FFF2-40B4-BE49-F238E27FC236}">
                <a16:creationId xmlns:a16="http://schemas.microsoft.com/office/drawing/2014/main" id="{799727C8-288D-4B55-AC78-4B31380E0FFD}"/>
              </a:ext>
            </a:extLst>
          </p:cNvPr>
          <p:cNvPicPr>
            <a:picLocks noChangeAspect="1"/>
          </p:cNvPicPr>
          <p:nvPr/>
        </p:nvPicPr>
        <p:blipFill>
          <a:blip r:embed="rId3"/>
          <a:stretch>
            <a:fillRect/>
          </a:stretch>
        </p:blipFill>
        <p:spPr>
          <a:xfrm>
            <a:off x="1676400" y="1295400"/>
            <a:ext cx="9021661" cy="4648200"/>
          </a:xfrm>
          <a:prstGeom prst="rect">
            <a:avLst/>
          </a:prstGeom>
        </p:spPr>
      </p:pic>
    </p:spTree>
    <p:extLst>
      <p:ext uri="{BB962C8B-B14F-4D97-AF65-F5344CB8AC3E}">
        <p14:creationId xmlns:p14="http://schemas.microsoft.com/office/powerpoint/2010/main" val="14523399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FD53F539-E918-4D64-B300-6C25AC4ADE38}"/>
              </a:ext>
            </a:extLst>
          </p:cNvPr>
          <p:cNvPicPr>
            <a:picLocks noChangeAspect="1"/>
          </p:cNvPicPr>
          <p:nvPr/>
        </p:nvPicPr>
        <p:blipFill rotWithShape="1">
          <a:blip r:embed="rId3"/>
          <a:srcRect r="1755"/>
          <a:stretch/>
        </p:blipFill>
        <p:spPr>
          <a:xfrm>
            <a:off x="1752600" y="1020764"/>
            <a:ext cx="8686800" cy="5458919"/>
          </a:xfrm>
          <a:prstGeom prst="rect">
            <a:avLst/>
          </a:prstGeom>
        </p:spPr>
      </p:pic>
      <p:pic>
        <p:nvPicPr>
          <p:cNvPr id="7" name="Picture 6">
            <a:extLst>
              <a:ext uri="{FF2B5EF4-FFF2-40B4-BE49-F238E27FC236}">
                <a16:creationId xmlns:a16="http://schemas.microsoft.com/office/drawing/2014/main" id="{9ECC76C9-A222-4ABE-BB6F-453BFAFF00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77201" y="2040732"/>
            <a:ext cx="2524125" cy="2305050"/>
          </a:xfrm>
          <a:prstGeom prst="rect">
            <a:avLst/>
          </a:prstGeom>
        </p:spPr>
      </p:pic>
      <p:sp>
        <p:nvSpPr>
          <p:cNvPr id="2" name="Title 1">
            <a:extLst>
              <a:ext uri="{FF2B5EF4-FFF2-40B4-BE49-F238E27FC236}">
                <a16:creationId xmlns:a16="http://schemas.microsoft.com/office/drawing/2014/main" id="{C88BE8A5-F7A1-44E8-806D-3E8F9DA4ECFA}"/>
              </a:ext>
            </a:extLst>
          </p:cNvPr>
          <p:cNvSpPr>
            <a:spLocks noGrp="1"/>
          </p:cNvSpPr>
          <p:nvPr>
            <p:ph type="title"/>
          </p:nvPr>
        </p:nvSpPr>
        <p:spPr/>
        <p:txBody>
          <a:bodyPr/>
          <a:lstStyle/>
          <a:p>
            <a:r>
              <a:rPr lang="en-US"/>
              <a:t>Tags</a:t>
            </a:r>
          </a:p>
        </p:txBody>
      </p:sp>
      <p:sp>
        <p:nvSpPr>
          <p:cNvPr id="3" name="Content Placeholder 2">
            <a:extLst>
              <a:ext uri="{FF2B5EF4-FFF2-40B4-BE49-F238E27FC236}">
                <a16:creationId xmlns:a16="http://schemas.microsoft.com/office/drawing/2014/main" id="{3571722F-A316-4026-AB05-82EA561C9F96}"/>
              </a:ext>
            </a:extLst>
          </p:cNvPr>
          <p:cNvSpPr>
            <a:spLocks noGrp="1"/>
          </p:cNvSpPr>
          <p:nvPr>
            <p:ph sz="quarter" idx="13"/>
          </p:nvPr>
        </p:nvSpPr>
        <p:spPr>
          <a:xfrm>
            <a:off x="5724088" y="1564233"/>
            <a:ext cx="2362200" cy="1457326"/>
          </a:xfrm>
        </p:spPr>
        <p:txBody>
          <a:bodyPr>
            <a:normAutofit fontScale="85000" lnSpcReduction="20000"/>
          </a:bodyPr>
          <a:lstStyle/>
          <a:p>
            <a:pPr algn="ctr"/>
            <a:r>
              <a:rPr lang="en-US" b="1">
                <a:solidFill>
                  <a:srgbClr val="00B050"/>
                </a:solidFill>
              </a:rPr>
              <a:t>Funding Tags</a:t>
            </a:r>
          </a:p>
          <a:p>
            <a:pPr algn="ctr">
              <a:spcBef>
                <a:spcPts val="0"/>
              </a:spcBef>
            </a:pPr>
            <a:r>
              <a:rPr lang="en-US"/>
              <a:t>Federal </a:t>
            </a:r>
          </a:p>
          <a:p>
            <a:pPr algn="ctr">
              <a:spcBef>
                <a:spcPts val="0"/>
              </a:spcBef>
            </a:pPr>
            <a:r>
              <a:rPr lang="en-US"/>
              <a:t>Grant Funding </a:t>
            </a:r>
          </a:p>
          <a:p>
            <a:pPr algn="ctr">
              <a:spcBef>
                <a:spcPts val="0"/>
              </a:spcBef>
            </a:pPr>
            <a:r>
              <a:rPr lang="en-US"/>
              <a:t>Source</a:t>
            </a:r>
          </a:p>
          <a:p>
            <a:endParaRPr lang="en-US"/>
          </a:p>
          <a:p>
            <a:endParaRPr lang="en-US"/>
          </a:p>
        </p:txBody>
      </p:sp>
      <p:sp>
        <p:nvSpPr>
          <p:cNvPr id="11" name="Content Placeholder 2">
            <a:extLst>
              <a:ext uri="{FF2B5EF4-FFF2-40B4-BE49-F238E27FC236}">
                <a16:creationId xmlns:a16="http://schemas.microsoft.com/office/drawing/2014/main" id="{D1AEAB2D-EDD0-4E92-975A-0384CC294DF8}"/>
              </a:ext>
            </a:extLst>
          </p:cNvPr>
          <p:cNvSpPr txBox="1">
            <a:spLocks/>
          </p:cNvSpPr>
          <p:nvPr/>
        </p:nvSpPr>
        <p:spPr>
          <a:xfrm>
            <a:off x="3451861" y="3813722"/>
            <a:ext cx="3733800" cy="1457326"/>
          </a:xfrm>
          <a:prstGeom prst="rect">
            <a:avLst/>
          </a:prstGeom>
        </p:spPr>
        <p:txBody>
          <a:bodyPr>
            <a:normAutofit fontScale="85000" lnSpcReduction="20000"/>
          </a:bodyPr>
          <a:lstStyle>
            <a:lvl1pPr marL="0" indent="0" algn="l" defTabSz="914400" rtl="0" eaLnBrk="1" latinLnBrk="0" hangingPunct="1">
              <a:spcBef>
                <a:spcPct val="20000"/>
              </a:spcBef>
              <a:buFont typeface="Arial" panose="020B0604020202020204" pitchFamily="34" charset="0"/>
              <a:buNone/>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en-US" b="1" dirty="0">
                <a:solidFill>
                  <a:srgbClr val="C00000"/>
                </a:solidFill>
              </a:rPr>
              <a:t>Program Tags</a:t>
            </a:r>
          </a:p>
          <a:p>
            <a:pPr algn="ctr">
              <a:spcBef>
                <a:spcPts val="0"/>
              </a:spcBef>
            </a:pPr>
            <a:r>
              <a:rPr lang="en-US" dirty="0"/>
              <a:t>Funding for Identified Programs</a:t>
            </a:r>
          </a:p>
          <a:p>
            <a:pPr algn="ctr">
              <a:spcBef>
                <a:spcPts val="0"/>
              </a:spcBef>
            </a:pPr>
            <a:r>
              <a:rPr lang="en-US" dirty="0"/>
              <a:t>and LEA Set-Asides</a:t>
            </a:r>
          </a:p>
          <a:p>
            <a:endParaRPr lang="en-US" dirty="0"/>
          </a:p>
          <a:p>
            <a:endParaRPr lang="en-US" dirty="0"/>
          </a:p>
        </p:txBody>
      </p:sp>
      <p:sp>
        <p:nvSpPr>
          <p:cNvPr id="14" name="Oval 13">
            <a:extLst>
              <a:ext uri="{FF2B5EF4-FFF2-40B4-BE49-F238E27FC236}">
                <a16:creationId xmlns:a16="http://schemas.microsoft.com/office/drawing/2014/main" id="{91F62612-4FFD-4504-BB7A-578F0A7016AF}"/>
              </a:ext>
            </a:extLst>
          </p:cNvPr>
          <p:cNvSpPr/>
          <p:nvPr/>
        </p:nvSpPr>
        <p:spPr>
          <a:xfrm>
            <a:off x="8086288" y="819124"/>
            <a:ext cx="2581712" cy="1162077"/>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 name="Diagram 8">
            <a:extLst>
              <a:ext uri="{FF2B5EF4-FFF2-40B4-BE49-F238E27FC236}">
                <a16:creationId xmlns:a16="http://schemas.microsoft.com/office/drawing/2014/main" id="{72CE876D-8F09-4B95-96DC-74C7A5CC2E6E}"/>
              </a:ext>
            </a:extLst>
          </p:cNvPr>
          <p:cNvGraphicFramePr/>
          <p:nvPr>
            <p:extLst>
              <p:ext uri="{D42A27DB-BD31-4B8C-83A1-F6EECF244321}">
                <p14:modId xmlns:p14="http://schemas.microsoft.com/office/powerpoint/2010/main" val="1798844120"/>
              </p:ext>
            </p:extLst>
          </p:nvPr>
        </p:nvGraphicFramePr>
        <p:xfrm>
          <a:off x="6337300" y="4376273"/>
          <a:ext cx="4993640" cy="230505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0858559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61438-471E-4A14-80F4-4FD1F1DBC5C5}"/>
              </a:ext>
            </a:extLst>
          </p:cNvPr>
          <p:cNvSpPr>
            <a:spLocks noGrp="1"/>
          </p:cNvSpPr>
          <p:nvPr>
            <p:ph type="title"/>
          </p:nvPr>
        </p:nvSpPr>
        <p:spPr/>
        <p:txBody>
          <a:bodyPr/>
          <a:lstStyle/>
          <a:p>
            <a:r>
              <a:rPr lang="en-US" dirty="0"/>
              <a:t>Live SIAP Demo &amp; Practice</a:t>
            </a:r>
          </a:p>
        </p:txBody>
      </p:sp>
      <p:pic>
        <p:nvPicPr>
          <p:cNvPr id="4" name="Content Placeholder 3">
            <a:extLst>
              <a:ext uri="{FF2B5EF4-FFF2-40B4-BE49-F238E27FC236}">
                <a16:creationId xmlns:a16="http://schemas.microsoft.com/office/drawing/2014/main" id="{D54F45A6-63F4-401B-A158-73CF46EF3329}"/>
              </a:ext>
            </a:extLst>
          </p:cNvPr>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4805363" y="2028825"/>
            <a:ext cx="2581275" cy="3333750"/>
          </a:xfrm>
          <a:prstGeom prst="rect">
            <a:avLst/>
          </a:prstGeom>
        </p:spPr>
      </p:pic>
    </p:spTree>
    <p:extLst>
      <p:ext uri="{BB962C8B-B14F-4D97-AF65-F5344CB8AC3E}">
        <p14:creationId xmlns:p14="http://schemas.microsoft.com/office/powerpoint/2010/main" val="498513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F110D0D-FE76-4E27-85E1-35721067DF3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63001" y="144463"/>
            <a:ext cx="1810613" cy="1752600"/>
          </a:xfrm>
          <a:prstGeom prst="rect">
            <a:avLst/>
          </a:prstGeom>
        </p:spPr>
      </p:pic>
      <p:sp>
        <p:nvSpPr>
          <p:cNvPr id="2" name="Title 1"/>
          <p:cNvSpPr>
            <a:spLocks noGrp="1"/>
          </p:cNvSpPr>
          <p:nvPr>
            <p:ph type="title"/>
          </p:nvPr>
        </p:nvSpPr>
        <p:spPr/>
        <p:txBody>
          <a:bodyPr/>
          <a:lstStyle/>
          <a:p>
            <a:r>
              <a:rPr lang="en-US"/>
              <a:t>Access</a:t>
            </a:r>
          </a:p>
        </p:txBody>
      </p:sp>
      <p:sp>
        <p:nvSpPr>
          <p:cNvPr id="3" name="Content Placeholder 2"/>
          <p:cNvSpPr>
            <a:spLocks noGrp="1"/>
          </p:cNvSpPr>
          <p:nvPr>
            <p:ph sz="quarter" idx="13"/>
          </p:nvPr>
        </p:nvSpPr>
        <p:spPr>
          <a:xfrm>
            <a:off x="1981200" y="1143000"/>
            <a:ext cx="8229600" cy="5257800"/>
          </a:xfrm>
        </p:spPr>
        <p:txBody>
          <a:bodyPr>
            <a:normAutofit fontScale="70000" lnSpcReduction="20000"/>
          </a:bodyPr>
          <a:lstStyle/>
          <a:p>
            <a:r>
              <a:rPr lang="en-US"/>
              <a:t>Participants must have the appropriate level of access</a:t>
            </a:r>
          </a:p>
          <a:p>
            <a:endParaRPr lang="en-US"/>
          </a:p>
          <a:p>
            <a:pPr marL="457200" indent="-457200">
              <a:buFont typeface="Wingdings" panose="05000000000000000000" pitchFamily="2" charset="2"/>
              <a:buChar char="q"/>
            </a:pPr>
            <a:r>
              <a:rPr lang="en-US" b="1">
                <a:solidFill>
                  <a:srgbClr val="002060"/>
                </a:solidFill>
              </a:rPr>
              <a:t>LEA Plan Update</a:t>
            </a:r>
            <a:r>
              <a:rPr lang="en-US"/>
              <a:t>: allows a user to initiate, edit, save and revise a district-level plan.</a:t>
            </a:r>
          </a:p>
          <a:p>
            <a:pPr lvl="1" indent="0">
              <a:buNone/>
            </a:pPr>
            <a:r>
              <a:rPr lang="en-US" sz="2900"/>
              <a:t>This role enables the user to view all school (site) plans as well. It is best practice to provide this role to a Federal Programs Director/Coordinator, Superintendent and/or their designee.</a:t>
            </a:r>
          </a:p>
          <a:p>
            <a:pPr lvl="1" indent="0">
              <a:buNone/>
            </a:pPr>
            <a:endParaRPr lang="en-US" sz="2400"/>
          </a:p>
          <a:p>
            <a:pPr marL="457200" indent="-457200">
              <a:buFont typeface="Wingdings" panose="05000000000000000000" pitchFamily="2" charset="2"/>
              <a:buChar char="q"/>
            </a:pPr>
            <a:r>
              <a:rPr lang="en-US" b="1">
                <a:solidFill>
                  <a:srgbClr val="002060"/>
                </a:solidFill>
              </a:rPr>
              <a:t>School Plan Update</a:t>
            </a:r>
            <a:r>
              <a:rPr lang="en-US"/>
              <a:t>: allows a user to initiate, edit, save and revise an individual school level plan. </a:t>
            </a:r>
          </a:p>
          <a:p>
            <a:pPr lvl="1" indent="0">
              <a:buNone/>
            </a:pPr>
            <a:r>
              <a:rPr lang="en-US"/>
              <a:t>This role is provided to the user(s) per school (site). It is best practice to provide this role to your schools’ Principals and Lead Specialists (e.g. Title I Lead Specialist).</a:t>
            </a:r>
          </a:p>
          <a:p>
            <a:pPr lvl="1" indent="0">
              <a:buNone/>
            </a:pPr>
            <a:endParaRPr lang="en-US"/>
          </a:p>
          <a:p>
            <a:r>
              <a:rPr lang="en-US" sz="2900"/>
              <a:t>Note:  As with any other GME user roles, the same user can be provided with both of the above mentioned roles if your organization determines this to be appropriate.</a:t>
            </a:r>
          </a:p>
        </p:txBody>
      </p:sp>
    </p:spTree>
    <p:extLst>
      <p:ext uri="{BB962C8B-B14F-4D97-AF65-F5344CB8AC3E}">
        <p14:creationId xmlns:p14="http://schemas.microsoft.com/office/powerpoint/2010/main" val="16259152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72FAF-077A-4B97-BA70-B401CB974F72}"/>
              </a:ext>
            </a:extLst>
          </p:cNvPr>
          <p:cNvSpPr>
            <a:spLocks noGrp="1"/>
          </p:cNvSpPr>
          <p:nvPr>
            <p:ph type="title"/>
          </p:nvPr>
        </p:nvSpPr>
        <p:spPr>
          <a:xfrm>
            <a:off x="609600" y="101601"/>
            <a:ext cx="10972800" cy="792163"/>
          </a:xfrm>
        </p:spPr>
        <p:txBody>
          <a:bodyPr/>
          <a:lstStyle/>
          <a:p>
            <a:r>
              <a:rPr lang="en-US" dirty="0"/>
              <a:t>Tags for Action Steps</a:t>
            </a:r>
          </a:p>
        </p:txBody>
      </p:sp>
      <p:pic>
        <p:nvPicPr>
          <p:cNvPr id="4" name="Content Placeholder 3">
            <a:extLst>
              <a:ext uri="{FF2B5EF4-FFF2-40B4-BE49-F238E27FC236}">
                <a16:creationId xmlns:a16="http://schemas.microsoft.com/office/drawing/2014/main" id="{4DA26F49-A6A6-4817-B7AB-8970F6BACCC2}"/>
              </a:ext>
            </a:extLst>
          </p:cNvPr>
          <p:cNvPicPr>
            <a:picLocks noGrp="1" noChangeAspect="1"/>
          </p:cNvPicPr>
          <p:nvPr>
            <p:ph sz="quarter" idx="13"/>
          </p:nvPr>
        </p:nvPicPr>
        <p:blipFill>
          <a:blip r:embed="rId3"/>
          <a:stretch>
            <a:fillRect/>
          </a:stretch>
        </p:blipFill>
        <p:spPr>
          <a:xfrm>
            <a:off x="2006600" y="893764"/>
            <a:ext cx="8369300" cy="5862635"/>
          </a:xfrm>
          <a:prstGeom prst="rect">
            <a:avLst/>
          </a:prstGeom>
          <a:ln>
            <a:solidFill>
              <a:schemeClr val="tx1"/>
            </a:solidFill>
          </a:ln>
        </p:spPr>
      </p:pic>
    </p:spTree>
    <p:extLst>
      <p:ext uri="{BB962C8B-B14F-4D97-AF65-F5344CB8AC3E}">
        <p14:creationId xmlns:p14="http://schemas.microsoft.com/office/powerpoint/2010/main" val="4469632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1" y="1248194"/>
            <a:ext cx="8153399" cy="381001"/>
          </a:xfrm>
        </p:spPr>
        <p:txBody>
          <a:bodyPr>
            <a:noAutofit/>
          </a:bodyPr>
          <a:lstStyle/>
          <a:p>
            <a:r>
              <a:rPr lang="en-US" sz="3200"/>
              <a:t>What is similar?           What is different?</a:t>
            </a:r>
          </a:p>
        </p:txBody>
      </p:sp>
      <p:sp>
        <p:nvSpPr>
          <p:cNvPr id="6" name="Text Placeholder 5"/>
          <p:cNvSpPr>
            <a:spLocks noGrp="1"/>
          </p:cNvSpPr>
          <p:nvPr>
            <p:ph type="body" sz="quarter" idx="10"/>
          </p:nvPr>
        </p:nvSpPr>
        <p:spPr/>
        <p:txBody>
          <a:bodyPr/>
          <a:lstStyle/>
          <a:p>
            <a:r>
              <a:rPr lang="en-US"/>
              <a:t>LIAP  VS  SIAP</a:t>
            </a:r>
          </a:p>
        </p:txBody>
      </p:sp>
      <p:pic>
        <p:nvPicPr>
          <p:cNvPr id="10" name="Picture 9">
            <a:extLst>
              <a:ext uri="{FF2B5EF4-FFF2-40B4-BE49-F238E27FC236}">
                <a16:creationId xmlns:a16="http://schemas.microsoft.com/office/drawing/2014/main" id="{54BD9CD5-047B-443C-ADBE-989306C546BB}"/>
              </a:ext>
            </a:extLst>
          </p:cNvPr>
          <p:cNvPicPr>
            <a:picLocks noChangeAspect="1"/>
          </p:cNvPicPr>
          <p:nvPr/>
        </p:nvPicPr>
        <p:blipFill>
          <a:blip r:embed="rId3"/>
          <a:stretch>
            <a:fillRect/>
          </a:stretch>
        </p:blipFill>
        <p:spPr>
          <a:xfrm>
            <a:off x="2362200" y="2330638"/>
            <a:ext cx="2830510" cy="2989295"/>
          </a:xfrm>
          <a:prstGeom prst="rect">
            <a:avLst/>
          </a:prstGeom>
        </p:spPr>
      </p:pic>
      <p:pic>
        <p:nvPicPr>
          <p:cNvPr id="11" name="Picture 10">
            <a:extLst>
              <a:ext uri="{FF2B5EF4-FFF2-40B4-BE49-F238E27FC236}">
                <a16:creationId xmlns:a16="http://schemas.microsoft.com/office/drawing/2014/main" id="{63822F89-1240-48BB-B1E7-E269EDAB7D33}"/>
              </a:ext>
            </a:extLst>
          </p:cNvPr>
          <p:cNvPicPr>
            <a:picLocks noChangeAspect="1"/>
          </p:cNvPicPr>
          <p:nvPr/>
        </p:nvPicPr>
        <p:blipFill rotWithShape="1">
          <a:blip r:embed="rId4"/>
          <a:srcRect b="22025"/>
          <a:stretch/>
        </p:blipFill>
        <p:spPr>
          <a:xfrm>
            <a:off x="2286001" y="2036485"/>
            <a:ext cx="3144157" cy="210300"/>
          </a:xfrm>
          <a:prstGeom prst="rect">
            <a:avLst/>
          </a:prstGeom>
        </p:spPr>
      </p:pic>
      <p:pic>
        <p:nvPicPr>
          <p:cNvPr id="12" name="Picture 11">
            <a:extLst>
              <a:ext uri="{FF2B5EF4-FFF2-40B4-BE49-F238E27FC236}">
                <a16:creationId xmlns:a16="http://schemas.microsoft.com/office/drawing/2014/main" id="{7F4BD4EF-1C00-49E1-A633-BF4F834C4FC6}"/>
              </a:ext>
            </a:extLst>
          </p:cNvPr>
          <p:cNvPicPr>
            <a:picLocks noChangeAspect="1"/>
          </p:cNvPicPr>
          <p:nvPr/>
        </p:nvPicPr>
        <p:blipFill>
          <a:blip r:embed="rId5"/>
          <a:stretch>
            <a:fillRect/>
          </a:stretch>
        </p:blipFill>
        <p:spPr>
          <a:xfrm>
            <a:off x="6376681" y="2141636"/>
            <a:ext cx="3074394" cy="4181475"/>
          </a:xfrm>
          <a:prstGeom prst="rect">
            <a:avLst/>
          </a:prstGeom>
        </p:spPr>
      </p:pic>
      <p:pic>
        <p:nvPicPr>
          <p:cNvPr id="13" name="Picture 12">
            <a:extLst>
              <a:ext uri="{FF2B5EF4-FFF2-40B4-BE49-F238E27FC236}">
                <a16:creationId xmlns:a16="http://schemas.microsoft.com/office/drawing/2014/main" id="{4D31936E-0587-4085-BA92-B023D515E1B3}"/>
              </a:ext>
            </a:extLst>
          </p:cNvPr>
          <p:cNvPicPr>
            <a:picLocks noChangeAspect="1"/>
          </p:cNvPicPr>
          <p:nvPr/>
        </p:nvPicPr>
        <p:blipFill>
          <a:blip r:embed="rId6"/>
          <a:stretch>
            <a:fillRect/>
          </a:stretch>
        </p:blipFill>
        <p:spPr>
          <a:xfrm>
            <a:off x="6368210" y="1886788"/>
            <a:ext cx="3091336" cy="212737"/>
          </a:xfrm>
          <a:prstGeom prst="rect">
            <a:avLst/>
          </a:prstGeom>
        </p:spPr>
      </p:pic>
      <p:sp>
        <p:nvSpPr>
          <p:cNvPr id="15" name="Flowchart: Punched Tape 14">
            <a:extLst>
              <a:ext uri="{FF2B5EF4-FFF2-40B4-BE49-F238E27FC236}">
                <a16:creationId xmlns:a16="http://schemas.microsoft.com/office/drawing/2014/main" id="{24670E68-4F93-4297-A813-93157C065238}"/>
              </a:ext>
            </a:extLst>
          </p:cNvPr>
          <p:cNvSpPr/>
          <p:nvPr/>
        </p:nvSpPr>
        <p:spPr>
          <a:xfrm>
            <a:off x="2615000" y="5676900"/>
            <a:ext cx="2128045" cy="786468"/>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Change Status to Draft or Revision Started</a:t>
            </a:r>
          </a:p>
        </p:txBody>
      </p:sp>
    </p:spTree>
    <p:extLst>
      <p:ext uri="{BB962C8B-B14F-4D97-AF65-F5344CB8AC3E}">
        <p14:creationId xmlns:p14="http://schemas.microsoft.com/office/powerpoint/2010/main" val="1643288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D301A-0E0C-42AB-BE0C-35EC01624575}"/>
              </a:ext>
            </a:extLst>
          </p:cNvPr>
          <p:cNvSpPr>
            <a:spLocks noGrp="1"/>
          </p:cNvSpPr>
          <p:nvPr>
            <p:ph type="title"/>
          </p:nvPr>
        </p:nvSpPr>
        <p:spPr/>
        <p:txBody>
          <a:bodyPr/>
          <a:lstStyle/>
          <a:p>
            <a:r>
              <a:rPr lang="en-US"/>
              <a:t>LEA District Summary</a:t>
            </a:r>
          </a:p>
        </p:txBody>
      </p:sp>
      <p:pic>
        <p:nvPicPr>
          <p:cNvPr id="4" name="Content Placeholder 3">
            <a:extLst>
              <a:ext uri="{FF2B5EF4-FFF2-40B4-BE49-F238E27FC236}">
                <a16:creationId xmlns:a16="http://schemas.microsoft.com/office/drawing/2014/main" id="{DC7AA9C1-DA3B-49EA-84B4-91105DE48E52}"/>
              </a:ext>
            </a:extLst>
          </p:cNvPr>
          <p:cNvPicPr>
            <a:picLocks noGrp="1" noChangeAspect="1"/>
          </p:cNvPicPr>
          <p:nvPr>
            <p:ph sz="quarter" idx="13"/>
          </p:nvPr>
        </p:nvPicPr>
        <p:blipFill>
          <a:blip r:embed="rId3"/>
          <a:stretch>
            <a:fillRect/>
          </a:stretch>
        </p:blipFill>
        <p:spPr>
          <a:xfrm>
            <a:off x="1873132" y="1606132"/>
            <a:ext cx="2870698" cy="3362325"/>
          </a:xfrm>
          <a:prstGeom prst="rect">
            <a:avLst/>
          </a:prstGeom>
        </p:spPr>
      </p:pic>
      <p:pic>
        <p:nvPicPr>
          <p:cNvPr id="5" name="Picture 4">
            <a:extLst>
              <a:ext uri="{FF2B5EF4-FFF2-40B4-BE49-F238E27FC236}">
                <a16:creationId xmlns:a16="http://schemas.microsoft.com/office/drawing/2014/main" id="{EDF9ED2C-B7F7-45AC-A303-038FCA188EDC}"/>
              </a:ext>
            </a:extLst>
          </p:cNvPr>
          <p:cNvPicPr>
            <a:picLocks noChangeAspect="1"/>
          </p:cNvPicPr>
          <p:nvPr/>
        </p:nvPicPr>
        <p:blipFill rotWithShape="1">
          <a:blip r:embed="rId4"/>
          <a:srcRect b="22025"/>
          <a:stretch/>
        </p:blipFill>
        <p:spPr>
          <a:xfrm>
            <a:off x="1844471" y="1395831"/>
            <a:ext cx="3144157" cy="210300"/>
          </a:xfrm>
          <a:prstGeom prst="rect">
            <a:avLst/>
          </a:prstGeom>
        </p:spPr>
      </p:pic>
      <p:sp>
        <p:nvSpPr>
          <p:cNvPr id="6" name="Arrow: Left 5">
            <a:extLst>
              <a:ext uri="{FF2B5EF4-FFF2-40B4-BE49-F238E27FC236}">
                <a16:creationId xmlns:a16="http://schemas.microsoft.com/office/drawing/2014/main" id="{4B443DC5-AC8F-4FDD-9541-5DA3525960F1}"/>
              </a:ext>
            </a:extLst>
          </p:cNvPr>
          <p:cNvSpPr/>
          <p:nvPr/>
        </p:nvSpPr>
        <p:spPr>
          <a:xfrm rot="20454543">
            <a:off x="3961568" y="3322633"/>
            <a:ext cx="1295401" cy="21273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329C3B6A-674D-4090-BBBF-5CDFE3226CFE}"/>
              </a:ext>
            </a:extLst>
          </p:cNvPr>
          <p:cNvPicPr>
            <a:picLocks noChangeAspect="1"/>
          </p:cNvPicPr>
          <p:nvPr/>
        </p:nvPicPr>
        <p:blipFill rotWithShape="1">
          <a:blip r:embed="rId5"/>
          <a:srcRect r="31578"/>
          <a:stretch/>
        </p:blipFill>
        <p:spPr>
          <a:xfrm>
            <a:off x="5520657" y="3463506"/>
            <a:ext cx="4443265" cy="3009900"/>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2AD56E17-E72D-4C3C-9005-E09E30FC255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65405" y="1265251"/>
            <a:ext cx="1953768" cy="1953768"/>
          </a:xfrm>
          <a:prstGeom prst="rect">
            <a:avLst/>
          </a:prstGeom>
          <a:ln w="88900" cap="sq" cmpd="thickThin">
            <a:solidFill>
              <a:srgbClr val="000000"/>
            </a:solidFill>
            <a:prstDash val="solid"/>
            <a:miter lim="800000"/>
          </a:ln>
          <a:effectLst>
            <a:innerShdw blurRad="76200">
              <a:srgbClr val="000000"/>
            </a:innerShdw>
          </a:effectLst>
        </p:spPr>
      </p:pic>
      <p:sp>
        <p:nvSpPr>
          <p:cNvPr id="3" name="TextBox 2">
            <a:extLst>
              <a:ext uri="{FF2B5EF4-FFF2-40B4-BE49-F238E27FC236}">
                <a16:creationId xmlns:a16="http://schemas.microsoft.com/office/drawing/2014/main" id="{53481C99-993F-4A1F-8D0F-396694D5BE07}"/>
              </a:ext>
            </a:extLst>
          </p:cNvPr>
          <p:cNvSpPr txBox="1"/>
          <p:nvPr/>
        </p:nvSpPr>
        <p:spPr>
          <a:xfrm>
            <a:off x="9123542" y="1725436"/>
            <a:ext cx="2209800" cy="1077218"/>
          </a:xfrm>
          <a:prstGeom prst="rect">
            <a:avLst/>
          </a:prstGeom>
          <a:ln w="76200"/>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3200" b="1" dirty="0">
                <a:solidFill>
                  <a:schemeClr val="tx2"/>
                </a:solidFill>
              </a:rPr>
              <a:t>Process Description</a:t>
            </a:r>
          </a:p>
        </p:txBody>
      </p:sp>
      <p:cxnSp>
        <p:nvCxnSpPr>
          <p:cNvPr id="10" name="Straight Connector 9">
            <a:extLst>
              <a:ext uri="{FF2B5EF4-FFF2-40B4-BE49-F238E27FC236}">
                <a16:creationId xmlns:a16="http://schemas.microsoft.com/office/drawing/2014/main" id="{0DCA09C8-403A-48EC-B7B2-7A4910B958DC}"/>
              </a:ext>
            </a:extLst>
          </p:cNvPr>
          <p:cNvCxnSpPr/>
          <p:nvPr/>
        </p:nvCxnSpPr>
        <p:spPr>
          <a:xfrm>
            <a:off x="6417129" y="5404757"/>
            <a:ext cx="1045028" cy="0"/>
          </a:xfrm>
          <a:prstGeom prst="line">
            <a:avLst/>
          </a:prstGeom>
          <a:ln w="3810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1680489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D301A-0E0C-42AB-BE0C-35EC01624575}"/>
              </a:ext>
            </a:extLst>
          </p:cNvPr>
          <p:cNvSpPr>
            <a:spLocks noGrp="1"/>
          </p:cNvSpPr>
          <p:nvPr>
            <p:ph type="title"/>
          </p:nvPr>
        </p:nvSpPr>
        <p:spPr/>
        <p:txBody>
          <a:bodyPr/>
          <a:lstStyle/>
          <a:p>
            <a:r>
              <a:rPr lang="en-US"/>
              <a:t>LEA Integrated Action Plan (LIAP)</a:t>
            </a:r>
          </a:p>
        </p:txBody>
      </p:sp>
      <p:pic>
        <p:nvPicPr>
          <p:cNvPr id="4" name="Content Placeholder 3">
            <a:extLst>
              <a:ext uri="{FF2B5EF4-FFF2-40B4-BE49-F238E27FC236}">
                <a16:creationId xmlns:a16="http://schemas.microsoft.com/office/drawing/2014/main" id="{DC7AA9C1-DA3B-49EA-84B4-91105DE48E52}"/>
              </a:ext>
            </a:extLst>
          </p:cNvPr>
          <p:cNvPicPr>
            <a:picLocks noGrp="1" noChangeAspect="1"/>
          </p:cNvPicPr>
          <p:nvPr>
            <p:ph sz="quarter" idx="13"/>
          </p:nvPr>
        </p:nvPicPr>
        <p:blipFill>
          <a:blip r:embed="rId3"/>
          <a:stretch>
            <a:fillRect/>
          </a:stretch>
        </p:blipFill>
        <p:spPr>
          <a:xfrm>
            <a:off x="2113035" y="1619626"/>
            <a:ext cx="2870698" cy="3362325"/>
          </a:xfrm>
          <a:prstGeom prst="rect">
            <a:avLst/>
          </a:prstGeom>
        </p:spPr>
      </p:pic>
      <p:pic>
        <p:nvPicPr>
          <p:cNvPr id="5" name="Picture 4">
            <a:extLst>
              <a:ext uri="{FF2B5EF4-FFF2-40B4-BE49-F238E27FC236}">
                <a16:creationId xmlns:a16="http://schemas.microsoft.com/office/drawing/2014/main" id="{EDF9ED2C-B7F7-45AC-A303-038FCA188EDC}"/>
              </a:ext>
            </a:extLst>
          </p:cNvPr>
          <p:cNvPicPr>
            <a:picLocks noChangeAspect="1"/>
          </p:cNvPicPr>
          <p:nvPr/>
        </p:nvPicPr>
        <p:blipFill rotWithShape="1">
          <a:blip r:embed="rId4"/>
          <a:srcRect b="22025"/>
          <a:stretch/>
        </p:blipFill>
        <p:spPr>
          <a:xfrm>
            <a:off x="1976307" y="1409325"/>
            <a:ext cx="3144157" cy="210300"/>
          </a:xfrm>
          <a:prstGeom prst="rect">
            <a:avLst/>
          </a:prstGeom>
        </p:spPr>
      </p:pic>
      <p:sp>
        <p:nvSpPr>
          <p:cNvPr id="6" name="Arrow: Left 5">
            <a:extLst>
              <a:ext uri="{FF2B5EF4-FFF2-40B4-BE49-F238E27FC236}">
                <a16:creationId xmlns:a16="http://schemas.microsoft.com/office/drawing/2014/main" id="{4B443DC5-AC8F-4FDD-9541-5DA3525960F1}"/>
              </a:ext>
            </a:extLst>
          </p:cNvPr>
          <p:cNvSpPr/>
          <p:nvPr/>
        </p:nvSpPr>
        <p:spPr>
          <a:xfrm rot="20454543">
            <a:off x="3885368" y="3630101"/>
            <a:ext cx="1295401" cy="21273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26DE11A7-8890-4BD8-B16D-58DF1B6DB49C}"/>
              </a:ext>
            </a:extLst>
          </p:cNvPr>
          <p:cNvPicPr>
            <a:picLocks noChangeAspect="1"/>
          </p:cNvPicPr>
          <p:nvPr/>
        </p:nvPicPr>
        <p:blipFill>
          <a:blip r:embed="rId5"/>
          <a:stretch>
            <a:fillRect/>
          </a:stretch>
        </p:blipFill>
        <p:spPr>
          <a:xfrm>
            <a:off x="5791200" y="1205394"/>
            <a:ext cx="4419600" cy="5272361"/>
          </a:xfrm>
          <a:prstGeom prst="rect">
            <a:avLst/>
          </a:prstGeom>
          <a:ln>
            <a:solidFill>
              <a:schemeClr val="tx2"/>
            </a:solidFill>
          </a:ln>
        </p:spPr>
      </p:pic>
    </p:spTree>
    <p:extLst>
      <p:ext uri="{BB962C8B-B14F-4D97-AF65-F5344CB8AC3E}">
        <p14:creationId xmlns:p14="http://schemas.microsoft.com/office/powerpoint/2010/main" val="12968919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ECC76C9-A222-4ABE-BB6F-453BFAFF00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61412" y="720725"/>
            <a:ext cx="2524125" cy="2305050"/>
          </a:xfrm>
          <a:prstGeom prst="rect">
            <a:avLst/>
          </a:prstGeom>
        </p:spPr>
      </p:pic>
      <p:sp>
        <p:nvSpPr>
          <p:cNvPr id="2" name="Title 1">
            <a:extLst>
              <a:ext uri="{FF2B5EF4-FFF2-40B4-BE49-F238E27FC236}">
                <a16:creationId xmlns:a16="http://schemas.microsoft.com/office/drawing/2014/main" id="{C88BE8A5-F7A1-44E8-806D-3E8F9DA4ECFA}"/>
              </a:ext>
            </a:extLst>
          </p:cNvPr>
          <p:cNvSpPr>
            <a:spLocks noGrp="1"/>
          </p:cNvSpPr>
          <p:nvPr>
            <p:ph type="title"/>
          </p:nvPr>
        </p:nvSpPr>
        <p:spPr/>
        <p:txBody>
          <a:bodyPr/>
          <a:lstStyle/>
          <a:p>
            <a:r>
              <a:rPr lang="en-US" dirty="0"/>
              <a:t>LIAP Tags</a:t>
            </a:r>
          </a:p>
        </p:txBody>
      </p:sp>
      <p:graphicFrame>
        <p:nvGraphicFramePr>
          <p:cNvPr id="12" name="Diagram 11">
            <a:extLst>
              <a:ext uri="{FF2B5EF4-FFF2-40B4-BE49-F238E27FC236}">
                <a16:creationId xmlns:a16="http://schemas.microsoft.com/office/drawing/2014/main" id="{D60AB55D-6327-472E-A5A5-CF1B590B5811}"/>
              </a:ext>
            </a:extLst>
          </p:cNvPr>
          <p:cNvGraphicFramePr/>
          <p:nvPr>
            <p:extLst>
              <p:ext uri="{D42A27DB-BD31-4B8C-83A1-F6EECF244321}">
                <p14:modId xmlns:p14="http://schemas.microsoft.com/office/powerpoint/2010/main" val="575434754"/>
              </p:ext>
            </p:extLst>
          </p:nvPr>
        </p:nvGraphicFramePr>
        <p:xfrm>
          <a:off x="8080375" y="3118972"/>
          <a:ext cx="3886200" cy="2184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Content Placeholder 5">
            <a:extLst>
              <a:ext uri="{FF2B5EF4-FFF2-40B4-BE49-F238E27FC236}">
                <a16:creationId xmlns:a16="http://schemas.microsoft.com/office/drawing/2014/main" id="{A19B9105-2237-4EDE-B97A-2A23FBF68FED}"/>
              </a:ext>
            </a:extLst>
          </p:cNvPr>
          <p:cNvPicPr>
            <a:picLocks noGrp="1" noChangeAspect="1"/>
          </p:cNvPicPr>
          <p:nvPr>
            <p:ph sz="quarter" idx="13"/>
          </p:nvPr>
        </p:nvPicPr>
        <p:blipFill>
          <a:blip r:embed="rId9"/>
          <a:stretch>
            <a:fillRect/>
          </a:stretch>
        </p:blipFill>
        <p:spPr>
          <a:xfrm>
            <a:off x="225425" y="1112371"/>
            <a:ext cx="7619572" cy="4879017"/>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5282466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61438-471E-4A14-80F4-4FD1F1DBC5C5}"/>
              </a:ext>
            </a:extLst>
          </p:cNvPr>
          <p:cNvSpPr>
            <a:spLocks noGrp="1"/>
          </p:cNvSpPr>
          <p:nvPr>
            <p:ph type="title"/>
          </p:nvPr>
        </p:nvSpPr>
        <p:spPr/>
        <p:txBody>
          <a:bodyPr/>
          <a:lstStyle/>
          <a:p>
            <a:r>
              <a:rPr lang="en-US"/>
              <a:t>Live LIAP Practice</a:t>
            </a:r>
          </a:p>
        </p:txBody>
      </p:sp>
      <p:pic>
        <p:nvPicPr>
          <p:cNvPr id="4" name="Content Placeholder 3">
            <a:extLst>
              <a:ext uri="{FF2B5EF4-FFF2-40B4-BE49-F238E27FC236}">
                <a16:creationId xmlns:a16="http://schemas.microsoft.com/office/drawing/2014/main" id="{D54F45A6-63F4-401B-A158-73CF46EF3329}"/>
              </a:ext>
            </a:extLst>
          </p:cNvPr>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4805363" y="2028825"/>
            <a:ext cx="2581275" cy="3333750"/>
          </a:xfrm>
          <a:prstGeom prst="rect">
            <a:avLst/>
          </a:prstGeom>
        </p:spPr>
      </p:pic>
    </p:spTree>
    <p:extLst>
      <p:ext uri="{BB962C8B-B14F-4D97-AF65-F5344CB8AC3E}">
        <p14:creationId xmlns:p14="http://schemas.microsoft.com/office/powerpoint/2010/main" val="37771546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2175E-7AAF-45F6-B1DE-53944EED9D6E}"/>
              </a:ext>
            </a:extLst>
          </p:cNvPr>
          <p:cNvSpPr>
            <a:spLocks noGrp="1"/>
          </p:cNvSpPr>
          <p:nvPr>
            <p:ph type="title"/>
          </p:nvPr>
        </p:nvSpPr>
        <p:spPr/>
        <p:txBody>
          <a:bodyPr/>
          <a:lstStyle/>
          <a:p>
            <a:r>
              <a:rPr lang="en-US"/>
              <a:t>Additional Notes</a:t>
            </a:r>
          </a:p>
        </p:txBody>
      </p:sp>
      <p:sp>
        <p:nvSpPr>
          <p:cNvPr id="3" name="Content Placeholder 2">
            <a:extLst>
              <a:ext uri="{FF2B5EF4-FFF2-40B4-BE49-F238E27FC236}">
                <a16:creationId xmlns:a16="http://schemas.microsoft.com/office/drawing/2014/main" id="{CB707900-FB35-453C-8CB3-60C9F51710AB}"/>
              </a:ext>
            </a:extLst>
          </p:cNvPr>
          <p:cNvSpPr>
            <a:spLocks noGrp="1"/>
          </p:cNvSpPr>
          <p:nvPr>
            <p:ph sz="quarter" idx="13"/>
          </p:nvPr>
        </p:nvSpPr>
        <p:spPr>
          <a:xfrm>
            <a:off x="508000" y="1231899"/>
            <a:ext cx="8229600" cy="5277727"/>
          </a:xfrm>
        </p:spPr>
        <p:txBody>
          <a:bodyPr anchor="t">
            <a:normAutofit/>
          </a:bodyPr>
          <a:lstStyle/>
          <a:p>
            <a:pPr marL="457200" indent="-457200">
              <a:buFont typeface="Arial" panose="020B0604020202020204" pitchFamily="34" charset="0"/>
              <a:buChar char="•"/>
            </a:pPr>
            <a:r>
              <a:rPr lang="en-US" dirty="0">
                <a:ea typeface="+mn-lt"/>
                <a:cs typeface="+mn-lt"/>
              </a:rPr>
              <a:t>History Log Protocols</a:t>
            </a:r>
          </a:p>
          <a:p>
            <a:pPr marL="457200" indent="-457200">
              <a:buFont typeface="Arial" panose="020B0604020202020204" pitchFamily="34" charset="0"/>
              <a:buChar char="•"/>
            </a:pPr>
            <a:endParaRPr lang="en-US" dirty="0">
              <a:ea typeface="+mn-lt"/>
              <a:cs typeface="+mn-lt"/>
            </a:endParaRPr>
          </a:p>
          <a:p>
            <a:pPr marL="457200" indent="-457200">
              <a:buFont typeface="Arial" panose="020B0604020202020204" pitchFamily="34" charset="0"/>
              <a:buChar char="•"/>
            </a:pPr>
            <a:r>
              <a:rPr lang="en-US" dirty="0"/>
              <a:t>IAP in GME is not in “Live-View” mode</a:t>
            </a:r>
          </a:p>
          <a:p>
            <a:pPr marL="457200" indent="-457200">
              <a:buFont typeface="Arial" panose="020B0604020202020204" pitchFamily="34" charset="0"/>
              <a:buChar char="•"/>
            </a:pPr>
            <a:endParaRPr lang="en-US" sz="2000" dirty="0"/>
          </a:p>
          <a:p>
            <a:pPr marL="457200" indent="-457200">
              <a:buFont typeface="Arial" panose="020B0604020202020204" pitchFamily="34" charset="0"/>
              <a:buChar char="•"/>
            </a:pPr>
            <a:r>
              <a:rPr lang="en-US" dirty="0"/>
              <a:t>Status change is for LEA to save and revise</a:t>
            </a:r>
          </a:p>
          <a:p>
            <a:pPr marL="457200" indent="-457200">
              <a:buFont typeface="Arial" panose="020B0604020202020204" pitchFamily="34" charset="0"/>
              <a:buChar char="•"/>
            </a:pPr>
            <a:endParaRPr lang="en-US" sz="2000" dirty="0"/>
          </a:p>
          <a:p>
            <a:pPr marL="457200" indent="-457200">
              <a:buFont typeface="Arial" panose="020B0604020202020204" pitchFamily="34" charset="0"/>
              <a:buChar char="•"/>
            </a:pPr>
            <a:r>
              <a:rPr lang="en-US" dirty="0"/>
              <a:t>Plan revision number will not match Fiscal Application revision number</a:t>
            </a:r>
          </a:p>
          <a:p>
            <a:pPr marL="457200" indent="-457200">
              <a:buFont typeface="Arial" panose="020B0604020202020204" pitchFamily="34" charset="0"/>
              <a:buChar char="•"/>
            </a:pPr>
            <a:endParaRPr lang="en-US" dirty="0"/>
          </a:p>
        </p:txBody>
      </p:sp>
      <p:pic>
        <p:nvPicPr>
          <p:cNvPr id="1026" name="Picture 2">
            <a:extLst>
              <a:ext uri="{FF2B5EF4-FFF2-40B4-BE49-F238E27FC236}">
                <a16:creationId xmlns:a16="http://schemas.microsoft.com/office/drawing/2014/main" id="{327748CB-C75B-4407-ADF5-30855DCB109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22254"/>
          <a:stretch/>
        </p:blipFill>
        <p:spPr bwMode="auto">
          <a:xfrm>
            <a:off x="5651500" y="1278722"/>
            <a:ext cx="1719426" cy="963595"/>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881DF485-4634-4A79-A216-56E8A32B8111}"/>
              </a:ext>
            </a:extLst>
          </p:cNvPr>
          <p:cNvPicPr>
            <a:picLocks noChangeAspect="1"/>
          </p:cNvPicPr>
          <p:nvPr/>
        </p:nvPicPr>
        <p:blipFill>
          <a:blip r:embed="rId4"/>
          <a:stretch>
            <a:fillRect/>
          </a:stretch>
        </p:blipFill>
        <p:spPr>
          <a:xfrm>
            <a:off x="8943974" y="2242317"/>
            <a:ext cx="3048000" cy="8037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a:extLst>
              <a:ext uri="{FF2B5EF4-FFF2-40B4-BE49-F238E27FC236}">
                <a16:creationId xmlns:a16="http://schemas.microsoft.com/office/drawing/2014/main" id="{AE4871A7-4CF2-4EF3-BFAA-2886D572B4A5}"/>
              </a:ext>
            </a:extLst>
          </p:cNvPr>
          <p:cNvPicPr>
            <a:picLocks noChangeAspect="1"/>
          </p:cNvPicPr>
          <p:nvPr/>
        </p:nvPicPr>
        <p:blipFill>
          <a:blip r:embed="rId5"/>
          <a:stretch>
            <a:fillRect/>
          </a:stretch>
        </p:blipFill>
        <p:spPr>
          <a:xfrm>
            <a:off x="8953498" y="3371633"/>
            <a:ext cx="3038476" cy="762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a:extLst>
              <a:ext uri="{FF2B5EF4-FFF2-40B4-BE49-F238E27FC236}">
                <a16:creationId xmlns:a16="http://schemas.microsoft.com/office/drawing/2014/main" id="{A0EBC2D7-D258-4607-80BE-C5762D4F0BCF}"/>
              </a:ext>
            </a:extLst>
          </p:cNvPr>
          <p:cNvPicPr>
            <a:picLocks noChangeAspect="1"/>
          </p:cNvPicPr>
          <p:nvPr/>
        </p:nvPicPr>
        <p:blipFill>
          <a:blip r:embed="rId6"/>
          <a:stretch>
            <a:fillRect/>
          </a:stretch>
        </p:blipFill>
        <p:spPr>
          <a:xfrm>
            <a:off x="8982074" y="4474683"/>
            <a:ext cx="3009900" cy="762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a:extLst>
              <a:ext uri="{FF2B5EF4-FFF2-40B4-BE49-F238E27FC236}">
                <a16:creationId xmlns:a16="http://schemas.microsoft.com/office/drawing/2014/main" id="{86EBA549-8800-49AA-BDCD-90FEABECAC81}"/>
              </a:ext>
            </a:extLst>
          </p:cNvPr>
          <p:cNvPicPr>
            <a:picLocks noChangeAspect="1"/>
          </p:cNvPicPr>
          <p:nvPr/>
        </p:nvPicPr>
        <p:blipFill>
          <a:blip r:embed="rId7"/>
          <a:stretch>
            <a:fillRect/>
          </a:stretch>
        </p:blipFill>
        <p:spPr>
          <a:xfrm>
            <a:off x="5076824" y="5608589"/>
            <a:ext cx="6915150" cy="7143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403649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253F868-3077-4B69-A718-52D7EAF4E133}"/>
              </a:ext>
            </a:extLst>
          </p:cNvPr>
          <p:cNvSpPr>
            <a:spLocks noGrp="1"/>
          </p:cNvSpPr>
          <p:nvPr>
            <p:ph sz="half" idx="1"/>
          </p:nvPr>
        </p:nvSpPr>
        <p:spPr>
          <a:xfrm>
            <a:off x="609600" y="1329305"/>
            <a:ext cx="11370128" cy="4891882"/>
          </a:xfrm>
        </p:spPr>
        <p:txBody>
          <a:bodyPr>
            <a:normAutofit fontScale="77500" lnSpcReduction="20000"/>
          </a:bodyPr>
          <a:lstStyle/>
          <a:p>
            <a:r>
              <a:rPr lang="en-US" dirty="0"/>
              <a:t>January 2020	     	Identify Planning Team Members</a:t>
            </a:r>
          </a:p>
          <a:p>
            <a:endParaRPr lang="en-US" dirty="0"/>
          </a:p>
          <a:p>
            <a:r>
              <a:rPr lang="en-US" dirty="0"/>
              <a:t>January  - March	CNA &amp; IAP</a:t>
            </a:r>
          </a:p>
          <a:p>
            <a:r>
              <a:rPr lang="en-US" dirty="0"/>
              <a:t>				-  Collect &amp; Review Data</a:t>
            </a:r>
          </a:p>
          <a:p>
            <a:r>
              <a:rPr lang="en-US" dirty="0"/>
              <a:t>				-  Review &amp; evaluate current IAP</a:t>
            </a:r>
          </a:p>
          <a:p>
            <a:r>
              <a:rPr lang="en-US" dirty="0"/>
              <a:t>				-  Complete Comprehensive Needs Assessment (CNA) </a:t>
            </a:r>
          </a:p>
          <a:p>
            <a:r>
              <a:rPr lang="en-US" dirty="0"/>
              <a:t>				-  Identify Primary Needs</a:t>
            </a:r>
          </a:p>
          <a:p>
            <a:r>
              <a:rPr lang="en-US" dirty="0"/>
              <a:t>				-  Complete Root Cause Analysis Fishbones</a:t>
            </a:r>
          </a:p>
          <a:p>
            <a:r>
              <a:rPr lang="en-US" dirty="0"/>
              <a:t>				-  Determine Outcomes</a:t>
            </a:r>
          </a:p>
          <a:p>
            <a:r>
              <a:rPr lang="en-US" dirty="0"/>
              <a:t>				-  Create Integrated Action Plan (IAP)</a:t>
            </a:r>
          </a:p>
          <a:p>
            <a:endParaRPr lang="en-US" dirty="0"/>
          </a:p>
          <a:p>
            <a:r>
              <a:rPr lang="en-US" dirty="0"/>
              <a:t>March 1, 2020		FY21 ESEA Consolidated Grant Application Opens</a:t>
            </a:r>
          </a:p>
          <a:p>
            <a:endParaRPr lang="en-US" dirty="0"/>
          </a:p>
          <a:p>
            <a:r>
              <a:rPr lang="en-US" b="1" dirty="0"/>
              <a:t>May 1, 2020		FY21 ESEA Consolidated Grant Application Due     </a:t>
            </a:r>
          </a:p>
          <a:p>
            <a:endParaRPr lang="en-US" dirty="0"/>
          </a:p>
        </p:txBody>
      </p:sp>
      <p:sp>
        <p:nvSpPr>
          <p:cNvPr id="4" name="Title 3">
            <a:extLst>
              <a:ext uri="{FF2B5EF4-FFF2-40B4-BE49-F238E27FC236}">
                <a16:creationId xmlns:a16="http://schemas.microsoft.com/office/drawing/2014/main" id="{B2109998-1B31-463C-AE46-C8707E51E5C6}"/>
              </a:ext>
            </a:extLst>
          </p:cNvPr>
          <p:cNvSpPr>
            <a:spLocks noGrp="1"/>
          </p:cNvSpPr>
          <p:nvPr>
            <p:ph type="title"/>
          </p:nvPr>
        </p:nvSpPr>
        <p:spPr/>
        <p:txBody>
          <a:bodyPr/>
          <a:lstStyle/>
          <a:p>
            <a:r>
              <a:rPr lang="en-US" dirty="0"/>
              <a:t>Timeline Suggestions</a:t>
            </a:r>
          </a:p>
        </p:txBody>
      </p:sp>
    </p:spTree>
    <p:extLst>
      <p:ext uri="{BB962C8B-B14F-4D97-AF65-F5344CB8AC3E}">
        <p14:creationId xmlns:p14="http://schemas.microsoft.com/office/powerpoint/2010/main" val="2999049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9E6A0-720F-45A5-8AD6-96FCE68AC97D}"/>
              </a:ext>
            </a:extLst>
          </p:cNvPr>
          <p:cNvSpPr>
            <a:spLocks noGrp="1"/>
          </p:cNvSpPr>
          <p:nvPr>
            <p:ph type="title"/>
          </p:nvPr>
        </p:nvSpPr>
        <p:spPr/>
        <p:txBody>
          <a:bodyPr/>
          <a:lstStyle/>
          <a:p>
            <a:r>
              <a:rPr lang="en-US"/>
              <a:t>Training Dates</a:t>
            </a:r>
          </a:p>
        </p:txBody>
      </p:sp>
      <p:sp>
        <p:nvSpPr>
          <p:cNvPr id="3" name="Content Placeholder 2">
            <a:extLst>
              <a:ext uri="{FF2B5EF4-FFF2-40B4-BE49-F238E27FC236}">
                <a16:creationId xmlns:a16="http://schemas.microsoft.com/office/drawing/2014/main" id="{3AA8A799-5714-41E4-949A-961DC0201A01}"/>
              </a:ext>
            </a:extLst>
          </p:cNvPr>
          <p:cNvSpPr>
            <a:spLocks noGrp="1"/>
          </p:cNvSpPr>
          <p:nvPr>
            <p:ph sz="quarter" idx="13"/>
          </p:nvPr>
        </p:nvSpPr>
        <p:spPr>
          <a:xfrm>
            <a:off x="1983377" y="1295400"/>
            <a:ext cx="8229600" cy="4038600"/>
          </a:xfrm>
        </p:spPr>
        <p:txBody>
          <a:bodyPr>
            <a:normAutofit fontScale="85000" lnSpcReduction="10000"/>
          </a:bodyPr>
          <a:lstStyle/>
          <a:p>
            <a:pPr marL="342900" indent="-342900" fontAlgn="base">
              <a:buFont typeface="Wingdings" panose="05000000000000000000" pitchFamily="2" charset="2"/>
              <a:buChar char="§"/>
            </a:pPr>
            <a:r>
              <a:rPr lang="en-US" sz="2400"/>
              <a:t>December 9, 2019 at Washington Elementary </a:t>
            </a:r>
          </a:p>
          <a:p>
            <a:pPr marL="342900" indent="-342900" fontAlgn="base">
              <a:buFont typeface="Wingdings" panose="05000000000000000000" pitchFamily="2" charset="2"/>
              <a:buChar char="§"/>
            </a:pPr>
            <a:r>
              <a:rPr lang="en-US" sz="2400"/>
              <a:t>December 20, 2019 at ADE Jefferson location </a:t>
            </a:r>
          </a:p>
          <a:p>
            <a:pPr marL="342900" indent="-342900" fontAlgn="base">
              <a:buFont typeface="Wingdings" panose="05000000000000000000" pitchFamily="2" charset="2"/>
              <a:buChar char="§"/>
            </a:pPr>
            <a:r>
              <a:rPr lang="en-US" sz="2400"/>
              <a:t>January 13, 2020 at </a:t>
            </a:r>
            <a:r>
              <a:rPr lang="en-US" sz="2400" err="1"/>
              <a:t>Pendergast</a:t>
            </a:r>
            <a:r>
              <a:rPr lang="en-US" sz="2400"/>
              <a:t> Elementary District </a:t>
            </a:r>
          </a:p>
          <a:p>
            <a:pPr marL="342900" indent="-342900" fontAlgn="base">
              <a:buFont typeface="Wingdings" panose="05000000000000000000" pitchFamily="2" charset="2"/>
              <a:buChar char="§"/>
            </a:pPr>
            <a:r>
              <a:rPr lang="en-US" sz="2400"/>
              <a:t>January 15, 2020 at Yavapai County Education Service Agency     </a:t>
            </a:r>
          </a:p>
          <a:p>
            <a:pPr marL="342900" indent="-342900" fontAlgn="base">
              <a:buFont typeface="Wingdings" panose="05000000000000000000" pitchFamily="2" charset="2"/>
              <a:buChar char="§"/>
            </a:pPr>
            <a:r>
              <a:rPr lang="en-US" sz="2400"/>
              <a:t>January 22, 2020 at Crane Unified School District </a:t>
            </a:r>
          </a:p>
          <a:p>
            <a:pPr marL="342900" indent="-342900" fontAlgn="base">
              <a:buFont typeface="Wingdings" panose="05000000000000000000" pitchFamily="2" charset="2"/>
              <a:buChar char="§"/>
            </a:pPr>
            <a:r>
              <a:rPr lang="en-US" sz="2400"/>
              <a:t>January 22, 2020 at The Charter Foundation </a:t>
            </a:r>
          </a:p>
          <a:p>
            <a:pPr marL="342900" indent="-342900" fontAlgn="base">
              <a:buFont typeface="Wingdings" panose="05000000000000000000" pitchFamily="2" charset="2"/>
              <a:buChar char="§"/>
            </a:pPr>
            <a:r>
              <a:rPr lang="en-US" sz="2400"/>
              <a:t>January 24, 2020 at Flagstaff Unified School District</a:t>
            </a:r>
          </a:p>
          <a:p>
            <a:pPr marL="342900" indent="-342900" fontAlgn="base">
              <a:buFont typeface="Wingdings" panose="05000000000000000000" pitchFamily="2" charset="2"/>
              <a:buChar char="§"/>
            </a:pPr>
            <a:r>
              <a:rPr lang="en-US" sz="2400"/>
              <a:t>January 28, 2020 at Tombstone Unified School District</a:t>
            </a:r>
          </a:p>
          <a:p>
            <a:pPr marL="342900" indent="-342900" fontAlgn="base">
              <a:buFont typeface="Wingdings" panose="05000000000000000000" pitchFamily="2" charset="2"/>
              <a:buChar char="§"/>
            </a:pPr>
            <a:r>
              <a:rPr lang="en-US" sz="2400"/>
              <a:t>January 29, 2020 at Pima County School Superintendent’s Office </a:t>
            </a:r>
          </a:p>
          <a:p>
            <a:pPr algn="ctr"/>
            <a:r>
              <a:rPr lang="en-US"/>
              <a:t>Register on EMS Calendar of Events</a:t>
            </a:r>
          </a:p>
          <a:p>
            <a:pPr algn="ctr"/>
            <a:r>
              <a:rPr lang="en-US"/>
              <a:t>Use “Title I” in the Program Area Field to search</a:t>
            </a:r>
          </a:p>
          <a:p>
            <a:endParaRPr lang="en-US"/>
          </a:p>
        </p:txBody>
      </p:sp>
      <p:pic>
        <p:nvPicPr>
          <p:cNvPr id="2051" name="Picture 3" descr="image003">
            <a:extLst>
              <a:ext uri="{FF2B5EF4-FFF2-40B4-BE49-F238E27FC236}">
                <a16:creationId xmlns:a16="http://schemas.microsoft.com/office/drawing/2014/main" id="{8C033012-2D01-4E72-97C9-3BAEAF6F30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5323114"/>
            <a:ext cx="2438400" cy="1306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9B80BC4D-0158-4E05-9495-4D7C969BBF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24801" y="43682"/>
            <a:ext cx="2942847" cy="1954162"/>
          </a:xfrm>
          <a:prstGeom prst="rect">
            <a:avLst/>
          </a:prstGeom>
        </p:spPr>
      </p:pic>
    </p:spTree>
    <p:extLst>
      <p:ext uri="{BB962C8B-B14F-4D97-AF65-F5344CB8AC3E}">
        <p14:creationId xmlns:p14="http://schemas.microsoft.com/office/powerpoint/2010/main" val="8924133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DEDEE-E771-4F95-B3E3-EFCA574FB53C}"/>
              </a:ext>
            </a:extLst>
          </p:cNvPr>
          <p:cNvSpPr>
            <a:spLocks noGrp="1"/>
          </p:cNvSpPr>
          <p:nvPr>
            <p:ph type="title"/>
          </p:nvPr>
        </p:nvSpPr>
        <p:spPr/>
        <p:txBody>
          <a:bodyPr/>
          <a:lstStyle/>
          <a:p>
            <a:r>
              <a:rPr lang="en-US" dirty="0"/>
              <a:t>Connector</a:t>
            </a:r>
          </a:p>
        </p:txBody>
      </p:sp>
      <p:sp>
        <p:nvSpPr>
          <p:cNvPr id="3" name="Content Placeholder 2">
            <a:extLst>
              <a:ext uri="{FF2B5EF4-FFF2-40B4-BE49-F238E27FC236}">
                <a16:creationId xmlns:a16="http://schemas.microsoft.com/office/drawing/2014/main" id="{B6ED7B99-2E00-4C42-948F-E6F3EABFEA49}"/>
              </a:ext>
            </a:extLst>
          </p:cNvPr>
          <p:cNvSpPr>
            <a:spLocks noGrp="1"/>
          </p:cNvSpPr>
          <p:nvPr>
            <p:ph sz="quarter" idx="13"/>
          </p:nvPr>
        </p:nvSpPr>
        <p:spPr>
          <a:xfrm>
            <a:off x="609600" y="1839685"/>
            <a:ext cx="6885214" cy="3178629"/>
          </a:xfrm>
        </p:spPr>
        <p:txBody>
          <a:bodyPr>
            <a:normAutofit lnSpcReduction="10000"/>
          </a:bodyPr>
          <a:lstStyle/>
          <a:p>
            <a:r>
              <a:rPr lang="en-US" dirty="0"/>
              <a:t>Why is it important to have a plan?</a:t>
            </a:r>
          </a:p>
          <a:p>
            <a:endParaRPr lang="en-US" dirty="0"/>
          </a:p>
          <a:p>
            <a:endParaRPr lang="en-US" dirty="0"/>
          </a:p>
          <a:p>
            <a:r>
              <a:rPr lang="en-US" dirty="0"/>
              <a:t>Discuss the Planning Components of the Integrated Action Plan (IAP) in ALEAT?</a:t>
            </a:r>
          </a:p>
        </p:txBody>
      </p:sp>
      <p:pic>
        <p:nvPicPr>
          <p:cNvPr id="5" name="Picture 4" descr="A close up of text on a white surface&#10;&#10;Description automatically generated">
            <a:extLst>
              <a:ext uri="{FF2B5EF4-FFF2-40B4-BE49-F238E27FC236}">
                <a16:creationId xmlns:a16="http://schemas.microsoft.com/office/drawing/2014/main" id="{235E7ADB-CE3D-44B1-A7AF-4AA9BEE8A8E6}"/>
              </a:ext>
            </a:extLst>
          </p:cNvPr>
          <p:cNvPicPr>
            <a:picLocks noChangeAspect="1"/>
          </p:cNvPicPr>
          <p:nvPr/>
        </p:nvPicPr>
        <p:blipFill rotWithShape="1">
          <a:blip r:embed="rId3">
            <a:extLst>
              <a:ext uri="{28A0092B-C50C-407E-A947-70E740481C1C}">
                <a14:useLocalDpi xmlns:a14="http://schemas.microsoft.com/office/drawing/2010/main" val="0"/>
              </a:ext>
            </a:extLst>
          </a:blip>
          <a:srcRect b="4493"/>
          <a:stretch/>
        </p:blipFill>
        <p:spPr>
          <a:xfrm>
            <a:off x="7685104" y="1839685"/>
            <a:ext cx="4272854" cy="278470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503529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1981200" y="1143001"/>
            <a:ext cx="8229600" cy="4830763"/>
          </a:xfrm>
        </p:spPr>
        <p:txBody>
          <a:bodyPr>
            <a:normAutofit fontScale="92500" lnSpcReduction="20000"/>
          </a:bodyPr>
          <a:lstStyle/>
          <a:p>
            <a:pPr marL="0" lvl="2" indent="0" eaLnBrk="0" fontAlgn="base" hangingPunct="0">
              <a:spcBef>
                <a:spcPct val="0"/>
              </a:spcBef>
              <a:spcAft>
                <a:spcPct val="0"/>
              </a:spcAft>
              <a:buNone/>
            </a:pPr>
            <a:r>
              <a:rPr lang="en-US" b="1" dirty="0">
                <a:latin typeface="Arial" panose="020B0604020202020204" pitchFamily="34" charset="0"/>
                <a:cs typeface="Arial" panose="020B0604020202020204" pitchFamily="34" charset="0"/>
              </a:rPr>
              <a:t>Please note: </a:t>
            </a:r>
            <a:r>
              <a:rPr lang="en-US" dirty="0">
                <a:latin typeface="Arial" panose="020B0604020202020204" pitchFamily="34" charset="0"/>
                <a:cs typeface="Arial" panose="020B0604020202020204" pitchFamily="34" charset="0"/>
              </a:rPr>
              <a:t> Training is on functionality of the Planning Tool only. Content in regards to CNA/RCA/IAP is provided in other ADE trainings.  </a:t>
            </a:r>
            <a:br>
              <a:rPr lang="en-US" dirty="0"/>
            </a:br>
            <a:endParaRPr lang="en-US" altLang="en-US" dirty="0">
              <a:latin typeface="Arial" panose="020B0604020202020204" pitchFamily="34" charset="0"/>
              <a:cs typeface="Arial" panose="020B0604020202020204" pitchFamily="34" charset="0"/>
            </a:endParaRPr>
          </a:p>
          <a:p>
            <a:pPr marL="342900" lvl="2" indent="-342900" eaLnBrk="0" fontAlgn="base" hangingPunct="0">
              <a:spcBef>
                <a:spcPct val="0"/>
              </a:spcBef>
              <a:spcAft>
                <a:spcPct val="0"/>
              </a:spcAft>
              <a:buFont typeface="Wingdings" panose="05000000000000000000" pitchFamily="2" charset="2"/>
              <a:buChar char="q"/>
            </a:pPr>
            <a:r>
              <a:rPr lang="en-US" altLang="en-US" dirty="0">
                <a:latin typeface="Arial" panose="020B0604020202020204" pitchFamily="34" charset="0"/>
                <a:cs typeface="Arial" panose="020B0604020202020204" pitchFamily="34" charset="0"/>
              </a:rPr>
              <a:t>Participants will learn how to transfer the Planning Tools (CNA/IAP information) into a new location on GME. </a:t>
            </a:r>
          </a:p>
          <a:p>
            <a:pPr marL="342900" lvl="2" indent="-342900" eaLnBrk="0" fontAlgn="base" hangingPunct="0">
              <a:spcBef>
                <a:spcPct val="0"/>
              </a:spcBef>
              <a:spcAft>
                <a:spcPct val="0"/>
              </a:spcAft>
              <a:buFont typeface="Wingdings" panose="05000000000000000000" pitchFamily="2" charset="2"/>
              <a:buChar char="q"/>
            </a:pPr>
            <a:endParaRPr lang="en-US" altLang="en-US" dirty="0">
              <a:latin typeface="Arial" panose="020B0604020202020204" pitchFamily="34" charset="0"/>
              <a:cs typeface="Arial" panose="020B0604020202020204" pitchFamily="34" charset="0"/>
            </a:endParaRPr>
          </a:p>
          <a:p>
            <a:pPr marL="342900" lvl="2" indent="-342900" eaLnBrk="0" fontAlgn="base" hangingPunct="0">
              <a:spcBef>
                <a:spcPct val="0"/>
              </a:spcBef>
              <a:spcAft>
                <a:spcPct val="0"/>
              </a:spcAft>
              <a:buFont typeface="Wingdings" panose="05000000000000000000" pitchFamily="2" charset="2"/>
              <a:buChar char="q"/>
            </a:pPr>
            <a:r>
              <a:rPr lang="en-US" altLang="en-US" dirty="0">
                <a:latin typeface="Arial" panose="020B0604020202020204" pitchFamily="34" charset="0"/>
                <a:cs typeface="Arial" panose="020B0604020202020204" pitchFamily="34" charset="0"/>
              </a:rPr>
              <a:t>Participants will learn how to transfer Comprehensive Needs Assessment Data to Principles 1-6. </a:t>
            </a:r>
          </a:p>
          <a:p>
            <a:pPr marL="342900" lvl="2" indent="-342900" eaLnBrk="0" fontAlgn="base" hangingPunct="0">
              <a:spcBef>
                <a:spcPct val="0"/>
              </a:spcBef>
              <a:spcAft>
                <a:spcPct val="0"/>
              </a:spcAft>
              <a:buFont typeface="Wingdings" panose="05000000000000000000" pitchFamily="2" charset="2"/>
              <a:buChar char="q"/>
            </a:pPr>
            <a:endParaRPr lang="en-US" altLang="en-US" dirty="0">
              <a:latin typeface="Arial" panose="020B0604020202020204" pitchFamily="34" charset="0"/>
              <a:cs typeface="Arial" panose="020B0604020202020204" pitchFamily="34" charset="0"/>
            </a:endParaRPr>
          </a:p>
          <a:p>
            <a:pPr marL="342900" lvl="2" indent="-342900" eaLnBrk="0" fontAlgn="base" hangingPunct="0">
              <a:spcBef>
                <a:spcPct val="0"/>
              </a:spcBef>
              <a:spcAft>
                <a:spcPct val="0"/>
              </a:spcAft>
              <a:buFont typeface="Wingdings" panose="05000000000000000000" pitchFamily="2" charset="2"/>
              <a:buChar char="q"/>
            </a:pPr>
            <a:r>
              <a:rPr lang="en-US" altLang="en-US" dirty="0">
                <a:latin typeface="Arial" panose="020B0604020202020204" pitchFamily="34" charset="0"/>
                <a:cs typeface="Arial" panose="020B0604020202020204" pitchFamily="34" charset="0"/>
              </a:rPr>
              <a:t>Participants will learn how to input Primary Needs, RCA, Needs Assessment and Desired Outcomes into Final Summary. </a:t>
            </a:r>
          </a:p>
          <a:p>
            <a:pPr marL="342900" lvl="2" indent="-342900" eaLnBrk="0" fontAlgn="base" hangingPunct="0">
              <a:spcBef>
                <a:spcPct val="0"/>
              </a:spcBef>
              <a:spcAft>
                <a:spcPct val="0"/>
              </a:spcAft>
              <a:buFont typeface="Wingdings" panose="05000000000000000000" pitchFamily="2" charset="2"/>
              <a:buChar char="q"/>
            </a:pPr>
            <a:endParaRPr lang="en-US" altLang="en-US" dirty="0">
              <a:latin typeface="Arial" panose="020B0604020202020204" pitchFamily="34" charset="0"/>
              <a:cs typeface="Arial" panose="020B0604020202020204" pitchFamily="34" charset="0"/>
            </a:endParaRPr>
          </a:p>
          <a:p>
            <a:pPr marL="342900" lvl="2" indent="-342900" eaLnBrk="0" fontAlgn="base" hangingPunct="0">
              <a:spcBef>
                <a:spcPct val="0"/>
              </a:spcBef>
              <a:spcAft>
                <a:spcPct val="0"/>
              </a:spcAft>
              <a:buFont typeface="Wingdings" panose="05000000000000000000" pitchFamily="2" charset="2"/>
              <a:buChar char="q"/>
            </a:pPr>
            <a:r>
              <a:rPr lang="en-US" altLang="en-US" dirty="0">
                <a:latin typeface="Arial" panose="020B0604020202020204" pitchFamily="34" charset="0"/>
                <a:cs typeface="Arial" panose="020B0604020202020204" pitchFamily="34" charset="0"/>
              </a:rPr>
              <a:t>Participants will learn how to build IAP: Principles, Strategies and Action Steps.</a:t>
            </a:r>
          </a:p>
          <a:p>
            <a:pPr marL="342900" lvl="2" indent="-342900" eaLnBrk="0" fontAlgn="base" hangingPunct="0">
              <a:spcBef>
                <a:spcPct val="0"/>
              </a:spcBef>
              <a:spcAft>
                <a:spcPct val="0"/>
              </a:spcAft>
              <a:buFont typeface="Wingdings" panose="05000000000000000000" pitchFamily="2" charset="2"/>
              <a:buChar char="q"/>
            </a:pPr>
            <a:endParaRPr lang="en-US" altLang="en-US" dirty="0">
              <a:latin typeface="Arial" panose="020B0604020202020204" pitchFamily="34" charset="0"/>
              <a:cs typeface="Arial" panose="020B0604020202020204" pitchFamily="34" charset="0"/>
            </a:endParaRPr>
          </a:p>
          <a:p>
            <a:pPr marL="342900" lvl="2" indent="-342900" eaLnBrk="0" fontAlgn="base" hangingPunct="0">
              <a:spcBef>
                <a:spcPct val="0"/>
              </a:spcBef>
              <a:spcAft>
                <a:spcPct val="0"/>
              </a:spcAft>
              <a:buFont typeface="Wingdings" panose="05000000000000000000" pitchFamily="2" charset="2"/>
              <a:buChar char="q"/>
            </a:pPr>
            <a:r>
              <a:rPr lang="en-US" altLang="en-US" dirty="0">
                <a:latin typeface="Arial" panose="020B0604020202020204" pitchFamily="34" charset="0"/>
                <a:cs typeface="Arial" panose="020B0604020202020204" pitchFamily="34" charset="0"/>
              </a:rPr>
              <a:t>Participants will learn to access LIAP and SIAP Planning Tool Navigator.</a:t>
            </a:r>
          </a:p>
          <a:p>
            <a:pPr marL="342900" lvl="2" indent="-342900" eaLnBrk="0" fontAlgn="base" hangingPunct="0">
              <a:spcBef>
                <a:spcPct val="0"/>
              </a:spcBef>
              <a:spcAft>
                <a:spcPct val="0"/>
              </a:spcAft>
              <a:buFont typeface="Wingdings" panose="05000000000000000000" pitchFamily="2" charset="2"/>
              <a:buChar char="q"/>
            </a:pPr>
            <a:endParaRPr lang="en-US" altLang="en-US" dirty="0">
              <a:latin typeface="Arial" panose="020B0604020202020204" pitchFamily="34" charset="0"/>
              <a:cs typeface="Arial" panose="020B0604020202020204" pitchFamily="34" charset="0"/>
            </a:endParaRPr>
          </a:p>
          <a:p>
            <a:pPr marL="342900" lvl="2" indent="-342900" eaLnBrk="0" fontAlgn="base" hangingPunct="0">
              <a:spcBef>
                <a:spcPct val="0"/>
              </a:spcBef>
              <a:spcAft>
                <a:spcPct val="0"/>
              </a:spcAft>
              <a:buFont typeface="Wingdings" panose="05000000000000000000" pitchFamily="2" charset="2"/>
              <a:buChar char="q"/>
            </a:pPr>
            <a:r>
              <a:rPr lang="en-US" altLang="en-US" dirty="0">
                <a:latin typeface="Arial" panose="020B0604020202020204" pitchFamily="34" charset="0"/>
                <a:cs typeface="Arial" panose="020B0604020202020204" pitchFamily="34" charset="0"/>
              </a:rPr>
              <a:t>Participants will be able to train LEA users at the district and school sites.</a:t>
            </a:r>
          </a:p>
        </p:txBody>
      </p:sp>
      <p:sp>
        <p:nvSpPr>
          <p:cNvPr id="4" name="Title 3"/>
          <p:cNvSpPr>
            <a:spLocks noGrp="1"/>
          </p:cNvSpPr>
          <p:nvPr>
            <p:ph type="title"/>
          </p:nvPr>
        </p:nvSpPr>
        <p:spPr/>
        <p:txBody>
          <a:bodyPr/>
          <a:lstStyle/>
          <a:p>
            <a:r>
              <a:rPr lang="en-US"/>
              <a:t>Outcomes</a:t>
            </a:r>
          </a:p>
        </p:txBody>
      </p:sp>
      <p:sp>
        <p:nvSpPr>
          <p:cNvPr id="3" name="Rectangle 2">
            <a:extLst>
              <a:ext uri="{FF2B5EF4-FFF2-40B4-BE49-F238E27FC236}">
                <a16:creationId xmlns:a16="http://schemas.microsoft.com/office/drawing/2014/main" id="{CB97838B-0924-4208-9B4E-A50C1484A545}"/>
              </a:ext>
            </a:extLst>
          </p:cNvPr>
          <p:cNvSpPr>
            <a:spLocks noChangeArrowheads="1"/>
          </p:cNvSpPr>
          <p:nvPr/>
        </p:nvSpPr>
        <p:spPr bwMode="auto">
          <a:xfrm>
            <a:off x="1524001" y="-323165"/>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0" rIns="91440" bIns="0" numCol="1" anchor="ctr" anchorCtr="0" compatLnSpc="1">
            <a:prstTxWarp prst="textNoShape">
              <a:avLst/>
            </a:prstTxWarp>
            <a:spAutoFit/>
          </a:bodyPr>
          <a:lstStyle/>
          <a:p>
            <a:pPr eaLnBrk="0" fontAlgn="base" hangingPunct="0">
              <a:spcBef>
                <a:spcPct val="0"/>
              </a:spcBef>
              <a:spcAft>
                <a:spcPct val="0"/>
              </a:spcAft>
            </a:pPr>
            <a:endParaRPr lang="en-US" altLang="en-US">
              <a:latin typeface="Arial" panose="020B0604020202020204" pitchFamily="34" charset="0"/>
            </a:endParaRPr>
          </a:p>
          <a:p>
            <a:pPr eaLnBrk="0" fontAlgn="base" hangingPunct="0">
              <a:spcBef>
                <a:spcPct val="0"/>
              </a:spcBef>
              <a:spcAft>
                <a:spcPct val="0"/>
              </a:spcAft>
            </a:pPr>
            <a:br>
              <a:rPr lang="en-US" altLang="en-US" sz="600"/>
            </a:br>
            <a:endParaRPr lang="en-US" altLang="en-US">
              <a:latin typeface="Arial" panose="020B0604020202020204" pitchFamily="34" charset="0"/>
            </a:endParaRPr>
          </a:p>
        </p:txBody>
      </p:sp>
      <p:pic>
        <p:nvPicPr>
          <p:cNvPr id="9" name="Picture 8">
            <a:extLst>
              <a:ext uri="{FF2B5EF4-FFF2-40B4-BE49-F238E27FC236}">
                <a16:creationId xmlns:a16="http://schemas.microsoft.com/office/drawing/2014/main" id="{5F7649D3-6978-4494-85BC-72C4FD6FD2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8428" y="5606555"/>
            <a:ext cx="2795144" cy="9788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8561091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2E525-C287-4459-AD1E-2EFB92D4277F}"/>
              </a:ext>
            </a:extLst>
          </p:cNvPr>
          <p:cNvSpPr>
            <a:spLocks noGrp="1"/>
          </p:cNvSpPr>
          <p:nvPr>
            <p:ph type="title"/>
          </p:nvPr>
        </p:nvSpPr>
        <p:spPr/>
        <p:txBody>
          <a:bodyPr/>
          <a:lstStyle/>
          <a:p>
            <a:r>
              <a:rPr lang="en-US"/>
              <a:t>GME Quick Reference Guides</a:t>
            </a:r>
          </a:p>
        </p:txBody>
      </p:sp>
      <p:sp>
        <p:nvSpPr>
          <p:cNvPr id="7" name="TextBox 6">
            <a:extLst>
              <a:ext uri="{FF2B5EF4-FFF2-40B4-BE49-F238E27FC236}">
                <a16:creationId xmlns:a16="http://schemas.microsoft.com/office/drawing/2014/main" id="{6862B26C-2BE7-4256-8833-4E4215F9620F}"/>
              </a:ext>
            </a:extLst>
          </p:cNvPr>
          <p:cNvSpPr txBox="1"/>
          <p:nvPr/>
        </p:nvSpPr>
        <p:spPr>
          <a:xfrm>
            <a:off x="1981200" y="2971800"/>
            <a:ext cx="1295400" cy="369332"/>
          </a:xfrm>
          <a:prstGeom prst="rect">
            <a:avLst/>
          </a:prstGeom>
          <a:solidFill>
            <a:schemeClr val="bg1"/>
          </a:solidFill>
        </p:spPr>
        <p:txBody>
          <a:bodyPr wrap="square" rtlCol="0">
            <a:spAutoFit/>
          </a:bodyPr>
          <a:lstStyle/>
          <a:p>
            <a:endParaRPr lang="en-US">
              <a:solidFill>
                <a:prstClr val="black"/>
              </a:solidFill>
              <a:latin typeface="Franklin Gothic Medium"/>
            </a:endParaRPr>
          </a:p>
        </p:txBody>
      </p:sp>
      <p:pic>
        <p:nvPicPr>
          <p:cNvPr id="8" name="Picture 8" descr="A screenshot of a cell phone&#10;&#10;Description generated with very high confidence">
            <a:extLst>
              <a:ext uri="{FF2B5EF4-FFF2-40B4-BE49-F238E27FC236}">
                <a16:creationId xmlns:a16="http://schemas.microsoft.com/office/drawing/2014/main" id="{9F14DDC6-F1DF-4523-8B45-8B0C20BD6AD3}"/>
              </a:ext>
            </a:extLst>
          </p:cNvPr>
          <p:cNvPicPr>
            <a:picLocks noGrp="1" noChangeAspect="1"/>
          </p:cNvPicPr>
          <p:nvPr>
            <p:ph sz="quarter" idx="13"/>
          </p:nvPr>
        </p:nvPicPr>
        <p:blipFill>
          <a:blip r:embed="rId3"/>
          <a:stretch>
            <a:fillRect/>
          </a:stretch>
        </p:blipFill>
        <p:spPr>
          <a:xfrm>
            <a:off x="1252981" y="1295231"/>
            <a:ext cx="3722852" cy="4700239"/>
          </a:xfrm>
          <a:ln>
            <a:solidFill>
              <a:schemeClr val="tx2"/>
            </a:solidFill>
          </a:ln>
        </p:spPr>
      </p:pic>
      <p:sp>
        <p:nvSpPr>
          <p:cNvPr id="11" name="Oval 10">
            <a:extLst>
              <a:ext uri="{FF2B5EF4-FFF2-40B4-BE49-F238E27FC236}">
                <a16:creationId xmlns:a16="http://schemas.microsoft.com/office/drawing/2014/main" id="{48A9AB65-D306-4279-B32D-A84CA320C7F9}"/>
              </a:ext>
            </a:extLst>
          </p:cNvPr>
          <p:cNvSpPr/>
          <p:nvPr/>
        </p:nvSpPr>
        <p:spPr>
          <a:xfrm>
            <a:off x="1107903" y="3070863"/>
            <a:ext cx="1215481" cy="613318"/>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Franklin Gothic Medium"/>
            </a:endParaRPr>
          </a:p>
        </p:txBody>
      </p:sp>
      <p:sp>
        <p:nvSpPr>
          <p:cNvPr id="12" name="Oval 11">
            <a:extLst>
              <a:ext uri="{FF2B5EF4-FFF2-40B4-BE49-F238E27FC236}">
                <a16:creationId xmlns:a16="http://schemas.microsoft.com/office/drawing/2014/main" id="{6083A1CD-6B0B-4D36-9F54-F113FE7E3BAF}"/>
              </a:ext>
            </a:extLst>
          </p:cNvPr>
          <p:cNvSpPr/>
          <p:nvPr/>
        </p:nvSpPr>
        <p:spPr>
          <a:xfrm>
            <a:off x="2301915" y="5114246"/>
            <a:ext cx="2818995" cy="858644"/>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Franklin Gothic Medium"/>
            </a:endParaRPr>
          </a:p>
        </p:txBody>
      </p:sp>
      <p:pic>
        <p:nvPicPr>
          <p:cNvPr id="4" name="Picture 3">
            <a:extLst>
              <a:ext uri="{FF2B5EF4-FFF2-40B4-BE49-F238E27FC236}">
                <a16:creationId xmlns:a16="http://schemas.microsoft.com/office/drawing/2014/main" id="{436FBAD7-2F04-480F-8B95-A73823FB8D8B}"/>
              </a:ext>
            </a:extLst>
          </p:cNvPr>
          <p:cNvPicPr>
            <a:picLocks noChangeAspect="1"/>
          </p:cNvPicPr>
          <p:nvPr/>
        </p:nvPicPr>
        <p:blipFill rotWithShape="1">
          <a:blip r:embed="rId4"/>
          <a:srcRect r="27046"/>
          <a:stretch/>
        </p:blipFill>
        <p:spPr>
          <a:xfrm>
            <a:off x="5506946" y="1646353"/>
            <a:ext cx="6443754" cy="337253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Rectangle: Rounded Corners 2">
            <a:extLst>
              <a:ext uri="{FF2B5EF4-FFF2-40B4-BE49-F238E27FC236}">
                <a16:creationId xmlns:a16="http://schemas.microsoft.com/office/drawing/2014/main" id="{1A66276E-FB37-4086-A048-6C15D6586309}"/>
              </a:ext>
            </a:extLst>
          </p:cNvPr>
          <p:cNvSpPr/>
          <p:nvPr/>
        </p:nvSpPr>
        <p:spPr>
          <a:xfrm>
            <a:off x="5476508" y="2058522"/>
            <a:ext cx="2473691" cy="416943"/>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Franklin Gothic Medium"/>
            </a:endParaRPr>
          </a:p>
        </p:txBody>
      </p:sp>
      <p:sp>
        <p:nvSpPr>
          <p:cNvPr id="15" name="Oval 14">
            <a:extLst>
              <a:ext uri="{FF2B5EF4-FFF2-40B4-BE49-F238E27FC236}">
                <a16:creationId xmlns:a16="http://schemas.microsoft.com/office/drawing/2014/main" id="{64851964-865D-458B-9A3C-A7C3A19F9905}"/>
              </a:ext>
            </a:extLst>
          </p:cNvPr>
          <p:cNvSpPr/>
          <p:nvPr/>
        </p:nvSpPr>
        <p:spPr>
          <a:xfrm>
            <a:off x="5264540" y="3691160"/>
            <a:ext cx="4412860" cy="691376"/>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Franklin Gothic Medium"/>
            </a:endParaRPr>
          </a:p>
        </p:txBody>
      </p:sp>
    </p:spTree>
    <p:extLst>
      <p:ext uri="{BB962C8B-B14F-4D97-AF65-F5344CB8AC3E}">
        <p14:creationId xmlns:p14="http://schemas.microsoft.com/office/powerpoint/2010/main" val="1444575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5AE9A-684F-4F91-8944-CFED3E197DBB}"/>
              </a:ext>
            </a:extLst>
          </p:cNvPr>
          <p:cNvSpPr>
            <a:spLocks noGrp="1"/>
          </p:cNvSpPr>
          <p:nvPr>
            <p:ph type="title"/>
          </p:nvPr>
        </p:nvSpPr>
        <p:spPr/>
        <p:txBody>
          <a:bodyPr/>
          <a:lstStyle/>
          <a:p>
            <a:r>
              <a:rPr lang="en-US"/>
              <a:t>Your Training Tools</a:t>
            </a:r>
          </a:p>
        </p:txBody>
      </p:sp>
      <p:sp>
        <p:nvSpPr>
          <p:cNvPr id="3" name="Content Placeholder 2">
            <a:extLst>
              <a:ext uri="{FF2B5EF4-FFF2-40B4-BE49-F238E27FC236}">
                <a16:creationId xmlns:a16="http://schemas.microsoft.com/office/drawing/2014/main" id="{1613B2E3-6C80-42E0-8CC8-B0581995CA11}"/>
              </a:ext>
            </a:extLst>
          </p:cNvPr>
          <p:cNvSpPr>
            <a:spLocks noGrp="1"/>
          </p:cNvSpPr>
          <p:nvPr>
            <p:ph sz="quarter" idx="13"/>
          </p:nvPr>
        </p:nvSpPr>
        <p:spPr>
          <a:xfrm>
            <a:off x="1825083" y="1462668"/>
            <a:ext cx="5690838" cy="4878658"/>
          </a:xfrm>
        </p:spPr>
        <p:txBody>
          <a:bodyPr anchor="t">
            <a:normAutofit fontScale="85000" lnSpcReduction="20000"/>
          </a:bodyPr>
          <a:lstStyle/>
          <a:p>
            <a:pPr marL="457200" indent="-457200">
              <a:spcAft>
                <a:spcPts val="1800"/>
              </a:spcAft>
              <a:buFont typeface="Wingdings" panose="05000000000000000000" pitchFamily="2" charset="2"/>
              <a:buChar char="q"/>
            </a:pPr>
            <a:r>
              <a:rPr lang="en-US"/>
              <a:t>GME Planning Tool Quick Reference Guides</a:t>
            </a:r>
          </a:p>
          <a:p>
            <a:pPr marL="457200" indent="-457200">
              <a:spcAft>
                <a:spcPts val="1800"/>
              </a:spcAft>
              <a:buFont typeface="Wingdings" panose="05000000000000000000" pitchFamily="2" charset="2"/>
              <a:buChar char="q"/>
            </a:pPr>
            <a:r>
              <a:rPr lang="en-US"/>
              <a:t>Power Point with Your Notes from Today’s Training</a:t>
            </a:r>
          </a:p>
          <a:p>
            <a:pPr marL="457200" indent="-457200">
              <a:spcAft>
                <a:spcPts val="1800"/>
              </a:spcAft>
              <a:buFont typeface="Wingdings" panose="05000000000000000000" pitchFamily="2" charset="2"/>
              <a:buChar char="q"/>
            </a:pPr>
            <a:r>
              <a:rPr lang="en-US"/>
              <a:t>Access to Planning Tool Navigator</a:t>
            </a:r>
          </a:p>
          <a:p>
            <a:pPr marL="457200" indent="-457200">
              <a:spcAft>
                <a:spcPts val="1800"/>
              </a:spcAft>
              <a:buFont typeface="Wingdings" panose="05000000000000000000" pitchFamily="2" charset="2"/>
              <a:buChar char="q"/>
            </a:pPr>
            <a:r>
              <a:rPr lang="en-US"/>
              <a:t>School’s CNA</a:t>
            </a:r>
          </a:p>
          <a:p>
            <a:pPr marL="457200" indent="-457200">
              <a:spcAft>
                <a:spcPts val="1800"/>
              </a:spcAft>
              <a:buFont typeface="Wingdings" panose="05000000000000000000" pitchFamily="2" charset="2"/>
              <a:buChar char="q"/>
            </a:pPr>
            <a:r>
              <a:rPr lang="en-US"/>
              <a:t>Current Root Cause Analysis Fishbones</a:t>
            </a:r>
          </a:p>
          <a:p>
            <a:pPr marL="457200" indent="-457200">
              <a:spcAft>
                <a:spcPts val="1800"/>
              </a:spcAft>
              <a:buFont typeface="Wingdings" panose="05000000000000000000" pitchFamily="2" charset="2"/>
              <a:buChar char="q"/>
            </a:pPr>
            <a:r>
              <a:rPr lang="en-US"/>
              <a:t>Prior SIAP and LIAP from ALEAT</a:t>
            </a:r>
          </a:p>
          <a:p>
            <a:pPr>
              <a:spcAft>
                <a:spcPts val="1800"/>
              </a:spcAft>
            </a:pPr>
            <a:endParaRPr lang="en-US"/>
          </a:p>
        </p:txBody>
      </p:sp>
      <p:pic>
        <p:nvPicPr>
          <p:cNvPr id="6" name="Picture 5">
            <a:extLst>
              <a:ext uri="{FF2B5EF4-FFF2-40B4-BE49-F238E27FC236}">
                <a16:creationId xmlns:a16="http://schemas.microsoft.com/office/drawing/2014/main" id="{834AB620-6198-48AD-AB48-C524ED9DC8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1401" y="1981200"/>
            <a:ext cx="3152775" cy="2692096"/>
          </a:xfrm>
          <a:prstGeom prst="rect">
            <a:avLst/>
          </a:prstGeom>
        </p:spPr>
      </p:pic>
    </p:spTree>
    <p:extLst>
      <p:ext uri="{BB962C8B-B14F-4D97-AF65-F5344CB8AC3E}">
        <p14:creationId xmlns:p14="http://schemas.microsoft.com/office/powerpoint/2010/main" val="21490450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FA64E-410C-4D3F-A454-4A9BE57F0C6B}"/>
              </a:ext>
            </a:extLst>
          </p:cNvPr>
          <p:cNvSpPr>
            <a:spLocks noGrp="1"/>
          </p:cNvSpPr>
          <p:nvPr>
            <p:ph type="ctrTitle"/>
          </p:nvPr>
        </p:nvSpPr>
        <p:spPr/>
        <p:txBody>
          <a:bodyPr>
            <a:normAutofit fontScale="90000"/>
          </a:bodyPr>
          <a:lstStyle/>
          <a:p>
            <a:r>
              <a:rPr lang="en-US"/>
              <a:t>Model Functionality and </a:t>
            </a:r>
            <a:br>
              <a:rPr lang="en-US"/>
            </a:br>
            <a:r>
              <a:rPr lang="en-US"/>
              <a:t>Independent Practice</a:t>
            </a:r>
          </a:p>
        </p:txBody>
      </p:sp>
      <p:pic>
        <p:nvPicPr>
          <p:cNvPr id="4" name="Picture 3">
            <a:extLst>
              <a:ext uri="{FF2B5EF4-FFF2-40B4-BE49-F238E27FC236}">
                <a16:creationId xmlns:a16="http://schemas.microsoft.com/office/drawing/2014/main" id="{06403D9A-5F68-46C9-9919-1749854A6C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801" y="3962924"/>
            <a:ext cx="2249735" cy="2905562"/>
          </a:xfrm>
          <a:prstGeom prst="rect">
            <a:avLst/>
          </a:prstGeom>
        </p:spPr>
      </p:pic>
      <p:sp>
        <p:nvSpPr>
          <p:cNvPr id="6" name="TextBox 5">
            <a:extLst>
              <a:ext uri="{FF2B5EF4-FFF2-40B4-BE49-F238E27FC236}">
                <a16:creationId xmlns:a16="http://schemas.microsoft.com/office/drawing/2014/main" id="{18F7B858-AB5F-45DF-8941-7414D505D02B}"/>
              </a:ext>
            </a:extLst>
          </p:cNvPr>
          <p:cNvSpPr txBox="1"/>
          <p:nvPr/>
        </p:nvSpPr>
        <p:spPr>
          <a:xfrm rot="-1080000">
            <a:off x="4385143" y="575093"/>
            <a:ext cx="2732049" cy="1508105"/>
          </a:xfrm>
          <a:prstGeom prst="rect">
            <a:avLst/>
          </a:prstGeom>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400"/>
              <a:t>Today's Plan -</a:t>
            </a:r>
            <a:r>
              <a:rPr lang="en-US" sz="4800"/>
              <a:t> </a:t>
            </a:r>
            <a:endParaRPr lang="en-US"/>
          </a:p>
        </p:txBody>
      </p:sp>
    </p:spTree>
    <p:extLst>
      <p:ext uri="{BB962C8B-B14F-4D97-AF65-F5344CB8AC3E}">
        <p14:creationId xmlns:p14="http://schemas.microsoft.com/office/powerpoint/2010/main" val="9154911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06678" y="1208522"/>
            <a:ext cx="6940664" cy="381001"/>
          </a:xfrm>
        </p:spPr>
        <p:txBody>
          <a:bodyPr>
            <a:noAutofit/>
          </a:bodyPr>
          <a:lstStyle/>
          <a:p>
            <a:r>
              <a:rPr lang="en-US" sz="3200" dirty="0"/>
              <a:t>What is familiar?         What is new?</a:t>
            </a:r>
          </a:p>
        </p:txBody>
      </p:sp>
      <p:sp>
        <p:nvSpPr>
          <p:cNvPr id="6" name="Text Placeholder 5"/>
          <p:cNvSpPr>
            <a:spLocks noGrp="1"/>
          </p:cNvSpPr>
          <p:nvPr>
            <p:ph type="body" sz="quarter" idx="10"/>
          </p:nvPr>
        </p:nvSpPr>
        <p:spPr/>
        <p:txBody>
          <a:bodyPr/>
          <a:lstStyle/>
          <a:p>
            <a:r>
              <a:rPr lang="en-US" dirty="0"/>
              <a:t>FY21  Menu in GME</a:t>
            </a:r>
          </a:p>
        </p:txBody>
      </p:sp>
      <p:pic>
        <p:nvPicPr>
          <p:cNvPr id="8" name="Picture 7">
            <a:extLst>
              <a:ext uri="{FF2B5EF4-FFF2-40B4-BE49-F238E27FC236}">
                <a16:creationId xmlns:a16="http://schemas.microsoft.com/office/drawing/2014/main" id="{CE103FF5-8FAD-44C9-9641-3F69DDD85EBA}"/>
              </a:ext>
            </a:extLst>
          </p:cNvPr>
          <p:cNvPicPr>
            <a:picLocks noChangeAspect="1"/>
          </p:cNvPicPr>
          <p:nvPr/>
        </p:nvPicPr>
        <p:blipFill rotWithShape="1">
          <a:blip r:embed="rId3"/>
          <a:srcRect t="1698"/>
          <a:stretch/>
        </p:blipFill>
        <p:spPr>
          <a:xfrm>
            <a:off x="1165134" y="1399022"/>
            <a:ext cx="1771650" cy="4962525"/>
          </a:xfrm>
          <a:prstGeom prst="rect">
            <a:avLst/>
          </a:prstGeom>
        </p:spPr>
      </p:pic>
      <p:sp>
        <p:nvSpPr>
          <p:cNvPr id="9" name="Oval 8">
            <a:extLst>
              <a:ext uri="{FF2B5EF4-FFF2-40B4-BE49-F238E27FC236}">
                <a16:creationId xmlns:a16="http://schemas.microsoft.com/office/drawing/2014/main" id="{4525DA7C-66BD-43BC-8563-B4260C6A3B95}"/>
              </a:ext>
            </a:extLst>
          </p:cNvPr>
          <p:cNvSpPr/>
          <p:nvPr/>
        </p:nvSpPr>
        <p:spPr>
          <a:xfrm>
            <a:off x="947267" y="2686383"/>
            <a:ext cx="2057400" cy="3810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pic>
        <p:nvPicPr>
          <p:cNvPr id="10" name="Picture 9">
            <a:extLst>
              <a:ext uri="{FF2B5EF4-FFF2-40B4-BE49-F238E27FC236}">
                <a16:creationId xmlns:a16="http://schemas.microsoft.com/office/drawing/2014/main" id="{54BD9CD5-047B-443C-ADBE-989306C546BB}"/>
              </a:ext>
            </a:extLst>
          </p:cNvPr>
          <p:cNvPicPr>
            <a:picLocks noChangeAspect="1"/>
          </p:cNvPicPr>
          <p:nvPr/>
        </p:nvPicPr>
        <p:blipFill>
          <a:blip r:embed="rId4"/>
          <a:stretch>
            <a:fillRect/>
          </a:stretch>
        </p:blipFill>
        <p:spPr>
          <a:xfrm>
            <a:off x="3338955" y="2132769"/>
            <a:ext cx="2830510" cy="2989295"/>
          </a:xfrm>
          <a:prstGeom prst="rect">
            <a:avLst/>
          </a:prstGeom>
        </p:spPr>
      </p:pic>
      <p:pic>
        <p:nvPicPr>
          <p:cNvPr id="11" name="Picture 10">
            <a:extLst>
              <a:ext uri="{FF2B5EF4-FFF2-40B4-BE49-F238E27FC236}">
                <a16:creationId xmlns:a16="http://schemas.microsoft.com/office/drawing/2014/main" id="{63822F89-1240-48BB-B1E7-E269EDAB7D33}"/>
              </a:ext>
            </a:extLst>
          </p:cNvPr>
          <p:cNvPicPr>
            <a:picLocks noChangeAspect="1"/>
          </p:cNvPicPr>
          <p:nvPr/>
        </p:nvPicPr>
        <p:blipFill rotWithShape="1">
          <a:blip r:embed="rId5"/>
          <a:srcRect b="22025"/>
          <a:stretch/>
        </p:blipFill>
        <p:spPr>
          <a:xfrm>
            <a:off x="3233196" y="1905000"/>
            <a:ext cx="3144157" cy="210300"/>
          </a:xfrm>
          <a:prstGeom prst="rect">
            <a:avLst/>
          </a:prstGeom>
        </p:spPr>
      </p:pic>
      <p:pic>
        <p:nvPicPr>
          <p:cNvPr id="12" name="Picture 11">
            <a:extLst>
              <a:ext uri="{FF2B5EF4-FFF2-40B4-BE49-F238E27FC236}">
                <a16:creationId xmlns:a16="http://schemas.microsoft.com/office/drawing/2014/main" id="{7F4BD4EF-1C00-49E1-A633-BF4F834C4FC6}"/>
              </a:ext>
            </a:extLst>
          </p:cNvPr>
          <p:cNvPicPr>
            <a:picLocks noChangeAspect="1"/>
          </p:cNvPicPr>
          <p:nvPr/>
        </p:nvPicPr>
        <p:blipFill>
          <a:blip r:embed="rId6"/>
          <a:stretch>
            <a:fillRect/>
          </a:stretch>
        </p:blipFill>
        <p:spPr>
          <a:xfrm>
            <a:off x="7046064" y="2023732"/>
            <a:ext cx="3074394" cy="4181475"/>
          </a:xfrm>
          <a:prstGeom prst="rect">
            <a:avLst/>
          </a:prstGeom>
        </p:spPr>
      </p:pic>
      <p:pic>
        <p:nvPicPr>
          <p:cNvPr id="13" name="Picture 12">
            <a:extLst>
              <a:ext uri="{FF2B5EF4-FFF2-40B4-BE49-F238E27FC236}">
                <a16:creationId xmlns:a16="http://schemas.microsoft.com/office/drawing/2014/main" id="{4D31936E-0587-4085-BA92-B023D515E1B3}"/>
              </a:ext>
            </a:extLst>
          </p:cNvPr>
          <p:cNvPicPr>
            <a:picLocks noChangeAspect="1"/>
          </p:cNvPicPr>
          <p:nvPr/>
        </p:nvPicPr>
        <p:blipFill>
          <a:blip r:embed="rId7"/>
          <a:stretch>
            <a:fillRect/>
          </a:stretch>
        </p:blipFill>
        <p:spPr>
          <a:xfrm>
            <a:off x="7029122" y="1810995"/>
            <a:ext cx="3091336" cy="212737"/>
          </a:xfrm>
          <a:prstGeom prst="rect">
            <a:avLst/>
          </a:prstGeom>
        </p:spPr>
      </p:pic>
      <p:sp>
        <p:nvSpPr>
          <p:cNvPr id="14" name="Flowchart: Punched Tape 13">
            <a:extLst>
              <a:ext uri="{FF2B5EF4-FFF2-40B4-BE49-F238E27FC236}">
                <a16:creationId xmlns:a16="http://schemas.microsoft.com/office/drawing/2014/main" id="{1ED4D368-3B04-459C-87D1-9A4BF0026EE1}"/>
              </a:ext>
            </a:extLst>
          </p:cNvPr>
          <p:cNvSpPr/>
          <p:nvPr/>
        </p:nvSpPr>
        <p:spPr>
          <a:xfrm>
            <a:off x="3961618" y="5410200"/>
            <a:ext cx="2362200" cy="1219200"/>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Change Status to Draft Started</a:t>
            </a:r>
          </a:p>
        </p:txBody>
      </p:sp>
      <p:sp>
        <p:nvSpPr>
          <p:cNvPr id="15" name="Oval 14">
            <a:extLst>
              <a:ext uri="{FF2B5EF4-FFF2-40B4-BE49-F238E27FC236}">
                <a16:creationId xmlns:a16="http://schemas.microsoft.com/office/drawing/2014/main" id="{7C561AF5-8818-47C8-BFD1-B69D663C6AAC}"/>
              </a:ext>
            </a:extLst>
          </p:cNvPr>
          <p:cNvSpPr/>
          <p:nvPr/>
        </p:nvSpPr>
        <p:spPr>
          <a:xfrm>
            <a:off x="3555218" y="169105"/>
            <a:ext cx="1587500" cy="96123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Tree>
    <p:extLst>
      <p:ext uri="{BB962C8B-B14F-4D97-AF65-F5344CB8AC3E}">
        <p14:creationId xmlns:p14="http://schemas.microsoft.com/office/powerpoint/2010/main" val="30814303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0FCC3-5BC4-4F2B-A8A2-3D6A91D2FCD1}"/>
              </a:ext>
            </a:extLst>
          </p:cNvPr>
          <p:cNvSpPr>
            <a:spLocks noGrp="1"/>
          </p:cNvSpPr>
          <p:nvPr>
            <p:ph type="title"/>
          </p:nvPr>
        </p:nvSpPr>
        <p:spPr/>
        <p:txBody>
          <a:bodyPr/>
          <a:lstStyle/>
          <a:p>
            <a:r>
              <a:rPr lang="en-US"/>
              <a:t>Planning Tool Navigator</a:t>
            </a:r>
          </a:p>
        </p:txBody>
      </p:sp>
      <p:sp>
        <p:nvSpPr>
          <p:cNvPr id="5" name="Content Placeholder 4">
            <a:extLst>
              <a:ext uri="{FF2B5EF4-FFF2-40B4-BE49-F238E27FC236}">
                <a16:creationId xmlns:a16="http://schemas.microsoft.com/office/drawing/2014/main" id="{3A871C4C-2448-4A61-8639-DC816771E6E7}"/>
              </a:ext>
            </a:extLst>
          </p:cNvPr>
          <p:cNvSpPr>
            <a:spLocks noGrp="1"/>
          </p:cNvSpPr>
          <p:nvPr>
            <p:ph sz="quarter" idx="13"/>
          </p:nvPr>
        </p:nvSpPr>
        <p:spPr/>
        <p:txBody>
          <a:bodyPr/>
          <a:lstStyle/>
          <a:p>
            <a:endParaRPr lang="en-US" dirty="0"/>
          </a:p>
        </p:txBody>
      </p:sp>
      <p:pic>
        <p:nvPicPr>
          <p:cNvPr id="6" name="Picture 5">
            <a:extLst>
              <a:ext uri="{FF2B5EF4-FFF2-40B4-BE49-F238E27FC236}">
                <a16:creationId xmlns:a16="http://schemas.microsoft.com/office/drawing/2014/main" id="{649CC2D1-7154-4D13-BEF2-D601391E0C20}"/>
              </a:ext>
            </a:extLst>
          </p:cNvPr>
          <p:cNvPicPr>
            <a:picLocks noChangeAspect="1"/>
          </p:cNvPicPr>
          <p:nvPr/>
        </p:nvPicPr>
        <p:blipFill>
          <a:blip r:embed="rId3"/>
          <a:stretch>
            <a:fillRect/>
          </a:stretch>
        </p:blipFill>
        <p:spPr>
          <a:xfrm>
            <a:off x="495300" y="1236629"/>
            <a:ext cx="9601200" cy="4918141"/>
          </a:xfrm>
          <a:prstGeom prst="rect">
            <a:avLst/>
          </a:prstGeom>
          <a:ln>
            <a:noFill/>
          </a:ln>
          <a:effectLst>
            <a:outerShdw blurRad="190500" algn="tl" rotWithShape="0">
              <a:srgbClr val="000000">
                <a:alpha val="70000"/>
              </a:srgbClr>
            </a:outerShdw>
          </a:effectLst>
        </p:spPr>
      </p:pic>
      <p:pic>
        <p:nvPicPr>
          <p:cNvPr id="7" name="Picture 6">
            <a:extLst>
              <a:ext uri="{FF2B5EF4-FFF2-40B4-BE49-F238E27FC236}">
                <a16:creationId xmlns:a16="http://schemas.microsoft.com/office/drawing/2014/main" id="{128675C3-B196-41BC-94CF-B73BB619AFD7}"/>
              </a:ext>
            </a:extLst>
          </p:cNvPr>
          <p:cNvPicPr>
            <a:picLocks noChangeAspect="1"/>
          </p:cNvPicPr>
          <p:nvPr/>
        </p:nvPicPr>
        <p:blipFill>
          <a:blip r:embed="rId4"/>
          <a:stretch>
            <a:fillRect/>
          </a:stretch>
        </p:blipFill>
        <p:spPr>
          <a:xfrm>
            <a:off x="2426388" y="2696382"/>
            <a:ext cx="9549711" cy="3933017"/>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8" name="Arrow: Left 7">
            <a:extLst>
              <a:ext uri="{FF2B5EF4-FFF2-40B4-BE49-F238E27FC236}">
                <a16:creationId xmlns:a16="http://schemas.microsoft.com/office/drawing/2014/main" id="{5D983C35-5C3C-4286-B381-422140E6D69C}"/>
              </a:ext>
            </a:extLst>
          </p:cNvPr>
          <p:cNvSpPr/>
          <p:nvPr/>
        </p:nvSpPr>
        <p:spPr>
          <a:xfrm rot="20200937">
            <a:off x="5022444" y="5468310"/>
            <a:ext cx="1390820" cy="533400"/>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BBC0169-7BB9-448C-97EE-6E8524D15CDD}"/>
              </a:ext>
            </a:extLst>
          </p:cNvPr>
          <p:cNvSpPr/>
          <p:nvPr/>
        </p:nvSpPr>
        <p:spPr>
          <a:xfrm>
            <a:off x="2426388" y="4152900"/>
            <a:ext cx="1840812" cy="520700"/>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6995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theme/theme1.xml><?xml version="1.0" encoding="utf-8"?>
<a:theme xmlns:a="http://schemas.openxmlformats.org/drawingml/2006/main" name="NEW ADE PowerPoint Template">
  <a:themeElements>
    <a:clrScheme name="Custom 1">
      <a:dk1>
        <a:sysClr val="windowText" lastClr="000000"/>
      </a:dk1>
      <a:lt1>
        <a:sysClr val="window" lastClr="FFFFFF"/>
      </a:lt1>
      <a:dk2>
        <a:srgbClr val="143F90"/>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DE-Slide Title">
      <a:majorFont>
        <a:latin typeface="Franklin Gothic Medium"/>
        <a:ea typeface=""/>
        <a:cs typeface=""/>
      </a:majorFont>
      <a:minorFont>
        <a:latin typeface="Franklin Gothic Medium"/>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DE PowerPoint Template - Kathy  -  Read-Only" id="{31977CD7-DF9E-4799-B114-ADCF63648DF3}" vid="{7461EAD0-1A8E-4D05-8E46-F538A6558CB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672</TotalTime>
  <Words>1295</Words>
  <Application>Microsoft Office PowerPoint</Application>
  <PresentationFormat>Widescreen</PresentationFormat>
  <Paragraphs>349</Paragraphs>
  <Slides>28</Slides>
  <Notes>27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Franklin Gothic Medium</vt:lpstr>
      <vt:lpstr>Wingdings</vt:lpstr>
      <vt:lpstr>NEW ADE PowerPoint Template</vt:lpstr>
      <vt:lpstr>GME Planning Tool</vt:lpstr>
      <vt:lpstr>Access</vt:lpstr>
      <vt:lpstr>Connector</vt:lpstr>
      <vt:lpstr>Outcomes</vt:lpstr>
      <vt:lpstr>GME Quick Reference Guides</vt:lpstr>
      <vt:lpstr>Your Training Tools</vt:lpstr>
      <vt:lpstr>Model Functionality and  Independent Practice</vt:lpstr>
      <vt:lpstr>What is familiar?         What is new?</vt:lpstr>
      <vt:lpstr>Planning Tool Navigator</vt:lpstr>
      <vt:lpstr>PowerPoint Presentation</vt:lpstr>
      <vt:lpstr>PowerPoint Presentation</vt:lpstr>
      <vt:lpstr>PowerPoint Presentation</vt:lpstr>
      <vt:lpstr>3 Take-Aways</vt:lpstr>
      <vt:lpstr>PowerPoint Presentation</vt:lpstr>
      <vt:lpstr>PowerPoint Presentation</vt:lpstr>
      <vt:lpstr>New for GME IAP</vt:lpstr>
      <vt:lpstr>Principles, Strategies, and Action Steps</vt:lpstr>
      <vt:lpstr>Tags</vt:lpstr>
      <vt:lpstr>Live SIAP Demo &amp; Practice</vt:lpstr>
      <vt:lpstr>Tags for Action Steps</vt:lpstr>
      <vt:lpstr>What is similar?           What is different?</vt:lpstr>
      <vt:lpstr>LEA District Summary</vt:lpstr>
      <vt:lpstr>LEA Integrated Action Plan (LIAP)</vt:lpstr>
      <vt:lpstr>LIAP Tags</vt:lpstr>
      <vt:lpstr>Live LIAP Practice</vt:lpstr>
      <vt:lpstr>Additional Notes</vt:lpstr>
      <vt:lpstr>Timeline Suggestions</vt:lpstr>
      <vt:lpstr>Training Dates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GME Planning Tool</dc:title>
  <dc:creator>Henderson, Erin</dc:creator>
  <cp:lastModifiedBy>Edman, Sue</cp:lastModifiedBy>
  <cp:revision>52</cp:revision>
  <cp:lastPrinted>2020-01-07T19:53:16Z</cp:lastPrinted>
  <dcterms:created xsi:type="dcterms:W3CDTF">2019-12-13T20:47:22Z</dcterms:created>
  <dcterms:modified xsi:type="dcterms:W3CDTF">2020-02-11T00:30:14Z</dcterms:modified>
</cp:coreProperties>
</file>