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4"/>
  </p:sldMasterIdLst>
  <p:notesMasterIdLst>
    <p:notesMasterId r:id="rId27"/>
  </p:notesMasterIdLst>
  <p:handoutMasterIdLst>
    <p:handoutMasterId r:id="rId28"/>
  </p:handoutMasterIdLst>
  <p:sldIdLst>
    <p:sldId id="260" r:id="rId5"/>
    <p:sldId id="284" r:id="rId6"/>
    <p:sldId id="266" r:id="rId7"/>
    <p:sldId id="268" r:id="rId8"/>
    <p:sldId id="290" r:id="rId9"/>
    <p:sldId id="267" r:id="rId10"/>
    <p:sldId id="269" r:id="rId11"/>
    <p:sldId id="289" r:id="rId12"/>
    <p:sldId id="287" r:id="rId13"/>
    <p:sldId id="270" r:id="rId14"/>
    <p:sldId id="297" r:id="rId15"/>
    <p:sldId id="288" r:id="rId16"/>
    <p:sldId id="294" r:id="rId17"/>
    <p:sldId id="295" r:id="rId18"/>
    <p:sldId id="298" r:id="rId19"/>
    <p:sldId id="293" r:id="rId20"/>
    <p:sldId id="291" r:id="rId21"/>
    <p:sldId id="296" r:id="rId22"/>
    <p:sldId id="271" r:id="rId23"/>
    <p:sldId id="272" r:id="rId24"/>
    <p:sldId id="276" r:id="rId25"/>
    <p:sldId id="282" r:id="rId26"/>
  </p:sldIdLst>
  <p:sldSz cx="9144000" cy="6858000" type="screen4x3"/>
  <p:notesSz cx="6950075" cy="9236075"/>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CC"/>
    <a:srgbClr val="FBFEEC"/>
    <a:srgbClr val="CDCDFF"/>
    <a:srgbClr val="D5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9BB4D-0632-4E0C-A183-9068F080AAAC}" v="58" dt="2020-01-03T22:35:08.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0" autoAdjust="0"/>
    <p:restoredTop sz="80464" autoAdjust="0"/>
  </p:normalViewPr>
  <p:slideViewPr>
    <p:cSldViewPr>
      <p:cViewPr varScale="1">
        <p:scale>
          <a:sx n="77" d="100"/>
          <a:sy n="77" d="100"/>
        </p:scale>
        <p:origin x="138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3D5508A2-451C-4ECB-BB9E-793B4F32BBC2}" type="datetimeFigureOut">
              <a:rPr lang="en-US" smtClean="0"/>
              <a:pPr/>
              <a:t>1/15/2020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21640D3-ADAF-420E-8227-1BA43D20454D}" type="slidenum">
              <a:rPr lang="en-US" smtClean="0"/>
              <a:pPr/>
              <a:t>‹#›</a:t>
            </a:fld>
            <a:endParaRPr lang="en-US"/>
          </a:p>
        </p:txBody>
      </p:sp>
    </p:spTree>
    <p:extLst>
      <p:ext uri="{BB962C8B-B14F-4D97-AF65-F5344CB8AC3E}">
        <p14:creationId xmlns:p14="http://schemas.microsoft.com/office/powerpoint/2010/main" val="1259628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BFE1DCD-AF0C-4672-8B45-E45F130B5DBD}" type="datetimeFigureOut">
              <a:rPr lang="en-US" smtClean="0"/>
              <a:pPr/>
              <a:t>1/15/2020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242D38D-C79E-4E7A-AC9F-59BB6E238D3A}" type="slidenum">
              <a:rPr lang="en-US" smtClean="0"/>
              <a:pPr/>
              <a:t>‹#›</a:t>
            </a:fld>
            <a:endParaRPr lang="en-US"/>
          </a:p>
        </p:txBody>
      </p:sp>
    </p:spTree>
    <p:extLst>
      <p:ext uri="{BB962C8B-B14F-4D97-AF65-F5344CB8AC3E}">
        <p14:creationId xmlns:p14="http://schemas.microsoft.com/office/powerpoint/2010/main" val="3846927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srGzOoBqqe0&amp;t=7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1</a:t>
            </a:fld>
            <a:endParaRPr lang="en-US"/>
          </a:p>
        </p:txBody>
      </p:sp>
    </p:spTree>
    <p:extLst>
      <p:ext uri="{BB962C8B-B14F-4D97-AF65-F5344CB8AC3E}">
        <p14:creationId xmlns:p14="http://schemas.microsoft.com/office/powerpoint/2010/main" val="323477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fld id="{E242D38D-C79E-4E7A-AC9F-59BB6E238D3A}" type="slidenum">
              <a:rPr lang="en-US" smtClean="0"/>
              <a:pPr/>
              <a:t>10</a:t>
            </a:fld>
            <a:endParaRPr lang="en-US"/>
          </a:p>
        </p:txBody>
      </p:sp>
    </p:spTree>
    <p:extLst>
      <p:ext uri="{BB962C8B-B14F-4D97-AF65-F5344CB8AC3E}">
        <p14:creationId xmlns:p14="http://schemas.microsoft.com/office/powerpoint/2010/main" val="352701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fld id="{E242D38D-C79E-4E7A-AC9F-59BB6E238D3A}" type="slidenum">
              <a:rPr lang="en-US" smtClean="0"/>
              <a:pPr/>
              <a:t>11</a:t>
            </a:fld>
            <a:endParaRPr lang="en-US"/>
          </a:p>
        </p:txBody>
      </p:sp>
    </p:spTree>
    <p:extLst>
      <p:ext uri="{BB962C8B-B14F-4D97-AF65-F5344CB8AC3E}">
        <p14:creationId xmlns:p14="http://schemas.microsoft.com/office/powerpoint/2010/main" val="1760807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fld id="{E242D38D-C79E-4E7A-AC9F-59BB6E238D3A}" type="slidenum">
              <a:rPr lang="en-US" smtClean="0"/>
              <a:pPr/>
              <a:t>12</a:t>
            </a:fld>
            <a:endParaRPr lang="en-US"/>
          </a:p>
        </p:txBody>
      </p:sp>
    </p:spTree>
    <p:extLst>
      <p:ext uri="{BB962C8B-B14F-4D97-AF65-F5344CB8AC3E}">
        <p14:creationId xmlns:p14="http://schemas.microsoft.com/office/powerpoint/2010/main" val="238491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fld id="{E242D38D-C79E-4E7A-AC9F-59BB6E238D3A}" type="slidenum">
              <a:rPr lang="en-US" smtClean="0"/>
              <a:pPr/>
              <a:t>13</a:t>
            </a:fld>
            <a:endParaRPr lang="en-US"/>
          </a:p>
        </p:txBody>
      </p:sp>
    </p:spTree>
    <p:extLst>
      <p:ext uri="{BB962C8B-B14F-4D97-AF65-F5344CB8AC3E}">
        <p14:creationId xmlns:p14="http://schemas.microsoft.com/office/powerpoint/2010/main" val="4022984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fld id="{E242D38D-C79E-4E7A-AC9F-59BB6E238D3A}" type="slidenum">
              <a:rPr lang="en-US" smtClean="0"/>
              <a:pPr/>
              <a:t>14</a:t>
            </a:fld>
            <a:endParaRPr lang="en-US"/>
          </a:p>
        </p:txBody>
      </p:sp>
    </p:spTree>
    <p:extLst>
      <p:ext uri="{BB962C8B-B14F-4D97-AF65-F5344CB8AC3E}">
        <p14:creationId xmlns:p14="http://schemas.microsoft.com/office/powerpoint/2010/main" val="2665644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fld id="{E242D38D-C79E-4E7A-AC9F-59BB6E238D3A}" type="slidenum">
              <a:rPr lang="en-US" smtClean="0"/>
              <a:pPr/>
              <a:t>15</a:t>
            </a:fld>
            <a:endParaRPr lang="en-US"/>
          </a:p>
        </p:txBody>
      </p:sp>
    </p:spTree>
    <p:extLst>
      <p:ext uri="{BB962C8B-B14F-4D97-AF65-F5344CB8AC3E}">
        <p14:creationId xmlns:p14="http://schemas.microsoft.com/office/powerpoint/2010/main" val="2689260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fld id="{E242D38D-C79E-4E7A-AC9F-59BB6E238D3A}" type="slidenum">
              <a:rPr lang="en-US" smtClean="0"/>
              <a:pPr/>
              <a:t>16</a:t>
            </a:fld>
            <a:endParaRPr lang="en-US"/>
          </a:p>
        </p:txBody>
      </p:sp>
    </p:spTree>
    <p:extLst>
      <p:ext uri="{BB962C8B-B14F-4D97-AF65-F5344CB8AC3E}">
        <p14:creationId xmlns:p14="http://schemas.microsoft.com/office/powerpoint/2010/main" val="3024271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b="0" i="0" dirty="0"/>
              <a:t>Where does the student want to attend? Where do the parents or guardian want the student to attend? What time of the year is it (end of SY, summer)? How is the student performing academically? If the student is in high school, how would a school move affect credit accrual? Are there any safety concerns related to staying in the school or origin or attending the local school of residency? What other questions are needed for best interest determination?</a:t>
            </a:r>
          </a:p>
        </p:txBody>
      </p:sp>
      <p:sp>
        <p:nvSpPr>
          <p:cNvPr id="4" name="Slide Number Placeholder 3"/>
          <p:cNvSpPr>
            <a:spLocks noGrp="1"/>
          </p:cNvSpPr>
          <p:nvPr>
            <p:ph type="sldNum" sz="quarter" idx="10"/>
          </p:nvPr>
        </p:nvSpPr>
        <p:spPr/>
        <p:txBody>
          <a:bodyPr/>
          <a:lstStyle/>
          <a:p>
            <a:fld id="{E242D38D-C79E-4E7A-AC9F-59BB6E238D3A}" type="slidenum">
              <a:rPr lang="en-US" smtClean="0"/>
              <a:pPr/>
              <a:t>17</a:t>
            </a:fld>
            <a:endParaRPr lang="en-US"/>
          </a:p>
        </p:txBody>
      </p:sp>
    </p:spTree>
    <p:extLst>
      <p:ext uri="{BB962C8B-B14F-4D97-AF65-F5344CB8AC3E}">
        <p14:creationId xmlns:p14="http://schemas.microsoft.com/office/powerpoint/2010/main" val="2861729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a:t>
            </a:r>
            <a:r>
              <a:rPr lang="en-US" dirty="0">
                <a:hlinkClick r:id="rId3"/>
              </a:rPr>
              <a:t>https://www.youtube.com/watch?v=srGzOoBqqe0&amp;t=7s</a:t>
            </a:r>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18</a:t>
            </a:fld>
            <a:endParaRPr lang="en-US"/>
          </a:p>
        </p:txBody>
      </p:sp>
    </p:spTree>
    <p:extLst>
      <p:ext uri="{BB962C8B-B14F-4D97-AF65-F5344CB8AC3E}">
        <p14:creationId xmlns:p14="http://schemas.microsoft.com/office/powerpoint/2010/main" val="533916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19</a:t>
            </a:fld>
            <a:endParaRPr lang="en-US"/>
          </a:p>
        </p:txBody>
      </p:sp>
    </p:spTree>
    <p:extLst>
      <p:ext uri="{BB962C8B-B14F-4D97-AF65-F5344CB8AC3E}">
        <p14:creationId xmlns:p14="http://schemas.microsoft.com/office/powerpoint/2010/main" val="199896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2</a:t>
            </a:fld>
            <a:endParaRPr lang="en-US"/>
          </a:p>
        </p:txBody>
      </p:sp>
    </p:spTree>
    <p:extLst>
      <p:ext uri="{BB962C8B-B14F-4D97-AF65-F5344CB8AC3E}">
        <p14:creationId xmlns:p14="http://schemas.microsoft.com/office/powerpoint/2010/main" val="3057206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20</a:t>
            </a:fld>
            <a:endParaRPr lang="en-US"/>
          </a:p>
        </p:txBody>
      </p:sp>
    </p:spTree>
    <p:extLst>
      <p:ext uri="{BB962C8B-B14F-4D97-AF65-F5344CB8AC3E}">
        <p14:creationId xmlns:p14="http://schemas.microsoft.com/office/powerpoint/2010/main" val="160947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21</a:t>
            </a:fld>
            <a:endParaRPr lang="en-US"/>
          </a:p>
        </p:txBody>
      </p:sp>
    </p:spTree>
    <p:extLst>
      <p:ext uri="{BB962C8B-B14F-4D97-AF65-F5344CB8AC3E}">
        <p14:creationId xmlns:p14="http://schemas.microsoft.com/office/powerpoint/2010/main" val="3790882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22</a:t>
            </a:fld>
            <a:endParaRPr lang="en-US"/>
          </a:p>
        </p:txBody>
      </p:sp>
    </p:spTree>
    <p:extLst>
      <p:ext uri="{BB962C8B-B14F-4D97-AF65-F5344CB8AC3E}">
        <p14:creationId xmlns:p14="http://schemas.microsoft.com/office/powerpoint/2010/main" val="253098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3</a:t>
            </a:fld>
            <a:endParaRPr lang="en-US"/>
          </a:p>
        </p:txBody>
      </p:sp>
    </p:spTree>
    <p:extLst>
      <p:ext uri="{BB962C8B-B14F-4D97-AF65-F5344CB8AC3E}">
        <p14:creationId xmlns:p14="http://schemas.microsoft.com/office/powerpoint/2010/main" val="316772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4</a:t>
            </a:fld>
            <a:endParaRPr lang="en-US"/>
          </a:p>
        </p:txBody>
      </p:sp>
    </p:spTree>
    <p:extLst>
      <p:ext uri="{BB962C8B-B14F-4D97-AF65-F5344CB8AC3E}">
        <p14:creationId xmlns:p14="http://schemas.microsoft.com/office/powerpoint/2010/main" val="121480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5</a:t>
            </a:fld>
            <a:endParaRPr lang="en-US"/>
          </a:p>
        </p:txBody>
      </p:sp>
    </p:spTree>
    <p:extLst>
      <p:ext uri="{BB962C8B-B14F-4D97-AF65-F5344CB8AC3E}">
        <p14:creationId xmlns:p14="http://schemas.microsoft.com/office/powerpoint/2010/main" val="202700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question and wait for an answer.  Scenarios:  what if the family is sleeping on the floor of a living room with 5 other families and a curtain is separating 2 families?  Unaccompanied youth is sleeping on a couch with a person from church?  What questions do you ask to get these answers from a family? Who has their social worker hat on?</a:t>
            </a:r>
          </a:p>
          <a:p>
            <a:endParaRPr lang="en-US" dirty="0"/>
          </a:p>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6</a:t>
            </a:fld>
            <a:endParaRPr lang="en-US"/>
          </a:p>
        </p:txBody>
      </p:sp>
    </p:spTree>
    <p:extLst>
      <p:ext uri="{BB962C8B-B14F-4D97-AF65-F5344CB8AC3E}">
        <p14:creationId xmlns:p14="http://schemas.microsoft.com/office/powerpoint/2010/main" val="204933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7</a:t>
            </a:fld>
            <a:endParaRPr lang="en-US"/>
          </a:p>
        </p:txBody>
      </p:sp>
    </p:spTree>
    <p:extLst>
      <p:ext uri="{BB962C8B-B14F-4D97-AF65-F5344CB8AC3E}">
        <p14:creationId xmlns:p14="http://schemas.microsoft.com/office/powerpoint/2010/main" val="429224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2D38D-C79E-4E7A-AC9F-59BB6E238D3A}" type="slidenum">
              <a:rPr lang="en-US" smtClean="0"/>
              <a:pPr/>
              <a:t>8</a:t>
            </a:fld>
            <a:endParaRPr lang="en-US"/>
          </a:p>
        </p:txBody>
      </p:sp>
    </p:spTree>
    <p:extLst>
      <p:ext uri="{BB962C8B-B14F-4D97-AF65-F5344CB8AC3E}">
        <p14:creationId xmlns:p14="http://schemas.microsoft.com/office/powerpoint/2010/main" val="3352879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should be looked out outside of the </a:t>
            </a:r>
            <a:r>
              <a:rPr lang="en-US" dirty="0" err="1"/>
              <a:t>powerpoint</a:t>
            </a:r>
            <a:r>
              <a:rPr lang="en-US" dirty="0"/>
              <a:t>. Can be used for reference but not to be reviewed during a training unless needed.</a:t>
            </a:r>
          </a:p>
        </p:txBody>
      </p:sp>
      <p:sp>
        <p:nvSpPr>
          <p:cNvPr id="4" name="Slide Number Placeholder 3"/>
          <p:cNvSpPr>
            <a:spLocks noGrp="1"/>
          </p:cNvSpPr>
          <p:nvPr>
            <p:ph type="sldNum" sz="quarter" idx="10"/>
          </p:nvPr>
        </p:nvSpPr>
        <p:spPr/>
        <p:txBody>
          <a:bodyPr/>
          <a:lstStyle/>
          <a:p>
            <a:fld id="{E242D38D-C79E-4E7A-AC9F-59BB6E238D3A}" type="slidenum">
              <a:rPr lang="en-US" smtClean="0"/>
              <a:pPr/>
              <a:t>9</a:t>
            </a:fld>
            <a:endParaRPr lang="en-US"/>
          </a:p>
        </p:txBody>
      </p:sp>
    </p:spTree>
    <p:extLst>
      <p:ext uri="{BB962C8B-B14F-4D97-AF65-F5344CB8AC3E}">
        <p14:creationId xmlns:p14="http://schemas.microsoft.com/office/powerpoint/2010/main" val="2759749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474BE1F-A5C0-4F29-8D53-CC43C3564935}" type="datetimeFigureOut">
              <a:rPr lang="en-US" smtClean="0"/>
              <a:pPr/>
              <a:t>1/15/2020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E87D5944-7515-4D7E-850A-1365A1B8DF37}"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1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16170B-1EB8-4BAD-9780-92AF37D42EFB}"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A282-708B-4822-877B-5D0134785B2B}" type="slidenum">
              <a:rPr lang="en-US" smtClean="0"/>
              <a:pPr/>
              <a:t>‹#›</a:t>
            </a:fld>
            <a:endParaRPr lang="en-US"/>
          </a:p>
        </p:txBody>
      </p:sp>
    </p:spTree>
    <p:extLst>
      <p:ext uri="{BB962C8B-B14F-4D97-AF65-F5344CB8AC3E}">
        <p14:creationId xmlns:p14="http://schemas.microsoft.com/office/powerpoint/2010/main" val="373394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16170B-1EB8-4BAD-9780-92AF37D42EFB}"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A282-708B-4822-877B-5D0134785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832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16170B-1EB8-4BAD-9780-92AF37D42EFB}"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A282-708B-4822-877B-5D0134785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00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16170B-1EB8-4BAD-9780-92AF37D42EFB}"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A282-708B-4822-877B-5D0134785B2B}" type="slidenum">
              <a:rPr lang="en-US" smtClean="0"/>
              <a:pPr/>
              <a:t>‹#›</a:t>
            </a:fld>
            <a:endParaRPr lang="en-US"/>
          </a:p>
        </p:txBody>
      </p:sp>
    </p:spTree>
    <p:extLst>
      <p:ext uri="{BB962C8B-B14F-4D97-AF65-F5344CB8AC3E}">
        <p14:creationId xmlns:p14="http://schemas.microsoft.com/office/powerpoint/2010/main" val="1777957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16170B-1EB8-4BAD-9780-92AF37D42EFB}"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A282-708B-4822-877B-5D0134785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170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16170B-1EB8-4BAD-9780-92AF37D42EFB}"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A282-708B-4822-877B-5D0134785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84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82BD64-BA4B-4E03-83BF-57854A74752B}"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C966E-66E3-4D1F-A87D-1ACFB82410C7}"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93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C78D34-FDBB-4BDB-9E98-ECDD7261D14A}"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808CF-EAFB-4760-B6E6-B00774ABAF83}"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863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884BB-758D-493C-871B-60A60E0285EC}"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15145-76D8-44C0-98CC-3B53EE2BAC5C}" type="slidenum">
              <a:rPr lang="en-US" smtClean="0"/>
              <a:pPr/>
              <a:t>‹#›</a:t>
            </a:fld>
            <a:endParaRPr lang="en-US"/>
          </a:p>
        </p:txBody>
      </p:sp>
    </p:spTree>
    <p:extLst>
      <p:ext uri="{BB962C8B-B14F-4D97-AF65-F5344CB8AC3E}">
        <p14:creationId xmlns:p14="http://schemas.microsoft.com/office/powerpoint/2010/main" val="332120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9C45C5-3902-45BD-934D-4A641CF6BC38}"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2156-85F1-40A1-BED3-05A54E3A5D6A}"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31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72C84B-8857-465E-B5C8-99C46E9F4FB8}"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7F1D-2D41-4E36-BCF4-9A02C1C881FD}" type="slidenum">
              <a:rPr lang="en-US" smtClean="0"/>
              <a:pPr/>
              <a:t>‹#›</a:t>
            </a:fld>
            <a:endParaRPr lang="en-US"/>
          </a:p>
        </p:txBody>
      </p:sp>
    </p:spTree>
    <p:extLst>
      <p:ext uri="{BB962C8B-B14F-4D97-AF65-F5344CB8AC3E}">
        <p14:creationId xmlns:p14="http://schemas.microsoft.com/office/powerpoint/2010/main" val="29641624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DDD58B-6D42-4E8B-B90F-B4710562BECD}"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4BFF6-C812-47E1-9CC4-469F0ED0DB10}"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45856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638A46-2B9A-41DB-AC5A-A3633ED9947E}" type="datetimeFigureOut">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36FBE-249F-4AEC-A4AA-AA5804731660}"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60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27684-70FE-4FCF-B40E-443DC644EC52}" type="datetimeFigureOut">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AD76B-D868-408C-863D-2797CC00EE23}" type="slidenum">
              <a:rPr lang="en-US" smtClean="0"/>
              <a:pPr/>
              <a:t>‹#›</a:t>
            </a:fld>
            <a:endParaRPr lang="en-US"/>
          </a:p>
        </p:txBody>
      </p:sp>
    </p:spTree>
    <p:extLst>
      <p:ext uri="{BB962C8B-B14F-4D97-AF65-F5344CB8AC3E}">
        <p14:creationId xmlns:p14="http://schemas.microsoft.com/office/powerpoint/2010/main" val="131597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B5DA2B-EE83-46E4-BA06-B2D03AAFA9B2}"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86242A-ED49-4B64-8740-0E60BB1EC33A}"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1752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982341-CEA3-4AD6-BE51-EE244AE5DF78}"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03E4-C557-4AE3-96C0-D4A169061534}" type="slidenum">
              <a:rPr lang="en-US" smtClean="0"/>
              <a:pPr/>
              <a:t>‹#›</a:t>
            </a:fld>
            <a:endParaRPr lang="en-US"/>
          </a:p>
        </p:txBody>
      </p:sp>
    </p:spTree>
    <p:extLst>
      <p:ext uri="{BB962C8B-B14F-4D97-AF65-F5344CB8AC3E}">
        <p14:creationId xmlns:p14="http://schemas.microsoft.com/office/powerpoint/2010/main" val="190574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16170B-1EB8-4BAD-9780-92AF37D42EFB}" type="datetimeFigureOut">
              <a:rPr lang="en-US" smtClean="0"/>
              <a:pPr/>
              <a:t>1/15/2020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77A282-708B-4822-877B-5D0134785B2B}" type="slidenum">
              <a:rPr lang="en-US" smtClean="0"/>
              <a:pPr/>
              <a:t>‹#›</a:t>
            </a:fld>
            <a:endParaRPr lang="en-US"/>
          </a:p>
        </p:txBody>
      </p:sp>
      <p:sp>
        <p:nvSpPr>
          <p:cNvPr id="12" name="Rectangle 2">
            <a:extLst>
              <a:ext uri="{FF2B5EF4-FFF2-40B4-BE49-F238E27FC236}">
                <a16:creationId xmlns:a16="http://schemas.microsoft.com/office/drawing/2014/main" id="{1E061FE5-0D5A-471B-94DE-25702F6067E7}"/>
              </a:ext>
            </a:extLst>
          </p:cNvPr>
          <p:cNvSpPr txBox="1">
            <a:spLocks noChangeArrowheads="1"/>
          </p:cNvSpPr>
          <p:nvPr userDrawn="1"/>
        </p:nvSpPr>
        <p:spPr>
          <a:xfrm>
            <a:off x="0" y="0"/>
            <a:ext cx="9144000" cy="1219200"/>
          </a:xfrm>
          <a:prstGeom prst="rect">
            <a:avLst/>
          </a:prstGeom>
          <a:solidFill>
            <a:srgbClr val="002060"/>
          </a:solidFill>
        </p:spPr>
        <p:txBody>
          <a:bodyP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fontAlgn="auto">
              <a:spcAft>
                <a:spcPts val="0"/>
              </a:spcAft>
            </a:pPr>
            <a:endParaRPr lang="en-US" sz="4000" dirty="0">
              <a:solidFill>
                <a:srgbClr val="FFC000"/>
              </a:solidFill>
              <a:latin typeface="Arial Black" pitchFamily="34" charset="0"/>
            </a:endParaRPr>
          </a:p>
        </p:txBody>
      </p:sp>
      <p:sp>
        <p:nvSpPr>
          <p:cNvPr id="13" name="Rectangle 12">
            <a:extLst>
              <a:ext uri="{FF2B5EF4-FFF2-40B4-BE49-F238E27FC236}">
                <a16:creationId xmlns:a16="http://schemas.microsoft.com/office/drawing/2014/main" id="{A9135BAC-3865-465F-B00E-FA0A4F80613B}"/>
              </a:ext>
            </a:extLst>
          </p:cNvPr>
          <p:cNvSpPr/>
          <p:nvPr userDrawn="1"/>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4" name="Picture 2" descr="AZEDlogo - Copy">
            <a:extLst>
              <a:ext uri="{FF2B5EF4-FFF2-40B4-BE49-F238E27FC236}">
                <a16:creationId xmlns:a16="http://schemas.microsoft.com/office/drawing/2014/main" id="{17D01134-A79D-4717-84C4-9D2B84349154}"/>
              </a:ext>
            </a:extLst>
          </p:cNvPr>
          <p:cNvPicPr>
            <a:picLocks noChangeAspect="1" noChangeArrowheads="1"/>
          </p:cNvPicPr>
          <p:nvPr userDrawn="1"/>
        </p:nvPicPr>
        <p:blipFill>
          <a:blip r:embed="rId21" cstate="print"/>
          <a:srcRect/>
          <a:stretch>
            <a:fillRect/>
          </a:stretch>
        </p:blipFill>
        <p:spPr bwMode="auto">
          <a:xfrm>
            <a:off x="457200" y="6096000"/>
            <a:ext cx="596900" cy="609600"/>
          </a:xfrm>
          <a:prstGeom prst="rect">
            <a:avLst/>
          </a:prstGeom>
          <a:noFill/>
          <a:ln w="9525">
            <a:noFill/>
            <a:miter lim="800000"/>
            <a:headEnd/>
            <a:tailEnd/>
          </a:ln>
        </p:spPr>
      </p:pic>
      <p:pic>
        <p:nvPicPr>
          <p:cNvPr id="15" name="Picture 2" descr="AZEDlogo - Copy">
            <a:extLst>
              <a:ext uri="{FF2B5EF4-FFF2-40B4-BE49-F238E27FC236}">
                <a16:creationId xmlns:a16="http://schemas.microsoft.com/office/drawing/2014/main" id="{851DD839-8F7E-43D6-9E10-ED17984A5BAE}"/>
              </a:ext>
            </a:extLst>
          </p:cNvPr>
          <p:cNvPicPr>
            <a:picLocks noChangeAspect="1" noChangeArrowheads="1"/>
          </p:cNvPicPr>
          <p:nvPr userDrawn="1"/>
        </p:nvPicPr>
        <p:blipFill>
          <a:blip r:embed="rId21" cstate="print"/>
          <a:srcRect/>
          <a:stretch>
            <a:fillRect/>
          </a:stretch>
        </p:blipFill>
        <p:spPr bwMode="auto">
          <a:xfrm>
            <a:off x="8153400" y="6019800"/>
            <a:ext cx="596900" cy="609600"/>
          </a:xfrm>
          <a:prstGeom prst="rect">
            <a:avLst/>
          </a:prstGeom>
          <a:noFill/>
          <a:ln w="9525">
            <a:noFill/>
            <a:miter lim="800000"/>
            <a:headEnd/>
            <a:tailEnd/>
          </a:ln>
        </p:spPr>
      </p:pic>
    </p:spTree>
    <p:extLst>
      <p:ext uri="{BB962C8B-B14F-4D97-AF65-F5344CB8AC3E}">
        <p14:creationId xmlns:p14="http://schemas.microsoft.com/office/powerpoint/2010/main" val="283107806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schoolhouseconnection.org/wp-content/uploads/2017/10/liaisoncapacityassessmentFINAL.pdf" TargetMode="External"/><Relationship Id="rId5" Type="http://schemas.openxmlformats.org/officeDocument/2006/relationships/image" Target="../media/image5.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8.xml"/><Relationship Id="rId7" Type="http://schemas.openxmlformats.org/officeDocument/2006/relationships/hyperlink" Target="http://www.youtube.com/watch?v=srGzOoBqqe0&amp;t=7s" TargetMode="External"/><Relationship Id="rId2" Type="http://schemas.openxmlformats.org/officeDocument/2006/relationships/slideLayout" Target="../slideLayouts/slideLayout2.xml"/><Relationship Id="rId1" Type="http://schemas.openxmlformats.org/officeDocument/2006/relationships/video" Target="https://www.youtube.com/embed/lIQbZ8BtD6A?feature=oembed" TargetMode="Externa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5.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ms.azed.gov/home/GetDocumentFile?id=5dcc5df403e2b3163cad532d" TargetMode="External"/><Relationship Id="rId5" Type="http://schemas.openxmlformats.org/officeDocument/2006/relationships/image" Target="../media/image5.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Effect>
                      <a14:saturation sat="30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fontScale="90000"/>
          </a:bodyPr>
          <a:lstStyle/>
          <a:p>
            <a:pPr algn="ctr"/>
            <a:r>
              <a:rPr lang="en-US" sz="4000" dirty="0">
                <a:solidFill>
                  <a:srgbClr val="FFC000"/>
                </a:solidFill>
                <a:latin typeface="Arial Black" pitchFamily="34" charset="0"/>
              </a:rPr>
              <a:t>McKinney –Vento </a:t>
            </a:r>
            <a:br>
              <a:rPr lang="en-US" sz="4000" dirty="0">
                <a:solidFill>
                  <a:srgbClr val="FFC000"/>
                </a:solidFill>
                <a:latin typeface="Arial Black" pitchFamily="34" charset="0"/>
              </a:rPr>
            </a:br>
            <a:r>
              <a:rPr lang="en-US" sz="4000" dirty="0">
                <a:solidFill>
                  <a:srgbClr val="FFC000"/>
                </a:solidFill>
                <a:latin typeface="Arial Black" pitchFamily="34" charset="0"/>
              </a:rPr>
              <a:t>Homeless Education Program</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337BA87C-DE30-4790-B4B7-2F73C8D8AA72}"/>
              </a:ext>
            </a:extLst>
          </p:cNvPr>
          <p:cNvSpPr txBox="1"/>
          <p:nvPr/>
        </p:nvSpPr>
        <p:spPr>
          <a:xfrm>
            <a:off x="2247900" y="1299150"/>
            <a:ext cx="4648200" cy="4339650"/>
          </a:xfrm>
          <a:prstGeom prst="rect">
            <a:avLst/>
          </a:prstGeom>
          <a:noFill/>
        </p:spPr>
        <p:txBody>
          <a:bodyPr wrap="square" rtlCol="0">
            <a:spAutoFit/>
          </a:bodyPr>
          <a:lstStyle/>
          <a:p>
            <a:pPr algn="ctr"/>
            <a:r>
              <a:rPr lang="en-US" sz="2400" b="1" i="1" dirty="0">
                <a:latin typeface="Palatino Linotype" panose="02040502050505030304" pitchFamily="18" charset="0"/>
              </a:rPr>
              <a:t>McKinney-Vento 101:</a:t>
            </a:r>
          </a:p>
          <a:p>
            <a:pPr algn="ctr"/>
            <a:r>
              <a:rPr lang="en-US" sz="2400" b="1" i="1" dirty="0">
                <a:latin typeface="Palatino Linotype" panose="02040502050505030304" pitchFamily="18" charset="0"/>
              </a:rPr>
              <a:t>School Access and Stability under the McKinney-</a:t>
            </a:r>
            <a:br>
              <a:rPr lang="en-US" sz="2400" b="1" i="1" dirty="0">
                <a:latin typeface="Palatino Linotype" panose="02040502050505030304" pitchFamily="18" charset="0"/>
              </a:rPr>
            </a:br>
            <a:r>
              <a:rPr lang="en-US" sz="2400" b="1" i="1" dirty="0">
                <a:latin typeface="Palatino Linotype" panose="02040502050505030304" pitchFamily="18" charset="0"/>
              </a:rPr>
              <a:t>Vento Act </a:t>
            </a:r>
          </a:p>
          <a:p>
            <a:pPr algn="ctr"/>
            <a:endParaRPr lang="en-US" sz="2400" b="1" i="1" dirty="0">
              <a:latin typeface="Palatino Linotype" panose="02040502050505030304" pitchFamily="18" charset="0"/>
            </a:endParaRPr>
          </a:p>
          <a:p>
            <a:pPr algn="ctr"/>
            <a:endParaRPr lang="en-US" sz="2400" b="1" i="1" dirty="0">
              <a:latin typeface="Palatino Linotype" panose="02040502050505030304" pitchFamily="18" charset="0"/>
            </a:endParaRPr>
          </a:p>
          <a:p>
            <a:pPr algn="ctr"/>
            <a:endParaRPr lang="en-US" sz="2400" b="1" i="1" dirty="0">
              <a:latin typeface="Palatino Linotype" panose="02040502050505030304" pitchFamily="18" charset="0"/>
            </a:endParaRPr>
          </a:p>
          <a:p>
            <a:pPr algn="ctr"/>
            <a:endParaRPr lang="en-US" sz="2400" b="1" i="1" dirty="0">
              <a:latin typeface="Palatino Linotype" panose="02040502050505030304" pitchFamily="18" charset="0"/>
            </a:endParaRPr>
          </a:p>
          <a:p>
            <a:pPr algn="ctr"/>
            <a:r>
              <a:rPr lang="en-US" sz="2400" b="1" i="1" dirty="0">
                <a:solidFill>
                  <a:schemeClr val="tx2">
                    <a:lumMod val="75000"/>
                  </a:schemeClr>
                </a:solidFill>
                <a:latin typeface="Palatino Linotype" panose="02040502050505030304" pitchFamily="18" charset="0"/>
              </a:rPr>
              <a:t>Arizona Department of Education</a:t>
            </a:r>
          </a:p>
          <a:p>
            <a:pPr algn="ctr"/>
            <a:r>
              <a:rPr lang="en-US" dirty="0">
                <a:latin typeface="Palatino Linotype" panose="02040502050505030304" pitchFamily="18" charset="0"/>
              </a:rPr>
              <a:t>(602)542-4963</a:t>
            </a:r>
          </a:p>
          <a:p>
            <a:pPr algn="ctr"/>
            <a:r>
              <a:rPr lang="en-US" dirty="0">
                <a:latin typeface="Palatino Linotype" panose="02040502050505030304" pitchFamily="18" charset="0"/>
              </a:rPr>
              <a:t>homeless@azed.gov</a:t>
            </a:r>
          </a:p>
        </p:txBody>
      </p:sp>
      <p:pic>
        <p:nvPicPr>
          <p:cNvPr id="7" name="Picture 6">
            <a:extLst>
              <a:ext uri="{FF2B5EF4-FFF2-40B4-BE49-F238E27FC236}">
                <a16:creationId xmlns:a16="http://schemas.microsoft.com/office/drawing/2014/main" id="{C8C2680A-1CBA-4E78-A4F7-0996740DFE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4595" y="2895600"/>
            <a:ext cx="2183235" cy="1295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fontScale="90000"/>
          </a:bodyPr>
          <a:lstStyle/>
          <a:p>
            <a:pPr algn="ctr"/>
            <a:r>
              <a:rPr lang="en-US" sz="4000" dirty="0">
                <a:solidFill>
                  <a:srgbClr val="FFC000"/>
                </a:solidFill>
                <a:latin typeface="Arial Black" pitchFamily="34" charset="0"/>
              </a:rPr>
              <a:t>Key Provisions of McKinney-Vento</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CCA46762-8786-4584-8AF2-D3357E3CB974}"/>
              </a:ext>
            </a:extLst>
          </p:cNvPr>
          <p:cNvSpPr txBox="1"/>
          <p:nvPr/>
        </p:nvSpPr>
        <p:spPr>
          <a:xfrm>
            <a:off x="152400" y="1381541"/>
            <a:ext cx="8382000" cy="4062651"/>
          </a:xfrm>
          <a:prstGeom prst="rect">
            <a:avLst/>
          </a:prstGeom>
          <a:noFill/>
        </p:spPr>
        <p:txBody>
          <a:bodyPr wrap="square" rtlCol="0">
            <a:spAutoFit/>
          </a:bodyPr>
          <a:lstStyle/>
          <a:p>
            <a:pPr marL="285750" lvl="0" indent="-285750">
              <a:buFont typeface="Arial" panose="020B0604020202020204" pitchFamily="34" charset="0"/>
              <a:buChar char="•"/>
            </a:pPr>
            <a:r>
              <a:rPr lang="en-US" sz="3000" b="1" dirty="0"/>
              <a:t>Immediate enrollment without documents</a:t>
            </a:r>
          </a:p>
          <a:p>
            <a:pPr marL="285750" lvl="0" indent="-285750">
              <a:buFont typeface="Arial" panose="020B0604020202020204" pitchFamily="34" charset="0"/>
              <a:buChar char="•"/>
            </a:pPr>
            <a:r>
              <a:rPr lang="en-US" sz="3000" b="1" dirty="0"/>
              <a:t>School stability</a:t>
            </a:r>
          </a:p>
          <a:p>
            <a:pPr marL="285750" lvl="0" indent="-285750">
              <a:buFont typeface="Arial" panose="020B0604020202020204" pitchFamily="34" charset="0"/>
              <a:buChar char="•"/>
            </a:pPr>
            <a:r>
              <a:rPr lang="en-US" sz="3000" b="1" dirty="0"/>
              <a:t>Transportation to school of origin</a:t>
            </a:r>
          </a:p>
          <a:p>
            <a:pPr marL="285750" lvl="0" indent="-285750">
              <a:buFont typeface="Arial" panose="020B0604020202020204" pitchFamily="34" charset="0"/>
              <a:buChar char="•"/>
            </a:pPr>
            <a:r>
              <a:rPr lang="en-US" sz="3000" b="1" dirty="0"/>
              <a:t>Eliminate barriers = ensure school policies and procedures are fair</a:t>
            </a:r>
          </a:p>
          <a:p>
            <a:pPr marL="285750" lvl="0" indent="-285750">
              <a:buFont typeface="Arial" panose="020B0604020202020204" pitchFamily="34" charset="0"/>
              <a:buChar char="•"/>
            </a:pPr>
            <a:r>
              <a:rPr lang="en-US" sz="3000" b="1" dirty="0"/>
              <a:t>Unaccompanied youth=immediate enrollment</a:t>
            </a:r>
          </a:p>
          <a:p>
            <a:pPr marL="285750" lvl="0" indent="-285750">
              <a:buFont typeface="Arial" panose="020B0604020202020204" pitchFamily="34" charset="0"/>
              <a:buChar char="•"/>
            </a:pPr>
            <a:r>
              <a:rPr lang="en-US" sz="3000" b="1" dirty="0"/>
              <a:t>No judgment = communicate with sensitivity and understanding</a:t>
            </a:r>
          </a:p>
          <a:p>
            <a:pPr marL="285750" indent="-285750">
              <a:buFont typeface="Arial" panose="020B0604020202020204" pitchFamily="34" charset="0"/>
              <a:buChar char="•"/>
            </a:pPr>
            <a:endParaRPr lang="en-US" dirty="0"/>
          </a:p>
        </p:txBody>
      </p:sp>
      <p:pic>
        <p:nvPicPr>
          <p:cNvPr id="2050" name="Picture 2" descr="Image result for key provisions">
            <a:extLst>
              <a:ext uri="{FF2B5EF4-FFF2-40B4-BE49-F238E27FC236}">
                <a16:creationId xmlns:a16="http://schemas.microsoft.com/office/drawing/2014/main" id="{D61947D7-937A-4A85-AA1B-BC266526D6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40396">
            <a:off x="3367871" y="5076954"/>
            <a:ext cx="2134054" cy="142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6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fontScale="90000"/>
          </a:bodyPr>
          <a:lstStyle/>
          <a:p>
            <a:pPr algn="ctr"/>
            <a:r>
              <a:rPr lang="en-US" sz="4000" dirty="0">
                <a:solidFill>
                  <a:srgbClr val="FFC000"/>
                </a:solidFill>
                <a:latin typeface="Arial Black" pitchFamily="34" charset="0"/>
              </a:rPr>
              <a:t>Key Provisions of McKinney-Vento</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CCA46762-8786-4584-8AF2-D3357E3CB974}"/>
              </a:ext>
            </a:extLst>
          </p:cNvPr>
          <p:cNvSpPr txBox="1"/>
          <p:nvPr/>
        </p:nvSpPr>
        <p:spPr>
          <a:xfrm>
            <a:off x="152400" y="1381541"/>
            <a:ext cx="8382000" cy="4031873"/>
          </a:xfrm>
          <a:prstGeom prst="rect">
            <a:avLst/>
          </a:prstGeom>
          <a:noFill/>
        </p:spPr>
        <p:txBody>
          <a:bodyPr wrap="square" rtlCol="0">
            <a:spAutoFit/>
          </a:bodyPr>
          <a:lstStyle/>
          <a:p>
            <a:pPr marL="285750" indent="-285750">
              <a:buFont typeface="Arial" panose="020B0604020202020204" pitchFamily="34" charset="0"/>
              <a:buChar char="•"/>
            </a:pPr>
            <a:r>
              <a:rPr lang="en-US" sz="3200" b="1" dirty="0"/>
              <a:t>No discrimination  = create a safe, confidential environment</a:t>
            </a:r>
          </a:p>
          <a:p>
            <a:pPr marL="285750" lvl="0" indent="-285750">
              <a:buFont typeface="Arial" panose="020B0604020202020204" pitchFamily="34" charset="0"/>
              <a:buChar char="•"/>
            </a:pPr>
            <a:r>
              <a:rPr lang="en-US" sz="3200" b="1" dirty="0"/>
              <a:t>Resource Referrals</a:t>
            </a:r>
          </a:p>
          <a:p>
            <a:pPr marL="285750" lvl="0" indent="-285750">
              <a:buFont typeface="Arial" panose="020B0604020202020204" pitchFamily="34" charset="0"/>
              <a:buChar char="•"/>
            </a:pPr>
            <a:r>
              <a:rPr lang="en-US" sz="3200" b="1" dirty="0"/>
              <a:t>Address the social-emotional needs</a:t>
            </a:r>
          </a:p>
          <a:p>
            <a:pPr marL="285750" lvl="0" indent="-285750">
              <a:buFont typeface="Arial" panose="020B0604020202020204" pitchFamily="34" charset="0"/>
              <a:buChar char="•"/>
            </a:pPr>
            <a:r>
              <a:rPr lang="en-US" sz="3200" b="1" dirty="0"/>
              <a:t>District Liaison assigned to every school district </a:t>
            </a:r>
          </a:p>
          <a:p>
            <a:pPr marL="285750" lvl="0" indent="-285750">
              <a:buFont typeface="Arial" panose="020B0604020202020204" pitchFamily="34" charset="0"/>
              <a:buChar char="•"/>
            </a:pPr>
            <a:r>
              <a:rPr lang="en-US" sz="3200" b="1" dirty="0"/>
              <a:t>Dispute Resolution Process</a:t>
            </a:r>
          </a:p>
          <a:p>
            <a:pPr marL="285750" lvl="0" indent="-285750">
              <a:buFont typeface="Arial" panose="020B0604020202020204" pitchFamily="34" charset="0"/>
              <a:buChar char="•"/>
            </a:pPr>
            <a:r>
              <a:rPr lang="en-US" sz="3200" b="1" dirty="0"/>
              <a:t>Provide ongoing support to the districts</a:t>
            </a:r>
          </a:p>
        </p:txBody>
      </p:sp>
      <p:pic>
        <p:nvPicPr>
          <p:cNvPr id="8" name="Picture 2" descr="Image result for key provisions">
            <a:extLst>
              <a:ext uri="{FF2B5EF4-FFF2-40B4-BE49-F238E27FC236}">
                <a16:creationId xmlns:a16="http://schemas.microsoft.com/office/drawing/2014/main" id="{C25F9F73-99B8-4F7A-8A8B-26F3742C63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40396">
            <a:off x="3377101" y="5429951"/>
            <a:ext cx="1932598" cy="128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1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McKinney-Vento Liaison Role</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CCA46762-8786-4584-8AF2-D3357E3CB974}"/>
              </a:ext>
            </a:extLst>
          </p:cNvPr>
          <p:cNvSpPr txBox="1"/>
          <p:nvPr/>
        </p:nvSpPr>
        <p:spPr>
          <a:xfrm>
            <a:off x="114300" y="1225408"/>
            <a:ext cx="8915400" cy="5478423"/>
          </a:xfrm>
          <a:prstGeom prst="rect">
            <a:avLst/>
          </a:prstGeom>
          <a:noFill/>
        </p:spPr>
        <p:txBody>
          <a:bodyPr wrap="square" rtlCol="0">
            <a:spAutoFit/>
          </a:bodyPr>
          <a:lstStyle/>
          <a:p>
            <a:pPr algn="ctr" fontAlgn="base"/>
            <a:r>
              <a:rPr lang="en-US" sz="2100" b="1" u="sng" dirty="0">
                <a:solidFill>
                  <a:srgbClr val="C00000"/>
                </a:solidFill>
              </a:rPr>
              <a:t>Each local educational agency liaison for homeless children and youths shall ensure that:</a:t>
            </a:r>
          </a:p>
          <a:p>
            <a:pPr marL="400050" indent="-400050" fontAlgn="base">
              <a:buAutoNum type="romanLcParenBoth"/>
            </a:pPr>
            <a:r>
              <a:rPr lang="en-US" sz="2100" b="1" dirty="0"/>
              <a:t>homeless children and youths are identified by school personnel through outreach and coordination activities with other entities and agencies.</a:t>
            </a:r>
          </a:p>
          <a:p>
            <a:pPr fontAlgn="base"/>
            <a:endParaRPr lang="en-US" sz="2100" b="1" dirty="0"/>
          </a:p>
          <a:p>
            <a:pPr fontAlgn="base"/>
            <a:r>
              <a:rPr lang="en-US" sz="2100" b="1" dirty="0"/>
              <a:t>(ii) homeless children and youths are enrolled in, and have a full and equal opportunity to succeed in, schools of that local educational agency.</a:t>
            </a:r>
          </a:p>
          <a:p>
            <a:pPr fontAlgn="base"/>
            <a:endParaRPr lang="en-US" sz="2100" b="1" dirty="0"/>
          </a:p>
          <a:p>
            <a:pPr fontAlgn="base"/>
            <a:r>
              <a:rPr lang="en-US" sz="2100" b="1" dirty="0"/>
              <a:t>(iii) homeless families and homeless children and youths have access to and receive educational services for which such families, children, and youths are eligible, including services through Head Start programs (including Early Head Start programs), early intervention services under part C of the Individuals with Disabilities Education Act, and other preschool programs administered by the local educational agency.</a:t>
            </a:r>
          </a:p>
          <a:p>
            <a:pPr fontAlgn="base"/>
            <a:endParaRPr lang="en-US" b="1" dirty="0">
              <a:latin typeface="+mj-lt"/>
            </a:endParaRPr>
          </a:p>
          <a:p>
            <a:pPr marL="457200" indent="-457200">
              <a:buFont typeface="Arial" panose="020B0604020202020204" pitchFamily="34" charset="0"/>
              <a:buChar char="•"/>
            </a:pPr>
            <a:endParaRPr lang="en-US" sz="2000" b="1" i="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0437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McKinney-Vento Liaison Role</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CCA46762-8786-4584-8AF2-D3357E3CB974}"/>
              </a:ext>
            </a:extLst>
          </p:cNvPr>
          <p:cNvSpPr txBox="1"/>
          <p:nvPr/>
        </p:nvSpPr>
        <p:spPr>
          <a:xfrm flipH="1">
            <a:off x="190500" y="1171221"/>
            <a:ext cx="8763000" cy="5524589"/>
          </a:xfrm>
          <a:prstGeom prst="rect">
            <a:avLst/>
          </a:prstGeom>
          <a:noFill/>
        </p:spPr>
        <p:txBody>
          <a:bodyPr wrap="square" rtlCol="0">
            <a:spAutoFit/>
          </a:bodyPr>
          <a:lstStyle/>
          <a:p>
            <a:pPr fontAlgn="base"/>
            <a:r>
              <a:rPr lang="en-US" sz="2050" b="1" dirty="0"/>
              <a:t>(iv) homeless families and homeless children and youths receive referrals to health care services, dental services, mental health and substance abuse services, housing services, and other appropriate services.</a:t>
            </a:r>
          </a:p>
          <a:p>
            <a:pPr fontAlgn="base"/>
            <a:endParaRPr lang="en-US" sz="2050" b="1" dirty="0"/>
          </a:p>
          <a:p>
            <a:pPr fontAlgn="base"/>
            <a:r>
              <a:rPr lang="en-US" sz="2050" b="1" dirty="0"/>
              <a:t>(v) the parents or guardians of homeless children and youths are informed of the educational and related opportunities available to their children and are provided with meaningful opportunities to participate in the education of their children.</a:t>
            </a:r>
          </a:p>
          <a:p>
            <a:pPr fontAlgn="base"/>
            <a:endParaRPr lang="en-US" sz="2050" b="1" dirty="0"/>
          </a:p>
          <a:p>
            <a:pPr fontAlgn="base"/>
            <a:r>
              <a:rPr lang="en-US" sz="2050" b="1" dirty="0"/>
              <a:t>(vi) public notice of the educational rights of homeless children and youths is disseminated in locations frequented by parents or guardians of such children and youths, and unaccompanied youths, including schools, shelters, public libraries, and soup kitchens, in a manner and form understandable to the parents and guardians of homeless children and youths, and unaccompanied youths.</a:t>
            </a:r>
          </a:p>
          <a:p>
            <a:pPr fontAlgn="base"/>
            <a:endParaRPr lang="en-US" sz="2000" b="1" dirty="0">
              <a:latin typeface="+mj-lt"/>
            </a:endParaRPr>
          </a:p>
          <a:p>
            <a:pPr fontAlgn="base"/>
            <a:endParaRPr lang="en-US" b="1" dirty="0">
              <a:latin typeface="+mj-lt"/>
            </a:endParaRPr>
          </a:p>
        </p:txBody>
      </p:sp>
    </p:spTree>
    <p:extLst>
      <p:ext uri="{BB962C8B-B14F-4D97-AF65-F5344CB8AC3E}">
        <p14:creationId xmlns:p14="http://schemas.microsoft.com/office/powerpoint/2010/main" val="113325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McKinney-Vento Liaison Role</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CCA46762-8786-4584-8AF2-D3357E3CB974}"/>
              </a:ext>
            </a:extLst>
          </p:cNvPr>
          <p:cNvSpPr txBox="1"/>
          <p:nvPr/>
        </p:nvSpPr>
        <p:spPr>
          <a:xfrm>
            <a:off x="460332" y="1369831"/>
            <a:ext cx="8382000" cy="4124206"/>
          </a:xfrm>
          <a:prstGeom prst="rect">
            <a:avLst/>
          </a:prstGeom>
          <a:noFill/>
        </p:spPr>
        <p:txBody>
          <a:bodyPr wrap="square" rtlCol="0">
            <a:spAutoFit/>
          </a:bodyPr>
          <a:lstStyle/>
          <a:p>
            <a:pPr fontAlgn="base"/>
            <a:r>
              <a:rPr lang="en-US" sz="2200" b="1" dirty="0"/>
              <a:t>(vii) enrollment disputes are mediated in accordance with this law.</a:t>
            </a:r>
          </a:p>
          <a:p>
            <a:pPr fontAlgn="base"/>
            <a:endParaRPr lang="en-US" sz="2200" b="1" dirty="0"/>
          </a:p>
          <a:p>
            <a:pPr fontAlgn="base"/>
            <a:r>
              <a:rPr lang="en-US" sz="2200" b="1" dirty="0"/>
              <a:t>(viii) the parent or guardian of a homeless child or youth, and any unaccompanied youth, is fully informed of all transportation services, including transportation to the school of origin, and is assisted in accessing transportation.</a:t>
            </a:r>
          </a:p>
          <a:p>
            <a:pPr fontAlgn="base"/>
            <a:endParaRPr lang="en-US" sz="2200" b="1" dirty="0"/>
          </a:p>
          <a:p>
            <a:pPr fontAlgn="base"/>
            <a:r>
              <a:rPr lang="en-US" sz="2200" b="1" dirty="0"/>
              <a:t>(ix) school personnel providing services under this law receive professional development and other support.</a:t>
            </a:r>
          </a:p>
          <a:p>
            <a:pPr fontAlgn="base"/>
            <a:endParaRPr lang="en-US" sz="2000" b="1" dirty="0"/>
          </a:p>
          <a:p>
            <a:endParaRPr lang="en-US" sz="2600" b="1" i="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6599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McKinney-Vento Liaison Role</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CCA46762-8786-4584-8AF2-D3357E3CB974}"/>
              </a:ext>
            </a:extLst>
          </p:cNvPr>
          <p:cNvSpPr txBox="1"/>
          <p:nvPr/>
        </p:nvSpPr>
        <p:spPr>
          <a:xfrm>
            <a:off x="457200" y="1151977"/>
            <a:ext cx="8382000" cy="4462760"/>
          </a:xfrm>
          <a:prstGeom prst="rect">
            <a:avLst/>
          </a:prstGeom>
          <a:noFill/>
        </p:spPr>
        <p:txBody>
          <a:bodyPr wrap="square" rtlCol="0">
            <a:spAutoFit/>
          </a:bodyPr>
          <a:lstStyle/>
          <a:p>
            <a:pPr fontAlgn="base"/>
            <a:endParaRPr lang="en-US" sz="2000" b="1" dirty="0"/>
          </a:p>
          <a:p>
            <a:pPr fontAlgn="base"/>
            <a:r>
              <a:rPr lang="en-US" sz="2200" b="1" dirty="0"/>
              <a:t>(x) unaccompanied youths—</a:t>
            </a:r>
          </a:p>
          <a:p>
            <a:pPr marL="285750" indent="-285750" fontAlgn="base">
              <a:buFont typeface="Arial" panose="020B0604020202020204" pitchFamily="34" charset="0"/>
              <a:buChar char="•"/>
            </a:pPr>
            <a:r>
              <a:rPr lang="en-US" sz="2200" b="1" dirty="0"/>
              <a:t>	are enrolled in school;</a:t>
            </a:r>
          </a:p>
          <a:p>
            <a:pPr marL="285750" indent="-285750" fontAlgn="base">
              <a:buFont typeface="Arial" panose="020B0604020202020204" pitchFamily="34" charset="0"/>
              <a:buChar char="•"/>
            </a:pPr>
            <a:r>
              <a:rPr lang="en-US" sz="2200" b="1" dirty="0"/>
              <a:t>	have opportunities to meet the same challenging State academic standards as the State establishes for other children and youth, including through implementation of partial credit procedures; and</a:t>
            </a:r>
          </a:p>
          <a:p>
            <a:pPr marL="285750" indent="-285750" fontAlgn="base">
              <a:buFont typeface="Arial" panose="020B0604020202020204" pitchFamily="34" charset="0"/>
              <a:buChar char="•"/>
            </a:pPr>
            <a:r>
              <a:rPr lang="en-US" sz="2200" b="1" dirty="0"/>
              <a:t>	are informed of their status as independent students and are able to obtain assistance from the local educational agency liaison to receive verification of such status for purposes of the Free Application for Federal Student Aid (FAFSA)</a:t>
            </a:r>
          </a:p>
          <a:p>
            <a:endParaRPr lang="en-US" sz="2600" b="1" i="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9990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McKinney-Vento Liaison Role</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CCA46762-8786-4584-8AF2-D3357E3CB974}"/>
              </a:ext>
            </a:extLst>
          </p:cNvPr>
          <p:cNvSpPr txBox="1"/>
          <p:nvPr/>
        </p:nvSpPr>
        <p:spPr>
          <a:xfrm>
            <a:off x="460332" y="1369831"/>
            <a:ext cx="8382000" cy="4832092"/>
          </a:xfrm>
          <a:prstGeom prst="rect">
            <a:avLst/>
          </a:prstGeom>
          <a:noFill/>
        </p:spPr>
        <p:txBody>
          <a:bodyPr wrap="square" rtlCol="0">
            <a:spAutoFit/>
          </a:bodyPr>
          <a:lstStyle/>
          <a:p>
            <a:pPr algn="ctr"/>
            <a:r>
              <a:rPr lang="en-US" sz="2200" b="1" dirty="0"/>
              <a:t>McKinney Vento Liaisons need to collect and provide to the State Coordinator information needed to fulfill the data collection required by the Act – number of children/youth identified as homeless and categories.</a:t>
            </a:r>
          </a:p>
          <a:p>
            <a:pPr algn="ctr"/>
            <a:r>
              <a:rPr lang="en-US" sz="2200" b="1" i="1" dirty="0">
                <a:solidFill>
                  <a:srgbClr val="C00000"/>
                </a:solidFill>
              </a:rPr>
              <a:t>AND</a:t>
            </a:r>
          </a:p>
          <a:p>
            <a:pPr algn="ctr"/>
            <a:r>
              <a:rPr lang="en-US" sz="2200" b="1" dirty="0"/>
              <a:t>Must be able to carry out the duties as described above – The MV Liaison should allocate sufficient time for liaisons to do their jobs effectively as outlined in the law and make timely decisions.</a:t>
            </a:r>
          </a:p>
          <a:p>
            <a:endParaRPr lang="en-US" sz="2200" b="1" i="1" dirty="0"/>
          </a:p>
          <a:p>
            <a:pPr algn="ctr"/>
            <a:r>
              <a:rPr lang="en-US" sz="2200" b="1" dirty="0"/>
              <a:t>*assessing the capacity of LEA’s McKinney-Vento Liaisons* </a:t>
            </a:r>
            <a:r>
              <a:rPr lang="en-US" sz="2200" b="1" dirty="0">
                <a:solidFill>
                  <a:srgbClr val="0033CC"/>
                </a:solidFill>
                <a:hlinkClick r:id="rId6">
                  <a:extLst>
                    <a:ext uri="{A12FA001-AC4F-418D-AE19-62706E023703}">
                      <ahyp:hlinkClr xmlns:ahyp="http://schemas.microsoft.com/office/drawing/2018/hyperlinkcolor" val="tx"/>
                    </a:ext>
                  </a:extLst>
                </a:hlinkClick>
              </a:rPr>
              <a:t>https://www.schoolhouseconnection.org/wp-content/uploads/2017/10/liaisoncapacityassessmentFINAL.pdf</a:t>
            </a:r>
            <a:endParaRPr lang="en-US" sz="2200" b="1" i="1" dirty="0">
              <a:solidFill>
                <a:srgbClr val="0033CC"/>
              </a:solidFill>
            </a:endParaRPr>
          </a:p>
          <a:p>
            <a:pPr marL="457200" indent="-457200">
              <a:buFont typeface="Arial" panose="020B0604020202020204" pitchFamily="34" charset="0"/>
              <a:buChar char="•"/>
            </a:pPr>
            <a:endParaRPr lang="en-US" sz="2600" b="1" i="1"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5389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McKinney-Vento Best Interest</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CCA46762-8786-4584-8AF2-D3357E3CB974}"/>
              </a:ext>
            </a:extLst>
          </p:cNvPr>
          <p:cNvSpPr txBox="1"/>
          <p:nvPr/>
        </p:nvSpPr>
        <p:spPr>
          <a:xfrm>
            <a:off x="460332" y="1369831"/>
            <a:ext cx="8382000" cy="3754874"/>
          </a:xfrm>
          <a:prstGeom prst="rect">
            <a:avLst/>
          </a:prstGeom>
          <a:noFill/>
        </p:spPr>
        <p:txBody>
          <a:bodyPr wrap="square" rtlCol="0">
            <a:spAutoFit/>
          </a:bodyPr>
          <a:lstStyle/>
          <a:p>
            <a:pPr algn="ctr"/>
            <a:r>
              <a:rPr lang="en-US" sz="2400" b="1" u="sng" dirty="0">
                <a:solidFill>
                  <a:srgbClr val="0033CC"/>
                </a:solidFill>
              </a:rPr>
              <a:t>In determining best interest, the liaison shall:</a:t>
            </a:r>
          </a:p>
          <a:p>
            <a:pPr marL="457200" indent="-457200">
              <a:buFont typeface="Arial" panose="020B0604020202020204" pitchFamily="34" charset="0"/>
              <a:buChar char="•"/>
            </a:pPr>
            <a:r>
              <a:rPr lang="en-US" sz="2200" b="1" i="1" dirty="0"/>
              <a:t>Presume that keeping the child/youth in the school of origin is in the child’s or youth’s best interest, </a:t>
            </a:r>
            <a:r>
              <a:rPr lang="en-US" sz="2200" b="1" dirty="0"/>
              <a:t>except when doing so is contrary to the request of the parent, guardian or unaccompanied youth.</a:t>
            </a:r>
          </a:p>
          <a:p>
            <a:endParaRPr lang="en-US" sz="2200" b="1" dirty="0"/>
          </a:p>
          <a:p>
            <a:pPr marL="457200" indent="-457200">
              <a:buFont typeface="Arial" panose="020B0604020202020204" pitchFamily="34" charset="0"/>
              <a:buChar char="•"/>
            </a:pPr>
            <a:r>
              <a:rPr lang="en-US" sz="2200" b="1" i="1" dirty="0"/>
              <a:t>Consider student-centered factors related to the child’s or youth’s best interest: </a:t>
            </a:r>
            <a:r>
              <a:rPr lang="en-US" sz="2200" b="1" dirty="0"/>
              <a:t>including factors related to the impact of mobility on achievement, education, health, and safety, giving priority to the request of the parent, guardian or unaccompanied youth.</a:t>
            </a:r>
          </a:p>
          <a:p>
            <a:pPr marL="457200" indent="-457200">
              <a:buFont typeface="Arial" panose="020B0604020202020204" pitchFamily="34" charset="0"/>
              <a:buChar char="•"/>
            </a:pPr>
            <a:endParaRPr lang="en-US" b="1" i="1" dirty="0"/>
          </a:p>
        </p:txBody>
      </p:sp>
    </p:spTree>
    <p:extLst>
      <p:ext uri="{BB962C8B-B14F-4D97-AF65-F5344CB8AC3E}">
        <p14:creationId xmlns:p14="http://schemas.microsoft.com/office/powerpoint/2010/main" val="3167384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4">
            <a:extLst>
              <a:ext uri="{BEBA8EAE-BF5A-486C-A8C5-ECC9F3942E4B}">
                <a14:imgProps xmlns:a14="http://schemas.microsoft.com/office/drawing/2010/main">
                  <a14:imgLayer r:embed="rId5">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McKinney-Vento</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6"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6"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CCA46762-8786-4584-8AF2-D3357E3CB974}"/>
              </a:ext>
            </a:extLst>
          </p:cNvPr>
          <p:cNvSpPr txBox="1"/>
          <p:nvPr/>
        </p:nvSpPr>
        <p:spPr>
          <a:xfrm>
            <a:off x="460332" y="1369831"/>
            <a:ext cx="8382000" cy="769441"/>
          </a:xfrm>
          <a:prstGeom prst="rect">
            <a:avLst/>
          </a:prstGeom>
          <a:noFill/>
        </p:spPr>
        <p:txBody>
          <a:bodyPr wrap="square" rtlCol="0">
            <a:spAutoFit/>
          </a:bodyPr>
          <a:lstStyle/>
          <a:p>
            <a:pPr algn="ctr"/>
            <a:endParaRPr lang="en-US" dirty="0"/>
          </a:p>
          <a:p>
            <a:pPr algn="ctr"/>
            <a:endParaRPr lang="en-US" sz="2600" dirty="0">
              <a:solidFill>
                <a:srgbClr val="0033CC"/>
              </a:solidFill>
            </a:endParaRPr>
          </a:p>
        </p:txBody>
      </p:sp>
      <p:pic>
        <p:nvPicPr>
          <p:cNvPr id="3" name="Online Media 2" title="Supporting Students Experiencing Homelessness">
            <a:hlinkClick r:id="rId7"/>
            <a:extLst>
              <a:ext uri="{FF2B5EF4-FFF2-40B4-BE49-F238E27FC236}">
                <a16:creationId xmlns:a16="http://schemas.microsoft.com/office/drawing/2014/main" id="{96640D62-6F50-4FC9-84E8-53BC25FB568F}"/>
              </a:ext>
            </a:extLst>
          </p:cNvPr>
          <p:cNvPicPr>
            <a:picLocks noRot="1" noChangeAspect="1"/>
          </p:cNvPicPr>
          <p:nvPr>
            <a:videoFile r:link="rId1"/>
          </p:nvPr>
        </p:nvPicPr>
        <p:blipFill>
          <a:blip r:embed="rId8"/>
          <a:stretch>
            <a:fillRect/>
          </a:stretch>
        </p:blipFill>
        <p:spPr>
          <a:xfrm>
            <a:off x="685800" y="1343196"/>
            <a:ext cx="7649952" cy="4303099"/>
          </a:xfrm>
          <a:prstGeom prst="rect">
            <a:avLst/>
          </a:prstGeom>
        </p:spPr>
      </p:pic>
    </p:spTree>
    <p:extLst>
      <p:ext uri="{BB962C8B-B14F-4D97-AF65-F5344CB8AC3E}">
        <p14:creationId xmlns:p14="http://schemas.microsoft.com/office/powerpoint/2010/main" val="36541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Important Take-A-Ways</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3" name="TextBox 2">
            <a:extLst>
              <a:ext uri="{FF2B5EF4-FFF2-40B4-BE49-F238E27FC236}">
                <a16:creationId xmlns:a16="http://schemas.microsoft.com/office/drawing/2014/main" id="{06D5C787-EBBE-4B43-96C7-E7A1973470E4}"/>
              </a:ext>
            </a:extLst>
          </p:cNvPr>
          <p:cNvSpPr txBox="1"/>
          <p:nvPr/>
        </p:nvSpPr>
        <p:spPr>
          <a:xfrm>
            <a:off x="457200" y="1255059"/>
            <a:ext cx="8305800" cy="5847755"/>
          </a:xfrm>
          <a:prstGeom prst="rect">
            <a:avLst/>
          </a:prstGeom>
          <a:noFill/>
        </p:spPr>
        <p:txBody>
          <a:bodyPr wrap="square" rtlCol="0">
            <a:spAutoFit/>
          </a:bodyPr>
          <a:lstStyle/>
          <a:p>
            <a:pPr algn="ctr"/>
            <a:r>
              <a:rPr lang="en-US" sz="2400" b="1" u="sng" dirty="0"/>
              <a:t>Districts:</a:t>
            </a:r>
          </a:p>
          <a:p>
            <a:pPr algn="ctr"/>
            <a:r>
              <a:rPr lang="en-US" sz="2400" b="1" dirty="0"/>
              <a:t>Enroll children and youth experiencing homelessness </a:t>
            </a:r>
          </a:p>
          <a:p>
            <a:pPr algn="ctr"/>
            <a:r>
              <a:rPr lang="en-US" sz="2400" b="1" i="1" dirty="0">
                <a:solidFill>
                  <a:srgbClr val="C00000"/>
                </a:solidFill>
              </a:rPr>
              <a:t>immediately!</a:t>
            </a:r>
          </a:p>
          <a:p>
            <a:pPr algn="ctr"/>
            <a:r>
              <a:rPr lang="en-US" sz="2400" b="1" i="1" dirty="0"/>
              <a:t>Remove any barriers to education!</a:t>
            </a:r>
          </a:p>
          <a:p>
            <a:pPr algn="ctr"/>
            <a:r>
              <a:rPr lang="en-US" sz="2400" b="1" dirty="0"/>
              <a:t>If you turn away a child or youth, you may be sending them into a dangerous situation and breaking the law.</a:t>
            </a:r>
          </a:p>
          <a:p>
            <a:pPr algn="ctr"/>
            <a:endParaRPr lang="en-US" sz="2400" dirty="0"/>
          </a:p>
          <a:p>
            <a:pPr algn="ctr"/>
            <a:r>
              <a:rPr lang="en-US" sz="2400" b="1" u="sng" dirty="0"/>
              <a:t>Community, Districts, Agencies:</a:t>
            </a:r>
          </a:p>
          <a:p>
            <a:pPr algn="ctr"/>
            <a:r>
              <a:rPr lang="en-US" sz="2400" b="1" dirty="0"/>
              <a:t>Safety first!</a:t>
            </a:r>
          </a:p>
          <a:p>
            <a:pPr algn="ctr"/>
            <a:r>
              <a:rPr lang="en-US" sz="2400" b="1" dirty="0"/>
              <a:t>Sensitivity is critical!</a:t>
            </a:r>
          </a:p>
          <a:p>
            <a:pPr algn="ctr"/>
            <a:r>
              <a:rPr lang="en-US" sz="2400" b="1" dirty="0"/>
              <a:t>Confidentiality is your legal obligation and essential!</a:t>
            </a:r>
          </a:p>
          <a:p>
            <a:pPr algn="ctr"/>
            <a:endParaRPr lang="en-US" sz="2400" b="1" dirty="0"/>
          </a:p>
          <a:p>
            <a:pPr algn="ctr"/>
            <a:endParaRPr lang="en-US" sz="2400" b="1" dirty="0"/>
          </a:p>
          <a:p>
            <a:pPr algn="ctr"/>
            <a:r>
              <a:rPr lang="en-US" sz="2200" b="1" dirty="0">
                <a:latin typeface="Arial Black" panose="020B0A04020102020204" pitchFamily="34" charset="0"/>
              </a:rPr>
              <a:t>We all play a pivotal role in keeping children</a:t>
            </a:r>
          </a:p>
          <a:p>
            <a:pPr algn="ctr"/>
            <a:r>
              <a:rPr lang="en-US" sz="2200" b="1" dirty="0">
                <a:latin typeface="Arial Black" panose="020B0A04020102020204" pitchFamily="34" charset="0"/>
              </a:rPr>
              <a:t> and youth safe!</a:t>
            </a:r>
          </a:p>
          <a:p>
            <a:endParaRPr lang="en-US" dirty="0"/>
          </a:p>
        </p:txBody>
      </p:sp>
    </p:spTree>
    <p:extLst>
      <p:ext uri="{BB962C8B-B14F-4D97-AF65-F5344CB8AC3E}">
        <p14:creationId xmlns:p14="http://schemas.microsoft.com/office/powerpoint/2010/main" val="113356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Effect>
                      <a14:saturation sat="30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fontScale="90000"/>
          </a:bodyPr>
          <a:lstStyle/>
          <a:p>
            <a:pPr algn="ctr"/>
            <a:r>
              <a:rPr lang="en-US" sz="4000" dirty="0">
                <a:solidFill>
                  <a:srgbClr val="FFC000"/>
                </a:solidFill>
                <a:latin typeface="Arial Black" pitchFamily="34" charset="0"/>
              </a:rPr>
              <a:t>What is the McKinney Vento Act?</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337BA87C-DE30-4790-B4B7-2F73C8D8AA72}"/>
              </a:ext>
            </a:extLst>
          </p:cNvPr>
          <p:cNvSpPr txBox="1"/>
          <p:nvPr/>
        </p:nvSpPr>
        <p:spPr>
          <a:xfrm>
            <a:off x="449179" y="1369831"/>
            <a:ext cx="8229302" cy="4496616"/>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000" b="1" dirty="0"/>
              <a:t>Originally passed in 1987.</a:t>
            </a:r>
          </a:p>
          <a:p>
            <a:pPr marL="457200" indent="-457200">
              <a:lnSpc>
                <a:spcPct val="90000"/>
              </a:lnSpc>
              <a:buFont typeface="Arial" panose="020B0604020202020204" pitchFamily="34" charset="0"/>
              <a:buChar char="•"/>
            </a:pPr>
            <a:r>
              <a:rPr lang="en-US" sz="3000" b="1" dirty="0"/>
              <a:t>Reauthorized in 2015 by the Every Student Succeeds Act (ESSA).</a:t>
            </a:r>
          </a:p>
          <a:p>
            <a:pPr marL="457200" indent="-457200">
              <a:lnSpc>
                <a:spcPct val="90000"/>
              </a:lnSpc>
              <a:buFont typeface="Arial" panose="020B0604020202020204" pitchFamily="34" charset="0"/>
              <a:buChar char="•"/>
            </a:pPr>
            <a:r>
              <a:rPr lang="en-US" sz="2800" b="1" dirty="0"/>
              <a:t>Amendments took effect October 1, 2016.</a:t>
            </a:r>
          </a:p>
          <a:p>
            <a:pPr marL="457200" indent="-457200">
              <a:lnSpc>
                <a:spcPct val="90000"/>
              </a:lnSpc>
              <a:buFont typeface="Arial" panose="020B0604020202020204" pitchFamily="34" charset="0"/>
              <a:buChar char="•"/>
            </a:pPr>
            <a:r>
              <a:rPr lang="en-US" sz="3000" b="1" dirty="0"/>
              <a:t>Works hand-in-hand with Title IA and other federal education programs.</a:t>
            </a:r>
          </a:p>
          <a:p>
            <a:pPr marL="457200" indent="-457200">
              <a:lnSpc>
                <a:spcPct val="90000"/>
              </a:lnSpc>
              <a:buFont typeface="Arial" panose="020B0604020202020204" pitchFamily="34" charset="0"/>
              <a:buChar char="•"/>
            </a:pPr>
            <a:r>
              <a:rPr lang="en-US" sz="3000" b="1" dirty="0"/>
              <a:t>$93.5 million authorized funding to SEAs for FY20.  </a:t>
            </a:r>
            <a:r>
              <a:rPr lang="en-US" sz="2800" b="1" dirty="0">
                <a:ea typeface="Calibri" charset="0"/>
                <a:cs typeface="Calibri" charset="0"/>
              </a:rPr>
              <a:t>Largest percentage increase of all federal education programs.</a:t>
            </a:r>
          </a:p>
          <a:p>
            <a:pPr marL="457200" indent="-457200">
              <a:lnSpc>
                <a:spcPct val="90000"/>
              </a:lnSpc>
              <a:buFont typeface="Arial" panose="020B0604020202020204" pitchFamily="34" charset="0"/>
              <a:buChar char="•"/>
            </a:pPr>
            <a:r>
              <a:rPr lang="en-US" sz="2800" b="1" dirty="0">
                <a:ea typeface="Calibri" charset="0"/>
                <a:cs typeface="Calibri" charset="0"/>
              </a:rPr>
              <a:t>SEAs award competitive subgrants to LEAs.</a:t>
            </a:r>
          </a:p>
          <a:p>
            <a:pPr>
              <a:lnSpc>
                <a:spcPct val="90000"/>
              </a:lnSpc>
            </a:pPr>
            <a:endParaRPr lang="en-US" sz="2400" dirty="0">
              <a:solidFill>
                <a:srgbClr val="2A2D6C"/>
              </a:solidFill>
              <a:latin typeface="Calibri" charset="0"/>
            </a:endParaRPr>
          </a:p>
        </p:txBody>
      </p:sp>
      <p:pic>
        <p:nvPicPr>
          <p:cNvPr id="7" name="Picture 6">
            <a:extLst>
              <a:ext uri="{FF2B5EF4-FFF2-40B4-BE49-F238E27FC236}">
                <a16:creationId xmlns:a16="http://schemas.microsoft.com/office/drawing/2014/main" id="{C8C2680A-1CBA-4E78-A4F7-0996740DFE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600" y="5945459"/>
            <a:ext cx="1421235" cy="843275"/>
          </a:xfrm>
          <a:prstGeom prst="rect">
            <a:avLst/>
          </a:prstGeom>
        </p:spPr>
      </p:pic>
    </p:spTree>
    <p:extLst>
      <p:ext uri="{BB962C8B-B14F-4D97-AF65-F5344CB8AC3E}">
        <p14:creationId xmlns:p14="http://schemas.microsoft.com/office/powerpoint/2010/main" val="1978537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FAQ’s</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pic>
        <p:nvPicPr>
          <p:cNvPr id="1026" name="Picture 2" descr="Image result for schoolhouse">
            <a:extLst>
              <a:ext uri="{FF2B5EF4-FFF2-40B4-BE49-F238E27FC236}">
                <a16:creationId xmlns:a16="http://schemas.microsoft.com/office/drawing/2014/main" id="{A304E51D-2D44-4746-8578-A92F1B2260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38100"/>
            <a:ext cx="932935"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404084-EE0E-4A3A-8C95-7651CE88426E}"/>
              </a:ext>
            </a:extLst>
          </p:cNvPr>
          <p:cNvSpPr txBox="1"/>
          <p:nvPr/>
        </p:nvSpPr>
        <p:spPr>
          <a:xfrm>
            <a:off x="76200" y="1219200"/>
            <a:ext cx="9067800" cy="5339923"/>
          </a:xfrm>
          <a:prstGeom prst="rect">
            <a:avLst/>
          </a:prstGeom>
          <a:noFill/>
        </p:spPr>
        <p:txBody>
          <a:bodyPr wrap="square" rtlCol="0">
            <a:spAutoFit/>
          </a:bodyPr>
          <a:lstStyle/>
          <a:p>
            <a:pPr marL="342900" indent="-342900">
              <a:buAutoNum type="arabicPeriod"/>
            </a:pPr>
            <a:r>
              <a:rPr lang="en-US" sz="2400" b="1" dirty="0"/>
              <a:t>Can paperwork be incomplete and still identified as McKinney Vento?</a:t>
            </a:r>
          </a:p>
          <a:p>
            <a:pPr lvl="1"/>
            <a:r>
              <a:rPr lang="en-US" sz="2400" b="1" dirty="0">
                <a:solidFill>
                  <a:srgbClr val="C00000"/>
                </a:solidFill>
              </a:rPr>
              <a:t>Yes, if a family identifies themselves as homeless, we must count them as homeless in our counts.  The Liaison should follow up with the family to inform them of their educational rights as McKinney Vento.</a:t>
            </a:r>
          </a:p>
          <a:p>
            <a:pPr lvl="0"/>
            <a:r>
              <a:rPr lang="en-US" sz="2400" b="1" dirty="0"/>
              <a:t>2. At what point would the student officially be considered McKinney Vento? Is there any other documentation that would be needed before this decision can be made?</a:t>
            </a:r>
          </a:p>
          <a:p>
            <a:pPr lvl="0"/>
            <a:r>
              <a:rPr lang="en-US" sz="2400" b="1" dirty="0"/>
              <a:t>	</a:t>
            </a:r>
            <a:r>
              <a:rPr lang="en-US" sz="2250" b="1" dirty="0">
                <a:solidFill>
                  <a:srgbClr val="C00000"/>
                </a:solidFill>
              </a:rPr>
              <a:t>When the residency questionnaire is filled out as McKinney 	Vento.   There is no other documentation that should be 	requested or required to qualify.  This is not a black and white situation.</a:t>
            </a:r>
          </a:p>
          <a:p>
            <a:pPr lvl="0"/>
            <a:endParaRPr lang="en-US" sz="2000" dirty="0"/>
          </a:p>
          <a:p>
            <a:pPr lvl="1"/>
            <a:endParaRPr lang="en-US" dirty="0"/>
          </a:p>
          <a:p>
            <a:pPr lvl="1"/>
            <a:endParaRPr lang="en-US" dirty="0"/>
          </a:p>
        </p:txBody>
      </p:sp>
    </p:spTree>
    <p:extLst>
      <p:ext uri="{BB962C8B-B14F-4D97-AF65-F5344CB8AC3E}">
        <p14:creationId xmlns:p14="http://schemas.microsoft.com/office/powerpoint/2010/main" val="126292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FAQ’s</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pic>
        <p:nvPicPr>
          <p:cNvPr id="3" name="Picture 2">
            <a:extLst>
              <a:ext uri="{FF2B5EF4-FFF2-40B4-BE49-F238E27FC236}">
                <a16:creationId xmlns:a16="http://schemas.microsoft.com/office/drawing/2014/main" id="{97F5E86F-751F-4839-A5D6-12D16062F8F0}"/>
              </a:ext>
            </a:extLst>
          </p:cNvPr>
          <p:cNvPicPr>
            <a:picLocks noChangeAspect="1"/>
          </p:cNvPicPr>
          <p:nvPr/>
        </p:nvPicPr>
        <p:blipFill>
          <a:blip r:embed="rId6"/>
          <a:stretch>
            <a:fillRect/>
          </a:stretch>
        </p:blipFill>
        <p:spPr>
          <a:xfrm rot="20743879">
            <a:off x="1410399" y="156907"/>
            <a:ext cx="983228" cy="1056240"/>
          </a:xfrm>
          <a:prstGeom prst="rect">
            <a:avLst/>
          </a:prstGeom>
        </p:spPr>
      </p:pic>
      <p:sp>
        <p:nvSpPr>
          <p:cNvPr id="2" name="TextBox 1">
            <a:extLst>
              <a:ext uri="{FF2B5EF4-FFF2-40B4-BE49-F238E27FC236}">
                <a16:creationId xmlns:a16="http://schemas.microsoft.com/office/drawing/2014/main" id="{3750871A-937E-4026-8E34-05FD7D665D0D}"/>
              </a:ext>
            </a:extLst>
          </p:cNvPr>
          <p:cNvSpPr txBox="1"/>
          <p:nvPr/>
        </p:nvSpPr>
        <p:spPr>
          <a:xfrm>
            <a:off x="152400" y="1192517"/>
            <a:ext cx="8686802" cy="5078313"/>
          </a:xfrm>
          <a:prstGeom prst="rect">
            <a:avLst/>
          </a:prstGeom>
          <a:noFill/>
        </p:spPr>
        <p:txBody>
          <a:bodyPr wrap="square" rtlCol="0">
            <a:spAutoFit/>
          </a:bodyPr>
          <a:lstStyle/>
          <a:p>
            <a:pPr lvl="0"/>
            <a:r>
              <a:rPr lang="en-US" sz="2000" dirty="0"/>
              <a:t>3. </a:t>
            </a:r>
            <a:r>
              <a:rPr lang="en-US" sz="2000" b="1" dirty="0"/>
              <a:t>If a student were to live on the border of another state/country how, if at all, would a school be able to verify to which state or country that student belonged?</a:t>
            </a:r>
          </a:p>
          <a:p>
            <a:pPr lvl="0"/>
            <a:r>
              <a:rPr lang="en-US" sz="2000" b="1" dirty="0"/>
              <a:t>	</a:t>
            </a:r>
            <a:r>
              <a:rPr lang="en-US" sz="2000" b="1" dirty="0">
                <a:solidFill>
                  <a:srgbClr val="C00000"/>
                </a:solidFill>
              </a:rPr>
              <a:t>McKinney Vento is a US Federal law so only qualifies in the US.  The state that the child belongs to will be based on the school of origin address. Will need more information on a case by case situation.  </a:t>
            </a:r>
          </a:p>
          <a:p>
            <a:pPr lvl="0"/>
            <a:endParaRPr lang="en-US" sz="2000" b="1" dirty="0">
              <a:solidFill>
                <a:srgbClr val="C00000"/>
              </a:solidFill>
            </a:endParaRPr>
          </a:p>
          <a:p>
            <a:r>
              <a:rPr lang="en-US" sz="2000" b="1" dirty="0"/>
              <a:t>4. How many attempts would be acceptable in making the decision that a student was McKinney Vento? Would it be acceptable to determine the student was not McKinney Vento if they cannot contact the family/guardians? </a:t>
            </a:r>
          </a:p>
          <a:p>
            <a:r>
              <a:rPr lang="en-US" sz="2000" b="1" dirty="0">
                <a:solidFill>
                  <a:srgbClr val="C00000"/>
                </a:solidFill>
              </a:rPr>
              <a:t>There is no set number of attempts but in a social worker mindset, maybe a minimum of 3 attempts (phone/voicemail, email, letter to parents with the student) would be acceptable. The student should still be McKinney Vento if the family cannot be contacted (unaccompanied?  Need to remove the barriers).</a:t>
            </a:r>
          </a:p>
          <a:p>
            <a:pPr lvl="0"/>
            <a:endParaRPr lang="en-US" sz="2400" b="1" dirty="0"/>
          </a:p>
        </p:txBody>
      </p:sp>
    </p:spTree>
    <p:extLst>
      <p:ext uri="{BB962C8B-B14F-4D97-AF65-F5344CB8AC3E}">
        <p14:creationId xmlns:p14="http://schemas.microsoft.com/office/powerpoint/2010/main" val="1105771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Contact Me!</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487EDC7C-B94B-4448-8DB4-E1DCE6F02BFD}"/>
              </a:ext>
            </a:extLst>
          </p:cNvPr>
          <p:cNvSpPr txBox="1"/>
          <p:nvPr/>
        </p:nvSpPr>
        <p:spPr>
          <a:xfrm>
            <a:off x="1295400" y="3654136"/>
            <a:ext cx="6934200" cy="2031325"/>
          </a:xfrm>
          <a:prstGeom prst="rect">
            <a:avLst/>
          </a:prstGeom>
          <a:noFill/>
        </p:spPr>
        <p:txBody>
          <a:bodyPr wrap="square" rtlCol="0">
            <a:spAutoFit/>
          </a:bodyPr>
          <a:lstStyle/>
          <a:p>
            <a:pPr algn="ctr"/>
            <a:r>
              <a:rPr lang="en-US" b="1" dirty="0"/>
              <a:t>Silvia Chavez</a:t>
            </a:r>
          </a:p>
          <a:p>
            <a:pPr algn="ctr"/>
            <a:r>
              <a:rPr lang="en-US" b="1" dirty="0"/>
              <a:t>State Coordinator for Homeless Education </a:t>
            </a:r>
          </a:p>
          <a:p>
            <a:pPr algn="ctr"/>
            <a:r>
              <a:rPr lang="en-US" b="1" dirty="0"/>
              <a:t>1535 W. Jefferson St. bin #31</a:t>
            </a:r>
          </a:p>
          <a:p>
            <a:pPr algn="ctr"/>
            <a:r>
              <a:rPr lang="en-US" b="1" dirty="0"/>
              <a:t>Phoenix, AZ 85007</a:t>
            </a:r>
          </a:p>
          <a:p>
            <a:pPr algn="ctr"/>
            <a:endParaRPr lang="en-US" b="1" dirty="0"/>
          </a:p>
          <a:p>
            <a:pPr algn="ctr"/>
            <a:r>
              <a:rPr lang="en-US" b="1" dirty="0"/>
              <a:t>(602)542-4963</a:t>
            </a:r>
          </a:p>
          <a:p>
            <a:pPr algn="ctr"/>
            <a:r>
              <a:rPr lang="en-US" b="1" dirty="0"/>
              <a:t>Silvia.Chavez@azed.gov</a:t>
            </a:r>
          </a:p>
        </p:txBody>
      </p:sp>
      <p:pic>
        <p:nvPicPr>
          <p:cNvPr id="4" name="Picture 3">
            <a:extLst>
              <a:ext uri="{FF2B5EF4-FFF2-40B4-BE49-F238E27FC236}">
                <a16:creationId xmlns:a16="http://schemas.microsoft.com/office/drawing/2014/main" id="{69498351-6F4C-4130-9ABD-A7BEED2A3A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489716"/>
            <a:ext cx="3429000" cy="2034563"/>
          </a:xfrm>
          <a:prstGeom prst="rect">
            <a:avLst/>
          </a:prstGeom>
        </p:spPr>
      </p:pic>
    </p:spTree>
    <p:extLst>
      <p:ext uri="{BB962C8B-B14F-4D97-AF65-F5344CB8AC3E}">
        <p14:creationId xmlns:p14="http://schemas.microsoft.com/office/powerpoint/2010/main" val="141046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fontScale="90000"/>
          </a:bodyPr>
          <a:lstStyle/>
          <a:p>
            <a:pPr algn="ctr"/>
            <a:r>
              <a:rPr lang="en-US" sz="4000" dirty="0">
                <a:solidFill>
                  <a:srgbClr val="FFC000"/>
                </a:solidFill>
                <a:latin typeface="Arial Black" pitchFamily="34" charset="0"/>
              </a:rPr>
              <a:t>How do students meet eligibility?</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8C7512A6-30DA-499C-8429-4FDCCC9AE90C}"/>
              </a:ext>
            </a:extLst>
          </p:cNvPr>
          <p:cNvSpPr txBox="1"/>
          <p:nvPr/>
        </p:nvSpPr>
        <p:spPr>
          <a:xfrm>
            <a:off x="265432" y="1790700"/>
            <a:ext cx="8438388" cy="3731617"/>
          </a:xfrm>
          <a:prstGeom prst="rect">
            <a:avLst/>
          </a:prstGeom>
          <a:noFill/>
        </p:spPr>
        <p:txBody>
          <a:bodyPr wrap="square" rtlCol="0">
            <a:spAutoFit/>
          </a:bodyPr>
          <a:lstStyle/>
          <a:p>
            <a:pPr algn="ctr" fontAlgn="auto">
              <a:spcBef>
                <a:spcPts val="1200"/>
              </a:spcBef>
              <a:spcAft>
                <a:spcPts val="0"/>
              </a:spcAft>
              <a:defRPr/>
            </a:pPr>
            <a:r>
              <a:rPr lang="en-US" sz="2400" b="1" dirty="0">
                <a:latin typeface="Palatino Linotype" panose="02040502050505030304" pitchFamily="18" charset="0"/>
              </a:rPr>
              <a:t>Children or youth who </a:t>
            </a:r>
            <a:r>
              <a:rPr lang="en-US" sz="2400" b="1" dirty="0">
                <a:solidFill>
                  <a:srgbClr val="FF0000"/>
                </a:solidFill>
                <a:latin typeface="Palatino Linotype" panose="02040502050505030304" pitchFamily="18" charset="0"/>
              </a:rPr>
              <a:t>lack a fixed, regular, and adequate nighttime residence</a:t>
            </a:r>
            <a:r>
              <a:rPr lang="en-US" sz="2400" dirty="0">
                <a:latin typeface="Palatino Linotype" panose="02040502050505030304" pitchFamily="18" charset="0"/>
              </a:rPr>
              <a:t>, </a:t>
            </a:r>
            <a:r>
              <a:rPr lang="en-US" sz="2400" b="1" dirty="0">
                <a:latin typeface="Palatino Linotype" panose="02040502050505030304" pitchFamily="18" charset="0"/>
              </a:rPr>
              <a:t>including</a:t>
            </a:r>
            <a:r>
              <a:rPr lang="en-US" sz="2400" b="1" dirty="0"/>
              <a:t>:</a:t>
            </a:r>
          </a:p>
          <a:p>
            <a:pPr marL="742950" lvl="1" indent="-285750" fontAlgn="auto">
              <a:spcBef>
                <a:spcPts val="1200"/>
              </a:spcBef>
              <a:spcAft>
                <a:spcPts val="0"/>
              </a:spcAft>
              <a:buFont typeface="Wingdings" panose="05000000000000000000" pitchFamily="2" charset="2"/>
              <a:buChar char="§"/>
              <a:defRPr/>
            </a:pPr>
            <a:r>
              <a:rPr lang="en-US" sz="2400" b="1" dirty="0"/>
              <a:t>Sharing the housing of other persons due to loss of housing, economic hardship, or a similar reason;</a:t>
            </a:r>
          </a:p>
          <a:p>
            <a:pPr marL="742950" lvl="1" indent="-285750" fontAlgn="auto">
              <a:spcBef>
                <a:spcPts val="1200"/>
              </a:spcBef>
              <a:spcAft>
                <a:spcPts val="0"/>
              </a:spcAft>
              <a:buFont typeface="Wingdings" panose="05000000000000000000" pitchFamily="2" charset="2"/>
              <a:buChar char="§"/>
              <a:defRPr/>
            </a:pPr>
            <a:r>
              <a:rPr lang="en-US" sz="2400" b="1" dirty="0"/>
              <a:t>Living in motels, hotels, trailer parks, or camping grounds due to the lack of alternative adequate accommodations;</a:t>
            </a:r>
          </a:p>
          <a:p>
            <a:pPr marL="742950" lvl="1" indent="-285750" fontAlgn="auto">
              <a:spcBef>
                <a:spcPts val="1200"/>
              </a:spcBef>
              <a:spcAft>
                <a:spcPts val="0"/>
              </a:spcAft>
              <a:buFont typeface="Wingdings" panose="05000000000000000000" pitchFamily="2" charset="2"/>
              <a:buChar char="§"/>
              <a:defRPr/>
            </a:pPr>
            <a:r>
              <a:rPr lang="en-US" sz="2400" b="1" dirty="0"/>
              <a:t>Living in emergency or transitional shelters;</a:t>
            </a:r>
          </a:p>
          <a:p>
            <a:pPr marL="742950" lvl="1" indent="-285750" fontAlgn="auto">
              <a:spcBef>
                <a:spcPts val="1200"/>
              </a:spcBef>
              <a:spcAft>
                <a:spcPts val="0"/>
              </a:spcAft>
              <a:buFont typeface="Wingdings" panose="05000000000000000000" pitchFamily="2" charset="2"/>
              <a:buChar char="§"/>
              <a:defRPr/>
            </a:pPr>
            <a:endParaRPr lang="en-US" sz="2400" dirty="0"/>
          </a:p>
        </p:txBody>
      </p:sp>
      <p:pic>
        <p:nvPicPr>
          <p:cNvPr id="1032" name="Picture 8" descr="Image result for motel">
            <a:extLst>
              <a:ext uri="{FF2B5EF4-FFF2-40B4-BE49-F238E27FC236}">
                <a16:creationId xmlns:a16="http://schemas.microsoft.com/office/drawing/2014/main" id="{A2ADB1D4-246B-47AC-8F33-4DB4FF164F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5053379"/>
            <a:ext cx="3429000" cy="178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1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dirty="0">
                <a:solidFill>
                  <a:srgbClr val="FFC000"/>
                </a:solidFill>
                <a:latin typeface="Arial Black" pitchFamily="34" charset="0"/>
              </a:rPr>
              <a:t>Eligibility </a:t>
            </a:r>
            <a:r>
              <a:rPr lang="en-US" dirty="0" err="1">
                <a:solidFill>
                  <a:srgbClr val="FFC000"/>
                </a:solidFill>
                <a:latin typeface="Arial Black" pitchFamily="34" charset="0"/>
              </a:rPr>
              <a:t>cont</a:t>
            </a:r>
            <a:r>
              <a:rPr lang="en-US" dirty="0">
                <a:solidFill>
                  <a:srgbClr val="FFC000"/>
                </a:solidFill>
                <a:latin typeface="Arial Black" pitchFamily="34" charset="0"/>
              </a:rPr>
              <a:t>…</a:t>
            </a:r>
            <a:endParaRPr lang="en-US" sz="4000" dirty="0">
              <a:solidFill>
                <a:srgbClr val="FFC000"/>
              </a:solidFill>
              <a:latin typeface="Arial Black" pitchFamily="34" charset="0"/>
            </a:endParaRP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Rectangle 1">
            <a:extLst>
              <a:ext uri="{FF2B5EF4-FFF2-40B4-BE49-F238E27FC236}">
                <a16:creationId xmlns:a16="http://schemas.microsoft.com/office/drawing/2014/main" id="{9283EEB1-A54E-4755-A22A-9D972A57AC62}"/>
              </a:ext>
            </a:extLst>
          </p:cNvPr>
          <p:cNvSpPr/>
          <p:nvPr/>
        </p:nvSpPr>
        <p:spPr>
          <a:xfrm>
            <a:off x="76200" y="1500933"/>
            <a:ext cx="8915400" cy="4008533"/>
          </a:xfrm>
          <a:prstGeom prst="rect">
            <a:avLst/>
          </a:prstGeom>
        </p:spPr>
        <p:txBody>
          <a:bodyPr wrap="square">
            <a:spAutoFit/>
          </a:bodyPr>
          <a:lstStyle/>
          <a:p>
            <a:pPr marL="914400" lvl="1" indent="-457200" fontAlgn="auto">
              <a:spcBef>
                <a:spcPts val="1200"/>
              </a:spcBef>
              <a:spcAft>
                <a:spcPts val="0"/>
              </a:spcAft>
              <a:buFont typeface="Wingdings" panose="05000000000000000000" pitchFamily="2" charset="2"/>
              <a:buChar char="§"/>
              <a:defRPr/>
            </a:pPr>
            <a:r>
              <a:rPr lang="en-US" sz="2600" b="1" dirty="0"/>
              <a:t>Living in a public or private place not designed for or ordinarily used as a regular sleeping accommodation for human beings;</a:t>
            </a:r>
          </a:p>
          <a:p>
            <a:pPr marL="914400" lvl="1" indent="-457200" fontAlgn="auto">
              <a:spcBef>
                <a:spcPts val="1200"/>
              </a:spcBef>
              <a:spcAft>
                <a:spcPts val="0"/>
              </a:spcAft>
              <a:buFont typeface="Wingdings" panose="05000000000000000000" pitchFamily="2" charset="2"/>
              <a:buChar char="§"/>
              <a:defRPr/>
            </a:pPr>
            <a:r>
              <a:rPr lang="en-US" sz="2600" b="1" dirty="0"/>
              <a:t>Living in cars, parks, public spaces, abandoned buildings, substandard housing, bus or train stations, or similar settings;</a:t>
            </a:r>
          </a:p>
          <a:p>
            <a:pPr marL="914400" lvl="1" indent="-457200" fontAlgn="auto">
              <a:spcBef>
                <a:spcPts val="1200"/>
              </a:spcBef>
              <a:spcAft>
                <a:spcPts val="0"/>
              </a:spcAft>
              <a:buFont typeface="Wingdings" panose="05000000000000000000" pitchFamily="2" charset="2"/>
              <a:buChar char="§"/>
              <a:defRPr/>
            </a:pPr>
            <a:r>
              <a:rPr lang="en-US" sz="2600" b="1" dirty="0"/>
              <a:t>Migratory children living in the above circumstances;</a:t>
            </a:r>
          </a:p>
          <a:p>
            <a:pPr marL="914400" lvl="1" indent="-457200" fontAlgn="auto">
              <a:lnSpc>
                <a:spcPct val="80000"/>
              </a:lnSpc>
              <a:spcBef>
                <a:spcPts val="1200"/>
              </a:spcBef>
              <a:spcAft>
                <a:spcPts val="0"/>
              </a:spcAft>
              <a:buFont typeface="Wingdings" panose="05000000000000000000" pitchFamily="2" charset="2"/>
              <a:buChar char="§"/>
              <a:defRPr/>
            </a:pPr>
            <a:r>
              <a:rPr lang="en-US" sz="2600" b="1" dirty="0"/>
              <a:t>Unaccompanied youth (not in the physical custody or a parent or guardian) living in the above circumstances.</a:t>
            </a:r>
          </a:p>
        </p:txBody>
      </p:sp>
    </p:spTree>
    <p:extLst>
      <p:ext uri="{BB962C8B-B14F-4D97-AF65-F5344CB8AC3E}">
        <p14:creationId xmlns:p14="http://schemas.microsoft.com/office/powerpoint/2010/main" val="143428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dirty="0">
                <a:solidFill>
                  <a:srgbClr val="FFC000"/>
                </a:solidFill>
                <a:latin typeface="Arial Black" pitchFamily="34" charset="0"/>
              </a:rPr>
              <a:t>Unaccompanied Youth</a:t>
            </a:r>
            <a:endParaRPr lang="en-US" sz="4000" dirty="0">
              <a:solidFill>
                <a:srgbClr val="FFC000"/>
              </a:solidFill>
              <a:latin typeface="Arial Black" pitchFamily="34" charset="0"/>
            </a:endParaRP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Rectangle 1">
            <a:extLst>
              <a:ext uri="{FF2B5EF4-FFF2-40B4-BE49-F238E27FC236}">
                <a16:creationId xmlns:a16="http://schemas.microsoft.com/office/drawing/2014/main" id="{9283EEB1-A54E-4755-A22A-9D972A57AC62}"/>
              </a:ext>
            </a:extLst>
          </p:cNvPr>
          <p:cNvSpPr/>
          <p:nvPr/>
        </p:nvSpPr>
        <p:spPr>
          <a:xfrm>
            <a:off x="76200" y="1500933"/>
            <a:ext cx="8915400" cy="3600986"/>
          </a:xfrm>
          <a:prstGeom prst="rect">
            <a:avLst/>
          </a:prstGeom>
        </p:spPr>
        <p:txBody>
          <a:bodyPr wrap="square">
            <a:spAutoFit/>
          </a:bodyPr>
          <a:lstStyle/>
          <a:p>
            <a:pPr marL="914400" lvl="1" indent="-457200" fontAlgn="auto">
              <a:spcBef>
                <a:spcPts val="1200"/>
              </a:spcBef>
              <a:spcAft>
                <a:spcPts val="0"/>
              </a:spcAft>
              <a:buFont typeface="Wingdings" panose="05000000000000000000" pitchFamily="2" charset="2"/>
              <a:buChar char="§"/>
              <a:defRPr/>
            </a:pPr>
            <a:r>
              <a:rPr lang="en-US" sz="2600" b="1" dirty="0"/>
              <a:t>The term unaccompanied youth includes a homeless child or youth not in the physical custody of a parent or guardian.</a:t>
            </a:r>
          </a:p>
          <a:p>
            <a:pPr marL="914400" lvl="1" indent="-457200" fontAlgn="auto">
              <a:spcBef>
                <a:spcPts val="1200"/>
              </a:spcBef>
              <a:spcAft>
                <a:spcPts val="0"/>
              </a:spcAft>
              <a:buFont typeface="Wingdings" panose="05000000000000000000" pitchFamily="2" charset="2"/>
              <a:buChar char="§"/>
              <a:defRPr/>
            </a:pPr>
            <a:r>
              <a:rPr lang="en-US" sz="2600" b="1" dirty="0"/>
              <a:t>DCS is not involved in any way with the child/youth.</a:t>
            </a:r>
          </a:p>
          <a:p>
            <a:pPr marL="914400" lvl="1" indent="-457200" fontAlgn="auto">
              <a:spcBef>
                <a:spcPts val="1200"/>
              </a:spcBef>
              <a:spcAft>
                <a:spcPts val="0"/>
              </a:spcAft>
              <a:buFont typeface="Wingdings" panose="05000000000000000000" pitchFamily="2" charset="2"/>
              <a:buChar char="§"/>
              <a:defRPr/>
            </a:pPr>
            <a:r>
              <a:rPr lang="en-US" sz="2600" b="1" dirty="0"/>
              <a:t>An unaccompanied homeless youth is a young person who is both homeless (meeting McKinney-Vento definition) and unaccompanied ( not in the physical custody of a parent or guardian).</a:t>
            </a:r>
          </a:p>
        </p:txBody>
      </p:sp>
    </p:spTree>
    <p:extLst>
      <p:ext uri="{BB962C8B-B14F-4D97-AF65-F5344CB8AC3E}">
        <p14:creationId xmlns:p14="http://schemas.microsoft.com/office/powerpoint/2010/main" val="253000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Definition of Permanency</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Rectangle 1">
            <a:extLst>
              <a:ext uri="{FF2B5EF4-FFF2-40B4-BE49-F238E27FC236}">
                <a16:creationId xmlns:a16="http://schemas.microsoft.com/office/drawing/2014/main" id="{0709AEC9-A3E3-410B-A04D-A80C74A17AF2}"/>
              </a:ext>
            </a:extLst>
          </p:cNvPr>
          <p:cNvSpPr/>
          <p:nvPr/>
        </p:nvSpPr>
        <p:spPr>
          <a:xfrm>
            <a:off x="6927" y="1296289"/>
            <a:ext cx="8763000" cy="4585871"/>
          </a:xfrm>
          <a:prstGeom prst="rect">
            <a:avLst/>
          </a:prstGeom>
        </p:spPr>
        <p:txBody>
          <a:bodyPr wrap="square">
            <a:spAutoFit/>
          </a:bodyPr>
          <a:lstStyle/>
          <a:p>
            <a:pPr fontAlgn="auto">
              <a:spcBef>
                <a:spcPts val="600"/>
              </a:spcBef>
              <a:spcAft>
                <a:spcPts val="0"/>
              </a:spcAft>
              <a:defRPr/>
            </a:pPr>
            <a:r>
              <a:rPr lang="en-US" sz="2400" b="1" dirty="0">
                <a:solidFill>
                  <a:srgbClr val="FF0000"/>
                </a:solidFill>
              </a:rPr>
              <a:t>Fixed:</a:t>
            </a:r>
            <a:endParaRPr lang="en-US" sz="3200" b="1" dirty="0">
              <a:solidFill>
                <a:srgbClr val="FF0000"/>
              </a:solidFill>
            </a:endParaRPr>
          </a:p>
          <a:p>
            <a:pPr lvl="1" fontAlgn="auto">
              <a:spcBef>
                <a:spcPts val="600"/>
              </a:spcBef>
              <a:spcAft>
                <a:spcPts val="0"/>
              </a:spcAft>
              <a:defRPr/>
            </a:pPr>
            <a:r>
              <a:rPr lang="en-US" sz="2000" b="1" dirty="0"/>
              <a:t>Stationary, permanent, not subject to change</a:t>
            </a:r>
          </a:p>
          <a:p>
            <a:pPr fontAlgn="auto">
              <a:spcBef>
                <a:spcPts val="600"/>
              </a:spcBef>
              <a:spcAft>
                <a:spcPts val="0"/>
              </a:spcAft>
              <a:defRPr/>
            </a:pPr>
            <a:r>
              <a:rPr lang="en-US" sz="2400" b="1" dirty="0">
                <a:solidFill>
                  <a:srgbClr val="FF0000"/>
                </a:solidFill>
              </a:rPr>
              <a:t>Regular:</a:t>
            </a:r>
          </a:p>
          <a:p>
            <a:pPr lvl="1" fontAlgn="auto">
              <a:spcBef>
                <a:spcPts val="600"/>
              </a:spcBef>
              <a:spcAft>
                <a:spcPts val="0"/>
              </a:spcAft>
              <a:defRPr/>
            </a:pPr>
            <a:r>
              <a:rPr lang="en-US" sz="2000" b="1" dirty="0"/>
              <a:t>Used on a predictable, routine, consistent basis</a:t>
            </a:r>
          </a:p>
          <a:p>
            <a:pPr lvl="1" fontAlgn="auto">
              <a:spcBef>
                <a:spcPts val="600"/>
              </a:spcBef>
              <a:spcAft>
                <a:spcPts val="0"/>
              </a:spcAft>
              <a:defRPr/>
            </a:pPr>
            <a:r>
              <a:rPr lang="en-US" sz="2000" b="1" dirty="0"/>
              <a:t>Consider the relative permanence</a:t>
            </a:r>
          </a:p>
          <a:p>
            <a:pPr fontAlgn="auto">
              <a:spcBef>
                <a:spcPts val="600"/>
              </a:spcBef>
              <a:spcAft>
                <a:spcPts val="0"/>
              </a:spcAft>
              <a:defRPr/>
            </a:pPr>
            <a:r>
              <a:rPr lang="en-US" sz="2400" b="1" dirty="0">
                <a:solidFill>
                  <a:srgbClr val="FF0000"/>
                </a:solidFill>
              </a:rPr>
              <a:t>Adequate:</a:t>
            </a:r>
          </a:p>
          <a:p>
            <a:pPr lvl="1" fontAlgn="auto">
              <a:spcBef>
                <a:spcPts val="600"/>
              </a:spcBef>
              <a:spcAft>
                <a:spcPts val="0"/>
              </a:spcAft>
              <a:defRPr/>
            </a:pPr>
            <a:r>
              <a:rPr lang="en-US" sz="2000" b="1" dirty="0"/>
              <a:t>Lawfully and reasonably sufficient</a:t>
            </a:r>
          </a:p>
          <a:p>
            <a:pPr lvl="1" fontAlgn="auto">
              <a:spcBef>
                <a:spcPts val="600"/>
              </a:spcBef>
              <a:spcAft>
                <a:spcPts val="0"/>
              </a:spcAft>
              <a:defRPr/>
            </a:pPr>
            <a:r>
              <a:rPr lang="en-US" sz="2000" b="1" dirty="0"/>
              <a:t>Sufficient for meeting the physical and psychological needs typically met in a home environment</a:t>
            </a:r>
            <a:br>
              <a:rPr lang="en-US" sz="2000" dirty="0"/>
            </a:br>
            <a:endParaRPr lang="en-US" sz="2000" dirty="0"/>
          </a:p>
          <a:p>
            <a:pPr lvl="1" algn="ctr" fontAlgn="auto">
              <a:spcBef>
                <a:spcPts val="600"/>
              </a:spcBef>
              <a:spcAft>
                <a:spcPts val="0"/>
              </a:spcAft>
              <a:defRPr/>
            </a:pPr>
            <a:r>
              <a:rPr lang="en-US" sz="2000" b="1" i="1" dirty="0">
                <a:solidFill>
                  <a:srgbClr val="0033CC"/>
                </a:solidFill>
              </a:rPr>
              <a:t>Can you give me an example of a non regular, not fixed and not adequate living situation?</a:t>
            </a:r>
            <a:endParaRPr lang="en-US" sz="1600" b="1" i="1" dirty="0">
              <a:solidFill>
                <a:srgbClr val="0033CC"/>
              </a:solidFill>
            </a:endParaRPr>
          </a:p>
        </p:txBody>
      </p:sp>
    </p:spTree>
    <p:extLst>
      <p:ext uri="{BB962C8B-B14F-4D97-AF65-F5344CB8AC3E}">
        <p14:creationId xmlns:p14="http://schemas.microsoft.com/office/powerpoint/2010/main" val="244064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fontScale="90000"/>
          </a:bodyPr>
          <a:lstStyle/>
          <a:p>
            <a:pPr algn="ctr"/>
            <a:r>
              <a:rPr lang="en-US" sz="4000" dirty="0">
                <a:solidFill>
                  <a:srgbClr val="FFC000"/>
                </a:solidFill>
                <a:latin typeface="Arial Black" pitchFamily="34" charset="0"/>
              </a:rPr>
              <a:t>Doubled Up or “Shared </a:t>
            </a:r>
            <a:r>
              <a:rPr lang="en-US" dirty="0">
                <a:solidFill>
                  <a:srgbClr val="FFC000"/>
                </a:solidFill>
                <a:latin typeface="Arial Black" pitchFamily="34" charset="0"/>
              </a:rPr>
              <a:t>H</a:t>
            </a:r>
            <a:r>
              <a:rPr lang="en-US" sz="4000" dirty="0">
                <a:solidFill>
                  <a:srgbClr val="FFC000"/>
                </a:solidFill>
                <a:latin typeface="Arial Black" pitchFamily="34" charset="0"/>
              </a:rPr>
              <a:t>ousing”</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Rectangle 1">
            <a:extLst>
              <a:ext uri="{FF2B5EF4-FFF2-40B4-BE49-F238E27FC236}">
                <a16:creationId xmlns:a16="http://schemas.microsoft.com/office/drawing/2014/main" id="{46321448-C7BD-4972-896C-FE117587576A}"/>
              </a:ext>
            </a:extLst>
          </p:cNvPr>
          <p:cNvSpPr/>
          <p:nvPr/>
        </p:nvSpPr>
        <p:spPr>
          <a:xfrm>
            <a:off x="304800" y="1265019"/>
            <a:ext cx="8534400" cy="4521431"/>
          </a:xfrm>
          <a:prstGeom prst="rect">
            <a:avLst/>
          </a:prstGeom>
        </p:spPr>
        <p:txBody>
          <a:bodyPr wrap="square">
            <a:spAutoFit/>
          </a:bodyPr>
          <a:lstStyle/>
          <a:p>
            <a:pPr fontAlgn="auto">
              <a:lnSpc>
                <a:spcPct val="90000"/>
              </a:lnSpc>
              <a:spcBef>
                <a:spcPts val="1200"/>
              </a:spcBef>
              <a:spcAft>
                <a:spcPts val="0"/>
              </a:spcAft>
              <a:defRPr/>
            </a:pPr>
            <a:r>
              <a:rPr lang="en-US" sz="2400" b="1" dirty="0"/>
              <a:t>Legislative wording: </a:t>
            </a:r>
            <a:r>
              <a:rPr lang="en-US" sz="2400" b="1" dirty="0">
                <a:solidFill>
                  <a:srgbClr val="FF0000"/>
                </a:solidFill>
              </a:rPr>
              <a:t>“sharing the housing of other persons due to loss of housing, economic hardship, or a similar reason”</a:t>
            </a:r>
          </a:p>
          <a:p>
            <a:pPr fontAlgn="auto">
              <a:lnSpc>
                <a:spcPct val="90000"/>
              </a:lnSpc>
              <a:spcBef>
                <a:spcPts val="1200"/>
              </a:spcBef>
              <a:spcAft>
                <a:spcPts val="0"/>
              </a:spcAft>
              <a:defRPr/>
            </a:pPr>
            <a:r>
              <a:rPr lang="en-US" sz="2400" b="1" dirty="0"/>
              <a:t>Considerations:</a:t>
            </a:r>
          </a:p>
          <a:p>
            <a:pPr marL="800100" lvl="1" indent="-342900" fontAlgn="auto">
              <a:lnSpc>
                <a:spcPct val="90000"/>
              </a:lnSpc>
              <a:spcBef>
                <a:spcPts val="1200"/>
              </a:spcBef>
              <a:spcAft>
                <a:spcPts val="0"/>
              </a:spcAft>
              <a:buFont typeface="Wingdings" panose="05000000000000000000" pitchFamily="2" charset="2"/>
              <a:buChar char="§"/>
              <a:defRPr/>
            </a:pPr>
            <a:r>
              <a:rPr lang="en-US" sz="2400" b="1" dirty="0"/>
              <a:t>Why did the parties move in together? Due to a crisis or by mutual choice as a plan for mutual benefit?</a:t>
            </a:r>
          </a:p>
          <a:p>
            <a:pPr marL="800100" lvl="1" indent="-342900" fontAlgn="auto">
              <a:lnSpc>
                <a:spcPct val="90000"/>
              </a:lnSpc>
              <a:spcBef>
                <a:spcPts val="1200"/>
              </a:spcBef>
              <a:spcAft>
                <a:spcPts val="0"/>
              </a:spcAft>
              <a:buFont typeface="Wingdings" panose="05000000000000000000" pitchFamily="2" charset="2"/>
              <a:buChar char="§"/>
              <a:defRPr/>
            </a:pPr>
            <a:r>
              <a:rPr lang="en-US" sz="2400" b="1" dirty="0"/>
              <a:t>How permanent is the living arrangement intended to be? Does the family or youth have any legal right to be in the home?</a:t>
            </a:r>
          </a:p>
          <a:p>
            <a:pPr marL="800100" lvl="1" indent="-342900" fontAlgn="auto">
              <a:lnSpc>
                <a:spcPct val="90000"/>
              </a:lnSpc>
              <a:spcBef>
                <a:spcPts val="1200"/>
              </a:spcBef>
              <a:spcAft>
                <a:spcPts val="0"/>
              </a:spcAft>
              <a:buFont typeface="Wingdings" panose="05000000000000000000" pitchFamily="2" charset="2"/>
              <a:buChar char="§"/>
              <a:defRPr/>
            </a:pPr>
            <a:r>
              <a:rPr lang="en-US" sz="2400" b="1" dirty="0"/>
              <a:t>Where would the party in crisis live if not sharing housing?</a:t>
            </a:r>
          </a:p>
          <a:p>
            <a:pPr marL="800100" lvl="1" indent="-342900" fontAlgn="auto">
              <a:lnSpc>
                <a:spcPct val="90000"/>
              </a:lnSpc>
              <a:spcBef>
                <a:spcPts val="1200"/>
              </a:spcBef>
              <a:spcAft>
                <a:spcPts val="0"/>
              </a:spcAft>
              <a:buFont typeface="Wingdings" panose="05000000000000000000" pitchFamily="2" charset="2"/>
              <a:buChar char="§"/>
              <a:defRPr/>
            </a:pPr>
            <a:r>
              <a:rPr lang="en-US" sz="2400" b="1" dirty="0"/>
              <a:t>Is the living arrangement fixed, regular, and adequate?</a:t>
            </a:r>
          </a:p>
        </p:txBody>
      </p:sp>
    </p:spTree>
    <p:extLst>
      <p:ext uri="{BB962C8B-B14F-4D97-AF65-F5344CB8AC3E}">
        <p14:creationId xmlns:p14="http://schemas.microsoft.com/office/powerpoint/2010/main" val="39032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fontScale="90000"/>
          </a:bodyPr>
          <a:lstStyle/>
          <a:p>
            <a:pPr algn="ctr"/>
            <a:r>
              <a:rPr lang="en-US" sz="4000" dirty="0">
                <a:solidFill>
                  <a:srgbClr val="FFC000"/>
                </a:solidFill>
                <a:latin typeface="Arial Black" pitchFamily="34" charset="0"/>
              </a:rPr>
              <a:t>Students Experiencing Homeless May:</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Rectangle 1">
            <a:extLst>
              <a:ext uri="{FF2B5EF4-FFF2-40B4-BE49-F238E27FC236}">
                <a16:creationId xmlns:a16="http://schemas.microsoft.com/office/drawing/2014/main" id="{46321448-C7BD-4972-896C-FE117587576A}"/>
              </a:ext>
            </a:extLst>
          </p:cNvPr>
          <p:cNvSpPr/>
          <p:nvPr/>
        </p:nvSpPr>
        <p:spPr>
          <a:xfrm>
            <a:off x="304800" y="1496672"/>
            <a:ext cx="8534400" cy="4106252"/>
          </a:xfrm>
          <a:prstGeom prst="rect">
            <a:avLst/>
          </a:prstGeom>
        </p:spPr>
        <p:txBody>
          <a:bodyPr wrap="square">
            <a:spAutoFit/>
          </a:bodyPr>
          <a:lstStyle/>
          <a:p>
            <a:pPr marL="800100" lvl="1" indent="-342900" fontAlgn="auto">
              <a:lnSpc>
                <a:spcPct val="90000"/>
              </a:lnSpc>
              <a:spcBef>
                <a:spcPts val="1200"/>
              </a:spcBef>
              <a:spcAft>
                <a:spcPts val="0"/>
              </a:spcAft>
              <a:buFont typeface="Wingdings" panose="05000000000000000000" pitchFamily="2" charset="2"/>
              <a:buChar char="§"/>
              <a:defRPr/>
            </a:pPr>
            <a:r>
              <a:rPr lang="en-US" sz="2600" b="1" dirty="0"/>
              <a:t>Be unable to meet standard school enrollment requirements.</a:t>
            </a:r>
          </a:p>
          <a:p>
            <a:pPr marL="800100" lvl="1" indent="-342900" fontAlgn="auto">
              <a:lnSpc>
                <a:spcPct val="90000"/>
              </a:lnSpc>
              <a:spcBef>
                <a:spcPts val="1200"/>
              </a:spcBef>
              <a:spcAft>
                <a:spcPts val="0"/>
              </a:spcAft>
              <a:buFont typeface="Wingdings" panose="05000000000000000000" pitchFamily="2" charset="2"/>
              <a:buChar char="§"/>
              <a:defRPr/>
            </a:pPr>
            <a:r>
              <a:rPr lang="en-US" sz="2600" b="1" dirty="0"/>
              <a:t>Move around and change schools a lot.</a:t>
            </a:r>
          </a:p>
          <a:p>
            <a:pPr marL="800100" lvl="1" indent="-342900" fontAlgn="auto">
              <a:lnSpc>
                <a:spcPct val="90000"/>
              </a:lnSpc>
              <a:spcBef>
                <a:spcPts val="1200"/>
              </a:spcBef>
              <a:spcAft>
                <a:spcPts val="0"/>
              </a:spcAft>
              <a:buFont typeface="Wingdings" panose="05000000000000000000" pitchFamily="2" charset="2"/>
              <a:buChar char="§"/>
              <a:defRPr/>
            </a:pPr>
            <a:r>
              <a:rPr lang="en-US" sz="2600" b="1" dirty="0"/>
              <a:t>Be hungry, tired, and stressed.</a:t>
            </a:r>
          </a:p>
          <a:p>
            <a:pPr marL="800100" lvl="1" indent="-342900" fontAlgn="auto">
              <a:lnSpc>
                <a:spcPct val="90000"/>
              </a:lnSpc>
              <a:spcBef>
                <a:spcPts val="1200"/>
              </a:spcBef>
              <a:spcAft>
                <a:spcPts val="0"/>
              </a:spcAft>
              <a:buFont typeface="Wingdings" panose="05000000000000000000" pitchFamily="2" charset="2"/>
              <a:buChar char="§"/>
              <a:defRPr/>
            </a:pPr>
            <a:r>
              <a:rPr lang="en-US" sz="2600" b="1" dirty="0"/>
              <a:t>Not have school supplies or homework completed (lack of space).</a:t>
            </a:r>
          </a:p>
          <a:p>
            <a:pPr marL="800100" lvl="1" indent="-342900" fontAlgn="auto">
              <a:lnSpc>
                <a:spcPct val="90000"/>
              </a:lnSpc>
              <a:spcBef>
                <a:spcPts val="1200"/>
              </a:spcBef>
              <a:spcAft>
                <a:spcPts val="0"/>
              </a:spcAft>
              <a:buFont typeface="Wingdings" panose="05000000000000000000" pitchFamily="2" charset="2"/>
              <a:buChar char="§"/>
              <a:defRPr/>
            </a:pPr>
            <a:r>
              <a:rPr lang="en-US" sz="2600" b="1" dirty="0"/>
              <a:t>Not have access to reliable transportation.</a:t>
            </a:r>
          </a:p>
          <a:p>
            <a:pPr marL="800100" lvl="1" indent="-342900" fontAlgn="auto">
              <a:lnSpc>
                <a:spcPct val="90000"/>
              </a:lnSpc>
              <a:spcBef>
                <a:spcPts val="1200"/>
              </a:spcBef>
              <a:spcAft>
                <a:spcPts val="0"/>
              </a:spcAft>
              <a:buFont typeface="Wingdings" panose="05000000000000000000" pitchFamily="2" charset="2"/>
              <a:buChar char="§"/>
              <a:defRPr/>
            </a:pPr>
            <a:r>
              <a:rPr lang="en-US" sz="2600" b="1" dirty="0"/>
              <a:t>Not have a parent or guardian to help them (unaccompanied youth). </a:t>
            </a:r>
          </a:p>
        </p:txBody>
      </p:sp>
    </p:spTree>
    <p:extLst>
      <p:ext uri="{BB962C8B-B14F-4D97-AF65-F5344CB8AC3E}">
        <p14:creationId xmlns:p14="http://schemas.microsoft.com/office/powerpoint/2010/main" val="228350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extLst>
              <a:ext uri="{BEBA8EAE-BF5A-486C-A8C5-ECC9F3942E4B}">
                <a14:imgProps xmlns:a14="http://schemas.microsoft.com/office/drawing/2010/main">
                  <a14:imgLayer r:embed="rId4">
                    <a14:imgEffect>
                      <a14:artisticPastelsSmooth/>
                    </a14:imgEffect>
                    <a14:imgEffect>
                      <a14:colorTemperature colorTemp="88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19200"/>
          </a:xfrm>
          <a:solidFill>
            <a:srgbClr val="002060"/>
          </a:solidFill>
        </p:spPr>
        <p:txBody>
          <a:bodyPr>
            <a:normAutofit/>
          </a:bodyPr>
          <a:lstStyle/>
          <a:p>
            <a:pPr algn="ctr"/>
            <a:r>
              <a:rPr lang="en-US" sz="4000" dirty="0">
                <a:solidFill>
                  <a:srgbClr val="FFC000"/>
                </a:solidFill>
                <a:latin typeface="Arial Black" pitchFamily="34" charset="0"/>
              </a:rPr>
              <a:t>Legalities of McKinney-Vento</a:t>
            </a:r>
          </a:p>
        </p:txBody>
      </p:sp>
      <p:sp>
        <p:nvSpPr>
          <p:cNvPr id="10" name="Rectangle 9"/>
          <p:cNvSpPr/>
          <p:nvPr/>
        </p:nvSpPr>
        <p:spPr>
          <a:xfrm>
            <a:off x="0" y="5791200"/>
            <a:ext cx="9144000" cy="152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pic>
        <p:nvPicPr>
          <p:cNvPr id="11" name="Picture 2" descr="AZEDlogo - Copy"/>
          <p:cNvPicPr>
            <a:picLocks noChangeAspect="1" noChangeArrowheads="1"/>
          </p:cNvPicPr>
          <p:nvPr/>
        </p:nvPicPr>
        <p:blipFill>
          <a:blip r:embed="rId5" cstate="print"/>
          <a:srcRect/>
          <a:stretch>
            <a:fillRect/>
          </a:stretch>
        </p:blipFill>
        <p:spPr bwMode="auto">
          <a:xfrm>
            <a:off x="457200" y="6096000"/>
            <a:ext cx="596900" cy="609600"/>
          </a:xfrm>
          <a:prstGeom prst="rect">
            <a:avLst/>
          </a:prstGeom>
          <a:noFill/>
          <a:ln w="9525">
            <a:noFill/>
            <a:miter lim="800000"/>
            <a:headEnd/>
            <a:tailEnd/>
          </a:ln>
        </p:spPr>
      </p:pic>
      <p:pic>
        <p:nvPicPr>
          <p:cNvPr id="12" name="Picture 2" descr="AZEDlogo - Copy"/>
          <p:cNvPicPr>
            <a:picLocks noChangeAspect="1" noChangeArrowheads="1"/>
          </p:cNvPicPr>
          <p:nvPr/>
        </p:nvPicPr>
        <p:blipFill>
          <a:blip r:embed="rId5" cstate="print"/>
          <a:srcRect/>
          <a:stretch>
            <a:fillRect/>
          </a:stretch>
        </p:blipFill>
        <p:spPr bwMode="auto">
          <a:xfrm>
            <a:off x="8089602" y="6094231"/>
            <a:ext cx="596900" cy="609600"/>
          </a:xfrm>
          <a:prstGeom prst="rect">
            <a:avLst/>
          </a:prstGeom>
          <a:noFill/>
          <a:ln w="9525">
            <a:noFill/>
            <a:miter lim="800000"/>
            <a:headEnd/>
            <a:tailEnd/>
          </a:ln>
        </p:spPr>
      </p:pic>
      <p:sp>
        <p:nvSpPr>
          <p:cNvPr id="2" name="TextBox 1">
            <a:extLst>
              <a:ext uri="{FF2B5EF4-FFF2-40B4-BE49-F238E27FC236}">
                <a16:creationId xmlns:a16="http://schemas.microsoft.com/office/drawing/2014/main" id="{CCA46762-8786-4584-8AF2-D3357E3CB974}"/>
              </a:ext>
            </a:extLst>
          </p:cNvPr>
          <p:cNvSpPr txBox="1"/>
          <p:nvPr/>
        </p:nvSpPr>
        <p:spPr>
          <a:xfrm>
            <a:off x="381000" y="1828800"/>
            <a:ext cx="8382000" cy="4401205"/>
          </a:xfrm>
          <a:prstGeom prst="rect">
            <a:avLst/>
          </a:prstGeom>
          <a:noFill/>
        </p:spPr>
        <p:txBody>
          <a:bodyPr wrap="square" rtlCol="0">
            <a:spAutoFit/>
          </a:bodyPr>
          <a:lstStyle/>
          <a:p>
            <a:pPr algn="ctr"/>
            <a:r>
              <a:rPr lang="en-US" sz="2800" b="1" dirty="0">
                <a:solidFill>
                  <a:srgbClr val="000000"/>
                </a:solidFill>
                <a:latin typeface="+mj-lt"/>
              </a:rPr>
              <a:t>Defines and protects  the rights of homeless students to enroll in, attend and succeed in public schools.</a:t>
            </a:r>
          </a:p>
          <a:p>
            <a:pPr algn="ctr"/>
            <a:endParaRPr lang="en-US" sz="2800" b="1" dirty="0">
              <a:solidFill>
                <a:srgbClr val="000000"/>
              </a:solidFill>
              <a:latin typeface="+mj-lt"/>
            </a:endParaRPr>
          </a:p>
          <a:p>
            <a:pPr algn="ctr"/>
            <a:r>
              <a:rPr lang="en-US" sz="2800" b="1" dirty="0">
                <a:solidFill>
                  <a:srgbClr val="000000"/>
                </a:solidFill>
                <a:latin typeface="+mj-lt"/>
              </a:rPr>
              <a:t>Federal law supersedes state and local laws and polices.</a:t>
            </a:r>
          </a:p>
          <a:p>
            <a:pPr algn="ctr"/>
            <a:endParaRPr lang="en-US" sz="2800" b="1" dirty="0">
              <a:solidFill>
                <a:srgbClr val="000000"/>
              </a:solidFill>
              <a:latin typeface="+mj-lt"/>
            </a:endParaRPr>
          </a:p>
          <a:p>
            <a:pPr algn="ctr"/>
            <a:r>
              <a:rPr lang="en-US" sz="2200" b="1" dirty="0">
                <a:solidFill>
                  <a:srgbClr val="000000"/>
                </a:solidFill>
                <a:latin typeface="+mj-lt"/>
              </a:rPr>
              <a:t>View  the Non-Regulatory Guidance: </a:t>
            </a:r>
            <a:r>
              <a:rPr lang="en-US" sz="2200" dirty="0">
                <a:solidFill>
                  <a:srgbClr val="0033CC"/>
                </a:solidFill>
                <a:hlinkClick r:id="rId6">
                  <a:extLst>
                    <a:ext uri="{A12FA001-AC4F-418D-AE19-62706E023703}">
                      <ahyp:hlinkClr xmlns:ahyp="http://schemas.microsoft.com/office/drawing/2018/hyperlinkcolor" val="tx"/>
                    </a:ext>
                  </a:extLst>
                </a:hlinkClick>
              </a:rPr>
              <a:t>https://cms.azed.gov/home/GetDocumentFile?id=5dcc5df403e2b3163cad532d</a:t>
            </a:r>
            <a:endParaRPr lang="en-US" sz="2200" b="1" dirty="0">
              <a:solidFill>
                <a:srgbClr val="0033CC"/>
              </a:solidFill>
              <a:latin typeface="+mj-lt"/>
            </a:endParaRPr>
          </a:p>
          <a:p>
            <a:pPr lvl="0"/>
            <a:endParaRPr lang="en-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153808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3455&quot;&gt;&lt;object type=&quot;3&quot; unique_id=&quot;13456&quot;&gt;&lt;property id=&quot;20148&quot; value=&quot;5&quot;/&gt;&lt;property id=&quot;20300&quot; value=&quot;Slide 1 - &amp;quot;Title&amp;quot;&quot;/&gt;&lt;property id=&quot;20307&quot; value=&quot;260&quot;/&gt;&lt;/object&gt;&lt;/object&gt;&lt;object type=&quot;8&quot; unique_id=&quot;13467&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B17161E4EF0945BB93CCE0676A1C23" ma:contentTypeVersion="12" ma:contentTypeDescription="Create a new document." ma:contentTypeScope="" ma:versionID="d5f355d83c227dadcc8dbdb02a3f8118">
  <xsd:schema xmlns:xsd="http://www.w3.org/2001/XMLSchema" xmlns:xs="http://www.w3.org/2001/XMLSchema" xmlns:p="http://schemas.microsoft.com/office/2006/metadata/properties" xmlns:ns3="535e9ccb-5876-4b44-964a-38907b70577f" xmlns:ns4="e9917694-280e-4111-ab0a-d2f1d1557f04" targetNamespace="http://schemas.microsoft.com/office/2006/metadata/properties" ma:root="true" ma:fieldsID="c1a6aa91cdfd3b77b098771ad60b6c6f" ns3:_="" ns4:_="">
    <xsd:import namespace="535e9ccb-5876-4b44-964a-38907b70577f"/>
    <xsd:import namespace="e9917694-280e-4111-ab0a-d2f1d1557f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5e9ccb-5876-4b44-964a-38907b705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917694-280e-4111-ab0a-d2f1d1557f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5A3392-60A6-41A3-919D-442DA59858E7}">
  <ds:schemaRefs>
    <ds:schemaRef ds:uri="http://schemas.microsoft.com/sharepoint/v3/contenttype/forms"/>
  </ds:schemaRefs>
</ds:datastoreItem>
</file>

<file path=customXml/itemProps2.xml><?xml version="1.0" encoding="utf-8"?>
<ds:datastoreItem xmlns:ds="http://schemas.openxmlformats.org/officeDocument/2006/customXml" ds:itemID="{7B75E55C-12E5-4F78-9C5A-BF9D8CEF2798}">
  <ds:schemaRefs>
    <ds:schemaRef ds:uri="http://schemas.openxmlformats.org/package/2006/metadata/core-properties"/>
    <ds:schemaRef ds:uri="e9917694-280e-4111-ab0a-d2f1d1557f04"/>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535e9ccb-5876-4b44-964a-38907b70577f"/>
    <ds:schemaRef ds:uri="http://www.w3.org/XML/1998/namespace"/>
  </ds:schemaRefs>
</ds:datastoreItem>
</file>

<file path=customXml/itemProps3.xml><?xml version="1.0" encoding="utf-8"?>
<ds:datastoreItem xmlns:ds="http://schemas.openxmlformats.org/officeDocument/2006/customXml" ds:itemID="{E17D95A2-6CF3-4349-A422-13B791C74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5e9ccb-5876-4b44-964a-38907b70577f"/>
    <ds:schemaRef ds:uri="e9917694-280e-4111-ab0a-d2f1d1557f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5884</TotalTime>
  <Words>1653</Words>
  <Application>Microsoft Office PowerPoint</Application>
  <PresentationFormat>On-screen Show (4:3)</PresentationFormat>
  <Paragraphs>182</Paragraphs>
  <Slides>22</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Garamond</vt:lpstr>
      <vt:lpstr>Palatino Linotype</vt:lpstr>
      <vt:lpstr>Wingdings</vt:lpstr>
      <vt:lpstr>Organic</vt:lpstr>
      <vt:lpstr>McKinney –Vento  Homeless Education Program</vt:lpstr>
      <vt:lpstr>What is the McKinney Vento Act?</vt:lpstr>
      <vt:lpstr>How do students meet eligibility?</vt:lpstr>
      <vt:lpstr>Eligibility cont…</vt:lpstr>
      <vt:lpstr>Unaccompanied Youth</vt:lpstr>
      <vt:lpstr>Definition of Permanency</vt:lpstr>
      <vt:lpstr>Doubled Up or “Shared Housing”</vt:lpstr>
      <vt:lpstr>Students Experiencing Homeless May:</vt:lpstr>
      <vt:lpstr>Legalities of McKinney-Vento</vt:lpstr>
      <vt:lpstr>Key Provisions of McKinney-Vento</vt:lpstr>
      <vt:lpstr>Key Provisions of McKinney-Vento</vt:lpstr>
      <vt:lpstr>McKinney-Vento Liaison Role</vt:lpstr>
      <vt:lpstr>McKinney-Vento Liaison Role</vt:lpstr>
      <vt:lpstr>McKinney-Vento Liaison Role</vt:lpstr>
      <vt:lpstr>McKinney-Vento Liaison Role</vt:lpstr>
      <vt:lpstr>McKinney-Vento Liaison Role</vt:lpstr>
      <vt:lpstr>McKinney-Vento Best Interest</vt:lpstr>
      <vt:lpstr>McKinney-Vento</vt:lpstr>
      <vt:lpstr>Important Take-A-Ways</vt:lpstr>
      <vt:lpstr>FAQ’s</vt:lpstr>
      <vt:lpstr>FAQ’s</vt:lpstr>
      <vt:lpstr>Contact Me!</vt:lpstr>
    </vt:vector>
  </TitlesOfParts>
  <Company>Arizona Depatment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Flexibility Waiver</dc:title>
  <dc:creator>kphilli</dc:creator>
  <cp:lastModifiedBy>Chavez, Silvia</cp:lastModifiedBy>
  <cp:revision>208</cp:revision>
  <cp:lastPrinted>2020-01-03T22:26:06Z</cp:lastPrinted>
  <dcterms:created xsi:type="dcterms:W3CDTF">2012-01-24T19:59:50Z</dcterms:created>
  <dcterms:modified xsi:type="dcterms:W3CDTF">2020-01-15T15:59:31Z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TC300012849990</vt:lpwstr>
  </property>
  <property fmtid="{D5CDD505-2E9C-101B-9397-08002B2CF9AE}" pid="3" name="ContentTypeId">
    <vt:lpwstr>0x01010040B17161E4EF0945BB93CCE0676A1C23</vt:lpwstr>
  </property>
</Properties>
</file>