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366" r:id="rId3"/>
    <p:sldId id="369" r:id="rId4"/>
    <p:sldId id="368" r:id="rId5"/>
    <p:sldId id="325" r:id="rId6"/>
    <p:sldId id="279" r:id="rId7"/>
    <p:sldId id="286" r:id="rId8"/>
    <p:sldId id="260" r:id="rId9"/>
    <p:sldId id="292" r:id="rId10"/>
    <p:sldId id="326" r:id="rId11"/>
    <p:sldId id="321" r:id="rId12"/>
    <p:sldId id="284" r:id="rId13"/>
    <p:sldId id="333" r:id="rId14"/>
    <p:sldId id="327" r:id="rId15"/>
    <p:sldId id="371" r:id="rId16"/>
    <p:sldId id="266" r:id="rId17"/>
    <p:sldId id="273" r:id="rId18"/>
    <p:sldId id="328" r:id="rId19"/>
    <p:sldId id="271" r:id="rId20"/>
    <p:sldId id="261" r:id="rId21"/>
    <p:sldId id="293" r:id="rId22"/>
    <p:sldId id="294" r:id="rId23"/>
    <p:sldId id="295" r:id="rId24"/>
    <p:sldId id="330" r:id="rId25"/>
    <p:sldId id="372" r:id="rId26"/>
    <p:sldId id="276" r:id="rId27"/>
    <p:sldId id="373" r:id="rId28"/>
    <p:sldId id="282" r:id="rId29"/>
    <p:sldId id="329" r:id="rId30"/>
    <p:sldId id="363" r:id="rId31"/>
    <p:sldId id="298" r:id="rId32"/>
    <p:sldId id="375" r:id="rId33"/>
    <p:sldId id="300" r:id="rId34"/>
    <p:sldId id="355" r:id="rId35"/>
    <p:sldId id="269" r:id="rId36"/>
    <p:sldId id="356" r:id="rId37"/>
    <p:sldId id="365" r:id="rId38"/>
    <p:sldId id="378" r:id="rId39"/>
    <p:sldId id="341"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92" r:id="rId54"/>
    <p:sldId id="393" r:id="rId55"/>
    <p:sldId id="394" r:id="rId56"/>
    <p:sldId id="395" r:id="rId57"/>
    <p:sldId id="316" r:id="rId58"/>
    <p:sldId id="370" r:id="rId59"/>
    <p:sldId id="338" r:id="rId60"/>
    <p:sldId id="339" r:id="rId61"/>
    <p:sldId id="297" r:id="rId62"/>
    <p:sldId id="361"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6B86BE-13FC-4705-976B-89398C0A66EE}">
          <p14:sldIdLst>
            <p14:sldId id="366"/>
            <p14:sldId id="369"/>
            <p14:sldId id="368"/>
            <p14:sldId id="325"/>
            <p14:sldId id="279"/>
            <p14:sldId id="286"/>
            <p14:sldId id="260"/>
            <p14:sldId id="292"/>
            <p14:sldId id="326"/>
            <p14:sldId id="321"/>
            <p14:sldId id="284"/>
            <p14:sldId id="333"/>
            <p14:sldId id="327"/>
            <p14:sldId id="371"/>
            <p14:sldId id="266"/>
            <p14:sldId id="273"/>
            <p14:sldId id="328"/>
            <p14:sldId id="271"/>
            <p14:sldId id="261"/>
            <p14:sldId id="293"/>
            <p14:sldId id="294"/>
            <p14:sldId id="295"/>
            <p14:sldId id="330"/>
            <p14:sldId id="372"/>
            <p14:sldId id="276"/>
            <p14:sldId id="373"/>
            <p14:sldId id="282"/>
            <p14:sldId id="329"/>
            <p14:sldId id="363"/>
            <p14:sldId id="298"/>
          </p14:sldIdLst>
        </p14:section>
        <p14:section name="Untitled Section" id="{0DEC6A22-E383-4FF3-8642-2415E94E253A}">
          <p14:sldIdLst>
            <p14:sldId id="375"/>
            <p14:sldId id="300"/>
            <p14:sldId id="355"/>
            <p14:sldId id="269"/>
            <p14:sldId id="356"/>
            <p14:sldId id="365"/>
            <p14:sldId id="378"/>
            <p14:sldId id="341"/>
            <p14:sldId id="379"/>
            <p14:sldId id="380"/>
            <p14:sldId id="381"/>
            <p14:sldId id="382"/>
            <p14:sldId id="383"/>
            <p14:sldId id="384"/>
            <p14:sldId id="385"/>
            <p14:sldId id="386"/>
            <p14:sldId id="387"/>
            <p14:sldId id="388"/>
            <p14:sldId id="389"/>
            <p14:sldId id="390"/>
            <p14:sldId id="391"/>
            <p14:sldId id="392"/>
            <p14:sldId id="393"/>
            <p14:sldId id="394"/>
            <p14:sldId id="395"/>
            <p14:sldId id="316"/>
            <p14:sldId id="370"/>
            <p14:sldId id="338"/>
            <p14:sldId id="339"/>
            <p14:sldId id="297"/>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72"/>
    <a:srgbClr val="910048"/>
    <a:srgbClr val="FFC000"/>
    <a:srgbClr val="A7CBFF"/>
    <a:srgbClr val="5CE1E6"/>
    <a:srgbClr val="66FFFF"/>
    <a:srgbClr val="FEF9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71429" autoAdjust="0"/>
  </p:normalViewPr>
  <p:slideViewPr>
    <p:cSldViewPr snapToGrid="0" showGuides="1">
      <p:cViewPr varScale="1">
        <p:scale>
          <a:sx n="75" d="100"/>
          <a:sy n="75" d="100"/>
        </p:scale>
        <p:origin x="978" y="72"/>
      </p:cViewPr>
      <p:guideLst/>
    </p:cSldViewPr>
  </p:slideViewPr>
  <p:outlineViewPr>
    <p:cViewPr>
      <p:scale>
        <a:sx n="33" d="100"/>
        <a:sy n="33" d="100"/>
      </p:scale>
      <p:origin x="0" y="-956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4DFA6-A28B-4E92-9872-29CBD9E02BF7}"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8075A-35FB-46BC-ACC5-AE7E9AAB5F26}" type="slidenum">
              <a:rPr lang="en-US" smtClean="0"/>
              <a:t>‹#›</a:t>
            </a:fld>
            <a:endParaRPr lang="en-US"/>
          </a:p>
        </p:txBody>
      </p:sp>
    </p:spTree>
    <p:extLst>
      <p:ext uri="{BB962C8B-B14F-4D97-AF65-F5344CB8AC3E}">
        <p14:creationId xmlns:p14="http://schemas.microsoft.com/office/powerpoint/2010/main" val="123244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prior to training.</a:t>
            </a:r>
          </a:p>
        </p:txBody>
      </p:sp>
      <p:sp>
        <p:nvSpPr>
          <p:cNvPr id="4" name="Slide Number Placeholder 3"/>
          <p:cNvSpPr>
            <a:spLocks noGrp="1"/>
          </p:cNvSpPr>
          <p:nvPr>
            <p:ph type="sldNum" sz="quarter" idx="10"/>
          </p:nvPr>
        </p:nvSpPr>
        <p:spPr/>
        <p:txBody>
          <a:bodyPr/>
          <a:lstStyle/>
          <a:p>
            <a:fld id="{53C8075A-35FB-46BC-ACC5-AE7E9AAB5F26}" type="slidenum">
              <a:rPr lang="en-US" smtClean="0"/>
              <a:t>1</a:t>
            </a:fld>
            <a:endParaRPr lang="en-US"/>
          </a:p>
        </p:txBody>
      </p:sp>
    </p:spTree>
    <p:extLst>
      <p:ext uri="{BB962C8B-B14F-4D97-AF65-F5344CB8AC3E}">
        <p14:creationId xmlns:p14="http://schemas.microsoft.com/office/powerpoint/2010/main" val="352968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topics</a:t>
            </a:r>
            <a:r>
              <a:rPr lang="en-US" baseline="0" dirty="0"/>
              <a:t> include what’s on the menu, how much food should be served, when and how we serve meals, and your role in how we receive and spend our CACFP money. We will also talk about the forms we are required to keep and what you can expect when we have a CACFP Review. </a:t>
            </a:r>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10</a:t>
            </a:fld>
            <a:endParaRPr lang="en-US"/>
          </a:p>
        </p:txBody>
      </p:sp>
    </p:spTree>
    <p:extLst>
      <p:ext uri="{BB962C8B-B14F-4D97-AF65-F5344CB8AC3E}">
        <p14:creationId xmlns:p14="http://schemas.microsoft.com/office/powerpoint/2010/main" val="23925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participate in CACFP for </a:t>
            </a:r>
            <a:r>
              <a:rPr lang="en-US" b="1" i="1" dirty="0"/>
              <a:t>&lt;Insert meals served i.e. breakfast, lunch,</a:t>
            </a:r>
            <a:r>
              <a:rPr lang="en-US" b="1" i="1" baseline="0" dirty="0"/>
              <a:t> dinner, and 2 snacks.&gt; </a:t>
            </a:r>
          </a:p>
          <a:p>
            <a:endParaRPr lang="en-US" baseline="0" dirty="0"/>
          </a:p>
          <a:p>
            <a:r>
              <a:rPr lang="en-US" baseline="0" dirty="0"/>
              <a:t>It’s important to remember that we are shaping the nutrition behaviors for our participants and we play a big role in reducing food insecurity in our community. </a:t>
            </a:r>
          </a:p>
          <a:p>
            <a:endParaRPr lang="en-US" baseline="0" dirty="0"/>
          </a:p>
          <a:p>
            <a:r>
              <a:rPr lang="en-US" baseline="0" dirty="0"/>
              <a:t>We participate and follow program rules to receive funding to support our meal program.</a:t>
            </a:r>
            <a:endParaRPr lang="en-US" dirty="0"/>
          </a:p>
        </p:txBody>
      </p:sp>
      <p:sp>
        <p:nvSpPr>
          <p:cNvPr id="4" name="Slide Number Placeholder 3"/>
          <p:cNvSpPr>
            <a:spLocks noGrp="1"/>
          </p:cNvSpPr>
          <p:nvPr>
            <p:ph type="sldNum" sz="quarter" idx="10"/>
          </p:nvPr>
        </p:nvSpPr>
        <p:spPr/>
        <p:txBody>
          <a:bodyPr/>
          <a:lstStyle/>
          <a:p>
            <a:fld id="{53C8075A-35FB-46BC-ACC5-AE7E9AAB5F26}" type="slidenum">
              <a:rPr lang="en-US" smtClean="0"/>
              <a:t>11</a:t>
            </a:fld>
            <a:endParaRPr lang="en-US"/>
          </a:p>
        </p:txBody>
      </p:sp>
    </p:spTree>
    <p:extLst>
      <p:ext uri="{BB962C8B-B14F-4D97-AF65-F5344CB8AC3E}">
        <p14:creationId xmlns:p14="http://schemas.microsoft.com/office/powerpoint/2010/main" val="3730043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mbria" panose="02040503050406030204" pitchFamily="18" charset="0"/>
                <a:ea typeface="Cambria" panose="02040503050406030204" pitchFamily="18" charset="0"/>
              </a:rPr>
              <a:t>Let’s begin with the meal pattern. It shows which foods are required at meals and snacks.</a:t>
            </a:r>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53C8075A-35FB-46BC-ACC5-AE7E9AAB5F26}" type="slidenum">
              <a:rPr lang="en-US" smtClean="0"/>
              <a:t>12</a:t>
            </a:fld>
            <a:endParaRPr lang="en-US"/>
          </a:p>
        </p:txBody>
      </p:sp>
    </p:spTree>
    <p:extLst>
      <p:ext uri="{BB962C8B-B14F-4D97-AF65-F5344CB8AC3E}">
        <p14:creationId xmlns:p14="http://schemas.microsoft.com/office/powerpoint/2010/main" val="403092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Cambria" panose="02040503050406030204" pitchFamily="18" charset="0"/>
                <a:ea typeface="Cambria" panose="02040503050406030204" pitchFamily="18" charset="0"/>
              </a:rPr>
              <a:t>Director:</a:t>
            </a:r>
            <a:r>
              <a:rPr lang="en-US" dirty="0">
                <a:latin typeface="Cambria" panose="02040503050406030204" pitchFamily="18" charset="0"/>
                <a:ea typeface="Cambria" panose="02040503050406030204" pitchFamily="18" charset="0"/>
              </a:rPr>
              <a:t> Why is it important for you to know the meal pattern requirements?</a:t>
            </a:r>
          </a:p>
          <a:p>
            <a:pPr marL="0" indent="0">
              <a:buNone/>
            </a:pPr>
            <a:endParaRPr lang="en-US" sz="600"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First, we want each of you,</a:t>
            </a:r>
            <a:r>
              <a:rPr lang="en-US" baseline="0" dirty="0">
                <a:latin typeface="Cambria" panose="02040503050406030204" pitchFamily="18" charset="0"/>
                <a:ea typeface="Cambria" panose="02040503050406030204" pitchFamily="18" charset="0"/>
              </a:rPr>
              <a:t> as staff, </a:t>
            </a:r>
            <a:r>
              <a:rPr lang="en-US" dirty="0">
                <a:latin typeface="Cambria" panose="02040503050406030204" pitchFamily="18" charset="0"/>
                <a:ea typeface="Cambria" panose="02040503050406030204" pitchFamily="18" charset="0"/>
              </a:rPr>
              <a:t>to know what should be on the menu to help make sure our </a:t>
            </a:r>
            <a:r>
              <a:rPr lang="en-US" b="1" i="1" dirty="0">
                <a:latin typeface="Cambria" panose="02040503050406030204" pitchFamily="18" charset="0"/>
                <a:ea typeface="Cambria" panose="02040503050406030204" pitchFamily="18" charset="0"/>
              </a:rPr>
              <a:t>&lt;Choose one: children or participants or adults&gt;</a:t>
            </a:r>
            <a:r>
              <a:rPr lang="en-US" i="1" dirty="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are receiving the correct foods.</a:t>
            </a:r>
          </a:p>
          <a:p>
            <a:pPr marL="457200" lvl="1" indent="0">
              <a:buNone/>
            </a:pPr>
            <a:endParaRPr lang="en-US" sz="600"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We’re counting on you to help us stay on track. You’re the ones who will be serving the meals and overseeing the meal service.  We want you to feel empowered to remind us if something is missing.</a:t>
            </a:r>
          </a:p>
          <a:p>
            <a:pPr marL="457200" lvl="1" indent="0">
              <a:buNone/>
            </a:pPr>
            <a:endParaRPr lang="en-US" sz="600"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Lastly,</a:t>
            </a:r>
            <a:r>
              <a:rPr lang="en-US" baseline="0" dirty="0">
                <a:latin typeface="Cambria" panose="02040503050406030204" pitchFamily="18" charset="0"/>
                <a:ea typeface="Cambria" panose="02040503050406030204" pitchFamily="18" charset="0"/>
              </a:rPr>
              <a:t> we </a:t>
            </a:r>
            <a:r>
              <a:rPr lang="en-US" dirty="0">
                <a:latin typeface="Cambria" panose="02040503050406030204" pitchFamily="18" charset="0"/>
                <a:ea typeface="Cambria" panose="02040503050406030204" pitchFamily="18" charset="0"/>
              </a:rPr>
              <a:t>value your input! Please feel comfortable letting us know if you have ideas as to how we can improve our menus, if you have any unique menu ideas, if there are foods that go over well, foods that don’t, or any other meal service observations, questions, or concerns.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223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endParaRPr lang="en-US" b="0" dirty="0"/>
          </a:p>
          <a:p>
            <a:endParaRPr lang="en-US" b="0" dirty="0"/>
          </a:p>
          <a:p>
            <a:r>
              <a:rPr lang="en-US" b="0" dirty="0"/>
              <a:t>First, I will cover the infant meal pattern.  </a:t>
            </a:r>
            <a:r>
              <a:rPr lang="en-US" sz="1200" b="0" i="0" u="none" strike="noStrike" kern="1200" baseline="0" dirty="0">
                <a:solidFill>
                  <a:schemeClr val="tx1"/>
                </a:solidFill>
                <a:latin typeface="+mn-lt"/>
                <a:ea typeface="+mn-ea"/>
                <a:cs typeface="+mn-cs"/>
              </a:rPr>
              <a:t>It is made up of different food components. From 0 through 5 months, breastmilk or infant formula is the only food component required. The infant meal pattern for babies who are 6 through 11 months includes solid foods as additional food components once the baby is developmentally ready. These additional components include grains, meat and meat alternates, and vegetables and fruits.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Take a few seconds to look at the infant meal pattern chart that is on your table. Pay close attention to the components required and serving sizes.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Some things you may have noticed are: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Breastmilk and formula are required for all infants 0-11 months of 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Foods start around 6 months of 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Food components are offered as part of a meal or snack, but since babies do not eat on a set schedule, the components may be offered throughout the course of the morning or afternoon. For example, a baby may eat part of her breakfast at 9 a.m. and more of her breakfast at 10:30 a.m. This is still reimbursable as the breakfast meal. </a:t>
            </a:r>
          </a:p>
          <a:p>
            <a:r>
              <a:rPr lang="en-US" sz="1200" b="0" i="0" u="none" strike="noStrike" kern="1200" baseline="0" dirty="0">
                <a:solidFill>
                  <a:schemeClr val="tx1"/>
                </a:solidFill>
                <a:latin typeface="+mn-lt"/>
                <a:ea typeface="+mn-ea"/>
                <a:cs typeface="+mn-cs"/>
              </a:rPr>
              <a:t>- You may have also noticed a serving size with a range starting at 0. Infant teachers, please remember that a serving size of 0 does not mean it’s optional – it means it is based on the developmental readiness for solid foods. How do we know when an infant is ready? We’re going to discuss that now. </a:t>
            </a:r>
            <a:endParaRPr lang="en-US" b="1" dirty="0"/>
          </a:p>
        </p:txBody>
      </p:sp>
      <p:sp>
        <p:nvSpPr>
          <p:cNvPr id="4" name="Slide Number Placeholder 3"/>
          <p:cNvSpPr>
            <a:spLocks noGrp="1"/>
          </p:cNvSpPr>
          <p:nvPr>
            <p:ph type="sldNum" sz="quarter" idx="10"/>
          </p:nvPr>
        </p:nvSpPr>
        <p:spPr/>
        <p:txBody>
          <a:bodyPr/>
          <a:lstStyle/>
          <a:p>
            <a:fld id="{786D50A6-1C81-4292-ABB3-C4460A4EC0E7}" type="slidenum">
              <a:rPr lang="en-US" smtClean="0"/>
              <a:t>14</a:t>
            </a:fld>
            <a:endParaRPr lang="en-US"/>
          </a:p>
        </p:txBody>
      </p:sp>
    </p:spTree>
    <p:extLst>
      <p:ext uri="{BB962C8B-B14F-4D97-AF65-F5344CB8AC3E}">
        <p14:creationId xmlns:p14="http://schemas.microsoft.com/office/powerpoint/2010/main" val="120328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p>
          <a:p>
            <a:endParaRPr lang="en-US" b="1" i="1" dirty="0"/>
          </a:p>
          <a:p>
            <a:pPr marL="0" indent="0">
              <a:buFont typeface="Arial" panose="020B0604020202020204" pitchFamily="34" charset="0"/>
              <a:buNone/>
            </a:pPr>
            <a:r>
              <a:rPr lang="en-US" b="0" dirty="0"/>
              <a:t>Every infant is different. While we love our infants and know them really well,</a:t>
            </a:r>
            <a:r>
              <a:rPr lang="en-US" b="0" baseline="0" dirty="0"/>
              <a:t> </a:t>
            </a:r>
            <a:r>
              <a:rPr lang="en-US" b="0" dirty="0"/>
              <a:t>we rely on parents/guardians to communicate their infant’s feeding habits. </a:t>
            </a:r>
            <a:r>
              <a:rPr lang="en-US" b="0" baseline="0" dirty="0"/>
              <a:t> We use these two record keeping forms to ensure we have good c</a:t>
            </a:r>
            <a:r>
              <a:rPr lang="en-US" b="0" dirty="0"/>
              <a:t>ommunication with the parents/guardian.</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1" dirty="0"/>
              <a:t>(</a:t>
            </a:r>
            <a:r>
              <a:rPr lang="en-US" b="1" i="1" dirty="0"/>
              <a:t>Best Practice) </a:t>
            </a:r>
            <a:r>
              <a:rPr lang="en-US" b="0" dirty="0"/>
              <a:t>The first is the Infant Feeding Preference Form which ADE encourages centers to use.  It documents how parents/guardians would like their infant to be fed while they’re in our care. It also has a space for parents/guardians to communicate if they’re going to be providing their own food for their infant. This is important for us to know because when parents provide more than one component, like breastmilk and fruit, we cannot include this meal on our reports for ADE. </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1" dirty="0"/>
              <a:t>(</a:t>
            </a:r>
            <a:r>
              <a:rPr lang="en-US" b="1" i="1" dirty="0"/>
              <a:t>Required if infants are in care) </a:t>
            </a:r>
            <a:r>
              <a:rPr lang="en-US" b="0" dirty="0"/>
              <a:t>The second is the DHS Solid Food Introduction Form. This form documents solid foods that have been successfully introduced at home and therefore must be offered while the infant is in our care. </a:t>
            </a:r>
          </a:p>
          <a:p>
            <a:pPr marL="171450" indent="-171450">
              <a:buFont typeface="Arial" panose="020B0604020202020204" pitchFamily="34" charset="0"/>
              <a:buChar char="•"/>
            </a:pPr>
            <a:endParaRPr lang="en-US" b="0" dirty="0"/>
          </a:p>
          <a:p>
            <a:endParaRPr lang="en-US" b="0" dirty="0"/>
          </a:p>
        </p:txBody>
      </p:sp>
      <p:sp>
        <p:nvSpPr>
          <p:cNvPr id="4" name="Slide Number Placeholder 3"/>
          <p:cNvSpPr>
            <a:spLocks noGrp="1"/>
          </p:cNvSpPr>
          <p:nvPr>
            <p:ph type="sldNum" sz="quarter" idx="10"/>
          </p:nvPr>
        </p:nvSpPr>
        <p:spPr/>
        <p:txBody>
          <a:bodyPr/>
          <a:lstStyle/>
          <a:p>
            <a:fld id="{786D50A6-1C81-4292-ABB3-C4460A4EC0E7}" type="slidenum">
              <a:rPr lang="en-US" smtClean="0"/>
              <a:t>15</a:t>
            </a:fld>
            <a:endParaRPr lang="en-US"/>
          </a:p>
        </p:txBody>
      </p:sp>
    </p:spTree>
    <p:extLst>
      <p:ext uri="{BB962C8B-B14F-4D97-AF65-F5344CB8AC3E}">
        <p14:creationId xmlns:p14="http://schemas.microsoft.com/office/powerpoint/2010/main" val="2396074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endParaRPr lang="en-US" b="0" dirty="0">
              <a:sym typeface="Wingdings" panose="05000000000000000000" pitchFamily="2" charset="2"/>
            </a:endParaRPr>
          </a:p>
          <a:p>
            <a:endParaRPr lang="en-US" b="0" dirty="0">
              <a:sym typeface="Wingdings" panose="05000000000000000000" pitchFamily="2" charset="2"/>
            </a:endParaRPr>
          </a:p>
          <a:p>
            <a:r>
              <a:rPr lang="en-US" b="0" dirty="0">
                <a:sym typeface="Wingdings" panose="05000000000000000000" pitchFamily="2" charset="2"/>
              </a:rPr>
              <a:t>Infant</a:t>
            </a:r>
            <a:r>
              <a:rPr lang="en-US" b="0" baseline="0" dirty="0">
                <a:sym typeface="Wingdings" panose="05000000000000000000" pitchFamily="2" charset="2"/>
              </a:rPr>
              <a:t> teachers, as you know, </a:t>
            </a:r>
            <a:r>
              <a:rPr lang="en-US" b="0" dirty="0">
                <a:sym typeface="Wingdings" panose="05000000000000000000" pitchFamily="2" charset="2"/>
              </a:rPr>
              <a:t>USDA has issued a guide that provides a detailed overview of Feeding Infants in the CACFP.  </a:t>
            </a:r>
            <a:r>
              <a:rPr lang="en-US" b="1" i="1" dirty="0">
                <a:sym typeface="Wingdings" panose="05000000000000000000" pitchFamily="2" charset="2"/>
              </a:rPr>
              <a:t>&lt;Indicate where infant teachers can access this guide. i.e. T</a:t>
            </a:r>
            <a:r>
              <a:rPr lang="en-US" b="1" i="1" baseline="0" dirty="0">
                <a:sym typeface="Wingdings" panose="05000000000000000000" pitchFamily="2" charset="2"/>
              </a:rPr>
              <a:t>wo copies are available in the</a:t>
            </a:r>
            <a:r>
              <a:rPr lang="en-US" b="1" i="1" dirty="0">
                <a:sym typeface="Wingdings" panose="05000000000000000000" pitchFamily="2" charset="2"/>
              </a:rPr>
              <a:t> Infant room and you are strongly encouraged to review this handbook and communicate any questions or concerns that may arise.&gt;</a:t>
            </a:r>
          </a:p>
          <a:p>
            <a:endParaRPr lang="en-US" b="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786D50A6-1C81-4292-ABB3-C4460A4EC0E7}" type="slidenum">
              <a:rPr lang="en-US" smtClean="0"/>
              <a:t>16</a:t>
            </a:fld>
            <a:endParaRPr lang="en-US"/>
          </a:p>
        </p:txBody>
      </p:sp>
    </p:spTree>
    <p:extLst>
      <p:ext uri="{BB962C8B-B14F-4D97-AF65-F5344CB8AC3E}">
        <p14:creationId xmlns:p14="http://schemas.microsoft.com/office/powerpoint/2010/main" val="336813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&lt;For centers with infants&gt; </a:t>
            </a:r>
            <a:r>
              <a:rPr lang="en-US" b="0" dirty="0"/>
              <a:t>Now</a:t>
            </a:r>
            <a:r>
              <a:rPr lang="en-US" b="0" baseline="0" dirty="0"/>
              <a:t> let’s talk about what’s on the menu for children ages 1 and up.  </a:t>
            </a:r>
            <a:r>
              <a:rPr lang="en-US" b="0" dirty="0"/>
              <a:t>There are five main components in the CACFP meal pattern.</a:t>
            </a:r>
          </a:p>
          <a:p>
            <a:endParaRPr lang="en-US" b="0" dirty="0"/>
          </a:p>
          <a:p>
            <a:r>
              <a:rPr lang="en-US" b="1" i="1" dirty="0"/>
              <a:t>&lt;For centers </a:t>
            </a:r>
            <a:r>
              <a:rPr lang="en-US" b="1" i="1" u="sng" dirty="0"/>
              <a:t>without</a:t>
            </a:r>
            <a:r>
              <a:rPr lang="en-US" b="1" i="1" dirty="0"/>
              <a:t> infants, including preschools, at-risk afterschool programs and adult day programs&gt;  </a:t>
            </a:r>
            <a:r>
              <a:rPr lang="en-US" b="0" i="0" dirty="0"/>
              <a:t>Now let’s talk about how our menu aligns with the meal pattern.</a:t>
            </a:r>
            <a:endParaRPr lang="en-US" b="0" dirty="0"/>
          </a:p>
          <a:p>
            <a:endParaRPr lang="en-US" b="0" dirty="0"/>
          </a:p>
          <a:p>
            <a:r>
              <a:rPr lang="en-US" b="0" dirty="0"/>
              <a:t>The five components are: </a:t>
            </a:r>
          </a:p>
          <a:p>
            <a:pPr marL="228600" indent="-228600">
              <a:buFont typeface="+mj-lt"/>
              <a:buAutoNum type="arabicPeriod"/>
            </a:pPr>
            <a:r>
              <a:rPr lang="en-US" b="0" dirty="0"/>
              <a:t>Milk</a:t>
            </a:r>
          </a:p>
          <a:p>
            <a:pPr marL="228600" indent="-228600">
              <a:buFont typeface="+mj-lt"/>
              <a:buAutoNum type="arabicPeriod"/>
            </a:pPr>
            <a:r>
              <a:rPr lang="en-US" b="0" dirty="0"/>
              <a:t>Grain</a:t>
            </a:r>
          </a:p>
          <a:p>
            <a:pPr marL="228600" indent="-228600">
              <a:buFont typeface="+mj-lt"/>
              <a:buAutoNum type="arabicPeriod"/>
            </a:pPr>
            <a:r>
              <a:rPr lang="en-US" b="0" dirty="0"/>
              <a:t>Vegetable </a:t>
            </a:r>
          </a:p>
          <a:p>
            <a:pPr marL="228600" indent="-228600">
              <a:buFont typeface="+mj-lt"/>
              <a:buAutoNum type="arabicPeriod"/>
            </a:pPr>
            <a:r>
              <a:rPr lang="en-US" b="0" dirty="0"/>
              <a:t>Fruit </a:t>
            </a:r>
          </a:p>
          <a:p>
            <a:pPr marL="228600" indent="-228600">
              <a:buFont typeface="+mj-lt"/>
              <a:buAutoNum type="arabicPeriod"/>
            </a:pPr>
            <a:r>
              <a:rPr lang="en-US" b="0" dirty="0"/>
              <a:t>Meat/Meat Alternate</a:t>
            </a:r>
          </a:p>
          <a:p>
            <a:endParaRPr lang="en-US" b="0" dirty="0"/>
          </a:p>
          <a:p>
            <a:r>
              <a:rPr lang="en-US" b="0" dirty="0"/>
              <a:t>The required components vary by meal type.</a:t>
            </a:r>
          </a:p>
          <a:p>
            <a:pPr marL="171450" indent="-171450">
              <a:buFont typeface="Arial" panose="020B0604020202020204" pitchFamily="34" charset="0"/>
              <a:buChar char="•"/>
            </a:pPr>
            <a:r>
              <a:rPr lang="en-US" b="0" dirty="0"/>
              <a:t>At breakfast, we must serve fluid milk, a bread/grain OR meat/meat alternate like scrambled eggs or yogurt, and a fruit or vegetable or combination of both.</a:t>
            </a:r>
          </a:p>
          <a:p>
            <a:pPr marL="171450" indent="-171450">
              <a:buFont typeface="Arial" panose="020B0604020202020204" pitchFamily="34" charset="0"/>
              <a:buChar char="•"/>
            </a:pPr>
            <a:r>
              <a:rPr lang="en-US" b="0" dirty="0"/>
              <a:t>At lunch and supper, we must serve all five components. Occasionally, you may notice we serve two different vegetables instead of a fruit and vegetable. This flexibility is allowed so we can provide our participants more</a:t>
            </a:r>
            <a:r>
              <a:rPr lang="en-US" b="0" baseline="0" dirty="0"/>
              <a:t> opportunities to try foods they may not get at home.</a:t>
            </a:r>
            <a:endParaRPr lang="en-US" b="0" dirty="0"/>
          </a:p>
          <a:p>
            <a:pPr marL="171450" indent="-171450">
              <a:buFont typeface="Arial" panose="020B0604020202020204" pitchFamily="34" charset="0"/>
              <a:buChar char="•"/>
            </a:pPr>
            <a:r>
              <a:rPr lang="en-US" b="0" dirty="0"/>
              <a:t>At snack, we have the ability to pick any two of the five components to serve.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223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u="none" dirty="0">
                <a:latin typeface="Cambria" panose="02040503050406030204" pitchFamily="18" charset="0"/>
                <a:ea typeface="Cambria" panose="02040503050406030204" pitchFamily="18" charset="0"/>
              </a:rPr>
              <a:t>&lt;You can delete any of the meal patterns that don’t apply to you.  You can also modify some of the script if you don’t serve different age groups as defined in the meal patterns &gt;</a:t>
            </a:r>
          </a:p>
          <a:p>
            <a:pPr marL="0" indent="0">
              <a:buNone/>
            </a:pPr>
            <a:endParaRPr lang="en-US" b="0" dirty="0">
              <a:latin typeface="Cambria" panose="02040503050406030204" pitchFamily="18" charset="0"/>
              <a:ea typeface="Cambria" panose="02040503050406030204" pitchFamily="18" charset="0"/>
            </a:endParaRPr>
          </a:p>
          <a:p>
            <a:pPr marL="0" indent="0">
              <a:buNone/>
            </a:pPr>
            <a:r>
              <a:rPr lang="en-US" b="0" dirty="0">
                <a:latin typeface="Cambria" panose="02040503050406030204" pitchFamily="18" charset="0"/>
                <a:ea typeface="Cambria" panose="02040503050406030204" pitchFamily="18" charset="0"/>
              </a:rPr>
              <a:t>Take a moment to review your meal pattern charts.</a:t>
            </a:r>
          </a:p>
          <a:p>
            <a:pPr marL="0" indent="0">
              <a:buNone/>
            </a:pPr>
            <a:endParaRPr lang="en-US" b="0" dirty="0">
              <a:latin typeface="Cambria" panose="02040503050406030204" pitchFamily="18" charset="0"/>
              <a:ea typeface="Cambria" panose="02040503050406030204" pitchFamily="18" charset="0"/>
            </a:endParaRPr>
          </a:p>
          <a:p>
            <a:pPr marL="0" indent="0">
              <a:buNone/>
            </a:pPr>
            <a:r>
              <a:rPr lang="en-US" b="0" dirty="0">
                <a:latin typeface="Cambria" panose="02040503050406030204" pitchFamily="18" charset="0"/>
                <a:ea typeface="Cambria" panose="02040503050406030204" pitchFamily="18" charset="0"/>
              </a:rPr>
              <a:t>Notice that serving sizes increase with age and vary by meal type. The serving sizes on this chart are the minimum required serving sizes for the CACFP meal pattern. We are always able to serve more than the serving sizes listed, but we cannot serve less. If you feel your classroom did not receive enough food to meet the serving sizes, we want you to feel empowered to communicate with the cook and request to receive more food.</a:t>
            </a:r>
            <a:endParaRPr lang="en-US" b="0" dirty="0"/>
          </a:p>
          <a:p>
            <a:endParaRPr lang="en-US" b="0" dirty="0"/>
          </a:p>
          <a:p>
            <a:r>
              <a:rPr lang="en-US" b="0" dirty="0"/>
              <a:t>These meal pattern charts are posted in each room for you to reference what foods should be served and in what serving sizes.</a:t>
            </a:r>
          </a:p>
          <a:p>
            <a:endParaRPr lang="en-US" b="0" dirty="0"/>
          </a:p>
          <a:p>
            <a:r>
              <a:rPr lang="en-US" b="0" dirty="0"/>
              <a:t>The</a:t>
            </a:r>
            <a:r>
              <a:rPr lang="en-US" b="0" baseline="0" dirty="0"/>
              <a:t> next few slides will show us what these </a:t>
            </a:r>
            <a:r>
              <a:rPr lang="en-US" b="0" dirty="0"/>
              <a:t>serving sizes look like on a plate.</a:t>
            </a:r>
          </a:p>
        </p:txBody>
      </p:sp>
      <p:sp>
        <p:nvSpPr>
          <p:cNvPr id="4" name="Slide Number Placeholder 3"/>
          <p:cNvSpPr>
            <a:spLocks noGrp="1"/>
          </p:cNvSpPr>
          <p:nvPr>
            <p:ph type="sldNum" sz="quarter" idx="10"/>
          </p:nvPr>
        </p:nvSpPr>
        <p:spPr/>
        <p:txBody>
          <a:bodyPr/>
          <a:lstStyle/>
          <a:p>
            <a:fld id="{786D50A6-1C81-4292-ABB3-C4460A4EC0E7}" type="slidenum">
              <a:rPr lang="en-US" smtClean="0"/>
              <a:t>18</a:t>
            </a:fld>
            <a:endParaRPr lang="en-US"/>
          </a:p>
        </p:txBody>
      </p:sp>
    </p:spTree>
    <p:extLst>
      <p:ext uri="{BB962C8B-B14F-4D97-AF65-F5344CB8AC3E}">
        <p14:creationId xmlns:p14="http://schemas.microsoft.com/office/powerpoint/2010/main" val="2529301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Cambria" panose="02040503050406030204" pitchFamily="18" charset="0"/>
                <a:ea typeface="Cambria" panose="02040503050406030204" pitchFamily="18" charset="0"/>
              </a:rPr>
              <a:t>Milk is one the five</a:t>
            </a:r>
            <a:r>
              <a:rPr lang="en-US" sz="1200" baseline="0" dirty="0">
                <a:latin typeface="Cambria" panose="02040503050406030204" pitchFamily="18" charset="0"/>
                <a:ea typeface="Cambria" panose="02040503050406030204" pitchFamily="18" charset="0"/>
              </a:rPr>
              <a:t> components and is required at breakfast, lunch and supper.  </a:t>
            </a:r>
            <a:r>
              <a:rPr lang="en-US" sz="1200" dirty="0">
                <a:latin typeface="Cambria" panose="02040503050406030204" pitchFamily="18" charset="0"/>
                <a:ea typeface="Cambria" panose="02040503050406030204" pitchFamily="18" charset="0"/>
              </a:rPr>
              <a:t>It is important that we not only serve the correct type of milk, but it is important we serve enough milk to meet the minimum meal pattern requirement. </a:t>
            </a:r>
            <a:endParaRPr lang="en-US" sz="1200" i="1" dirty="0">
              <a:latin typeface="Cambria" panose="02040503050406030204" pitchFamily="18" charset="0"/>
              <a:ea typeface="Cambria" panose="02040503050406030204" pitchFamily="18" charset="0"/>
            </a:endParaRPr>
          </a:p>
          <a:p>
            <a:pPr marL="0" indent="0">
              <a:buNone/>
            </a:pPr>
            <a:endParaRPr lang="en-US" sz="1200" i="1" baseline="0" dirty="0">
              <a:latin typeface="Cambria" panose="02040503050406030204" pitchFamily="18" charset="0"/>
              <a:ea typeface="Cambria" panose="02040503050406030204" pitchFamily="18" charset="0"/>
            </a:endParaRPr>
          </a:p>
          <a:p>
            <a:pPr marL="0" indent="0">
              <a:buNone/>
            </a:pPr>
            <a:r>
              <a:rPr lang="en-US" sz="1200" baseline="0" dirty="0">
                <a:latin typeface="Cambria" panose="02040503050406030204" pitchFamily="18" charset="0"/>
                <a:ea typeface="Cambria" panose="02040503050406030204" pitchFamily="18" charset="0"/>
              </a:rPr>
              <a:t>What type of milk must be served? </a:t>
            </a:r>
            <a:endParaRPr lang="en-US" sz="1200" i="1" baseline="0" dirty="0">
              <a:latin typeface="Cambria" panose="02040503050406030204" pitchFamily="18" charset="0"/>
              <a:ea typeface="Cambria" panose="02040503050406030204" pitchFamily="18" charset="0"/>
            </a:endParaRPr>
          </a:p>
          <a:p>
            <a:pPr marL="0" indent="0">
              <a:buNone/>
            </a:pPr>
            <a:r>
              <a:rPr lang="en-US" sz="1200" b="1" i="1" baseline="0" dirty="0">
                <a:latin typeface="Cambria" panose="02040503050406030204" pitchFamily="18" charset="0"/>
                <a:ea typeface="Cambria" panose="02040503050406030204" pitchFamily="18" charset="0"/>
              </a:rPr>
              <a:t>&lt;Centers serving children&gt;</a:t>
            </a:r>
            <a:r>
              <a:rPr lang="en-US" sz="1200" baseline="0" dirty="0">
                <a:latin typeface="Cambria" panose="02040503050406030204" pitchFamily="18" charset="0"/>
                <a:ea typeface="Cambria" panose="02040503050406030204" pitchFamily="18" charset="0"/>
              </a:rPr>
              <a:t>Participants 12-23 months must receive whole milk. 24 months and older must receive 1% or skim milk.  All children under 6 years of age must receive unflavored milk.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baseline="0" dirty="0">
                <a:latin typeface="Cambria" panose="02040503050406030204" pitchFamily="18" charset="0"/>
                <a:ea typeface="Cambria" panose="02040503050406030204" pitchFamily="18" charset="0"/>
              </a:rPr>
              <a:t>&lt;Centers serving at-risk after schoolers ONLY&gt;</a:t>
            </a:r>
            <a:r>
              <a:rPr lang="en-US" sz="1200" b="1" i="0" baseline="0" dirty="0">
                <a:latin typeface="Cambria" panose="02040503050406030204" pitchFamily="18" charset="0"/>
                <a:ea typeface="Cambria" panose="02040503050406030204" pitchFamily="18" charset="0"/>
              </a:rPr>
              <a:t> </a:t>
            </a:r>
            <a:r>
              <a:rPr lang="en-US" sz="1200" b="0" i="0" baseline="0" dirty="0">
                <a:latin typeface="Cambria" panose="02040503050406030204" pitchFamily="18" charset="0"/>
                <a:ea typeface="Cambria" panose="02040503050406030204" pitchFamily="18" charset="0"/>
              </a:rPr>
              <a:t>All of our participants </a:t>
            </a:r>
            <a:r>
              <a:rPr lang="en-US" sz="1200" baseline="0" dirty="0">
                <a:latin typeface="Cambria" panose="02040503050406030204" pitchFamily="18" charset="0"/>
                <a:ea typeface="Cambria" panose="02040503050406030204" pitchFamily="18" charset="0"/>
              </a:rPr>
              <a:t>must receive 1% or skim milk.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baseline="0" dirty="0">
                <a:latin typeface="Cambria" panose="02040503050406030204" pitchFamily="18" charset="0"/>
                <a:ea typeface="Cambria" panose="02040503050406030204" pitchFamily="18" charset="0"/>
              </a:rPr>
              <a:t>&lt;Centers serving adults&gt; </a:t>
            </a:r>
            <a:r>
              <a:rPr lang="en-US" sz="1200" b="0" i="0" baseline="0" dirty="0">
                <a:latin typeface="Cambria" panose="02040503050406030204" pitchFamily="18" charset="0"/>
                <a:ea typeface="Cambria" panose="02040503050406030204" pitchFamily="18" charset="0"/>
              </a:rPr>
              <a:t>All of our participants </a:t>
            </a:r>
            <a:r>
              <a:rPr lang="en-US" sz="1200" baseline="0" dirty="0">
                <a:latin typeface="Cambria" panose="02040503050406030204" pitchFamily="18" charset="0"/>
                <a:ea typeface="Cambria" panose="02040503050406030204" pitchFamily="18" charset="0"/>
              </a:rPr>
              <a:t>must receive 8 oz of 1% or skim milk except we are allowed to serve 6 ounces of yogurt in place of milk once per day when yogurt is not served as a meat/meat alternate in the same meal.  In addition, milk is optional at supper.</a:t>
            </a:r>
          </a:p>
          <a:p>
            <a:pPr marL="0" indent="0">
              <a:buNone/>
            </a:pPr>
            <a:endParaRPr lang="en-US" sz="1200" i="1" dirty="0">
              <a:latin typeface="Cambria" panose="02040503050406030204" pitchFamily="18" charset="0"/>
              <a:ea typeface="Cambria" panose="02040503050406030204" pitchFamily="18" charset="0"/>
            </a:endParaRPr>
          </a:p>
          <a:p>
            <a:pPr marL="0" indent="0">
              <a:buNone/>
            </a:pPr>
            <a:endParaRPr lang="en-US" sz="1200" dirty="0">
              <a:latin typeface="Cambria" panose="02040503050406030204" pitchFamily="18" charset="0"/>
              <a:ea typeface="Cambria" panose="02040503050406030204" pitchFamily="18" charset="0"/>
            </a:endParaRPr>
          </a:p>
          <a:p>
            <a:pPr marL="0" indent="0">
              <a:buNone/>
            </a:pPr>
            <a:r>
              <a:rPr lang="en-US" sz="1200" dirty="0">
                <a:latin typeface="Cambria" panose="02040503050406030204" pitchFamily="18" charset="0"/>
                <a:ea typeface="Cambria" panose="02040503050406030204" pitchFamily="18" charset="0"/>
              </a:rPr>
              <a:t>We use </a:t>
            </a:r>
            <a:r>
              <a:rPr lang="en-US" sz="1200" b="1" i="1" dirty="0">
                <a:latin typeface="Cambria" panose="02040503050406030204" pitchFamily="18" charset="0"/>
                <a:ea typeface="Cambria" panose="02040503050406030204" pitchFamily="18" charset="0"/>
              </a:rPr>
              <a:t>&lt;insert cup size i.e. 10 oz cups – adjust the image on the slide so the correct size cup is circled&gt;</a:t>
            </a:r>
            <a:r>
              <a:rPr lang="en-US" sz="1200" i="1" dirty="0">
                <a:latin typeface="Cambria" panose="02040503050406030204" pitchFamily="18" charset="0"/>
                <a:ea typeface="Cambria" panose="02040503050406030204" pitchFamily="18" charset="0"/>
              </a:rPr>
              <a:t>. </a:t>
            </a:r>
            <a:r>
              <a:rPr lang="en-US" sz="1200" dirty="0">
                <a:latin typeface="Cambria" panose="02040503050406030204" pitchFamily="18" charset="0"/>
                <a:ea typeface="Cambria" panose="02040503050406030204" pitchFamily="18" charset="0"/>
              </a:rPr>
              <a:t>Looking at this image, identify approximately how full you should be filling the cup in order to meet the minimum meal pattern requirements for the children in your classroom. </a:t>
            </a:r>
            <a:r>
              <a:rPr lang="en-US" sz="1200" i="1" dirty="0">
                <a:latin typeface="Cambria" panose="02040503050406030204" pitchFamily="18" charset="0"/>
                <a:ea typeface="Cambria" panose="02040503050406030204" pitchFamily="18" charset="0"/>
              </a:rPr>
              <a:t>(advance slide – lines w/ marks on cup will appear)</a:t>
            </a:r>
            <a:r>
              <a:rPr lang="en-US" sz="1200" dirty="0">
                <a:latin typeface="Cambria" panose="02040503050406030204" pitchFamily="18" charset="0"/>
                <a:ea typeface="Cambria" panose="02040503050406030204" pitchFamily="18" charset="0"/>
              </a:rPr>
              <a:t> (</a:t>
            </a:r>
            <a:r>
              <a:rPr lang="en-US" sz="1200" i="1" dirty="0">
                <a:latin typeface="Cambria" panose="02040503050406030204" pitchFamily="18" charset="0"/>
                <a:ea typeface="Cambria" panose="02040503050406030204" pitchFamily="18" charset="0"/>
              </a:rPr>
              <a:t>Acknowledge how full the cup will need to be for each age group.)</a:t>
            </a:r>
            <a:endParaRPr lang="en-US" sz="120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786D50A6-1C81-4292-ABB3-C4460A4EC0E7}" type="slidenum">
              <a:rPr lang="en-US" smtClean="0"/>
              <a:t>19</a:t>
            </a:fld>
            <a:endParaRPr lang="en-US"/>
          </a:p>
        </p:txBody>
      </p:sp>
    </p:spTree>
    <p:extLst>
      <p:ext uri="{BB962C8B-B14F-4D97-AF65-F5344CB8AC3E}">
        <p14:creationId xmlns:p14="http://schemas.microsoft.com/office/powerpoint/2010/main" val="19197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prior to training.</a:t>
            </a:r>
          </a:p>
        </p:txBody>
      </p:sp>
      <p:sp>
        <p:nvSpPr>
          <p:cNvPr id="4" name="Slide Number Placeholder 3"/>
          <p:cNvSpPr>
            <a:spLocks noGrp="1"/>
          </p:cNvSpPr>
          <p:nvPr>
            <p:ph type="sldNum" sz="quarter" idx="10"/>
          </p:nvPr>
        </p:nvSpPr>
        <p:spPr/>
        <p:txBody>
          <a:bodyPr/>
          <a:lstStyle/>
          <a:p>
            <a:fld id="{53C8075A-35FB-46BC-ACC5-AE7E9AAB5F26}" type="slidenum">
              <a:rPr lang="en-US" smtClean="0"/>
              <a:t>2</a:t>
            </a:fld>
            <a:endParaRPr lang="en-US"/>
          </a:p>
        </p:txBody>
      </p:sp>
    </p:spTree>
    <p:extLst>
      <p:ext uri="{BB962C8B-B14F-4D97-AF65-F5344CB8AC3E}">
        <p14:creationId xmlns:p14="http://schemas.microsoft.com/office/powerpoint/2010/main" val="2339196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are all examples of a CACFP compliant breakfast.  </a:t>
            </a:r>
          </a:p>
          <a:p>
            <a:endParaRPr lang="en-US" b="0" dirty="0"/>
          </a:p>
          <a:p>
            <a:r>
              <a:rPr lang="en-US" b="1" i="0" u="none" dirty="0"/>
              <a:t>&lt;</a:t>
            </a:r>
            <a:r>
              <a:rPr lang="en-US" b="1" i="1" u="none" dirty="0"/>
              <a:t>Depending on the age groups you serve, you can delete the pictures you don’t need and make the remaining pictures bigger.&gt;</a:t>
            </a:r>
            <a:endParaRPr lang="en-US" b="1" i="0" u="none"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&lt;For centers with children of various ages&gt; </a:t>
            </a:r>
            <a:r>
              <a:rPr lang="en-US" b="0" dirty="0"/>
              <a:t>Notice the portions</a:t>
            </a:r>
            <a:r>
              <a:rPr lang="en-US" b="0" baseline="0" dirty="0"/>
              <a:t> required for each age group </a:t>
            </a:r>
            <a:r>
              <a:rPr lang="en-US" b="0" dirty="0"/>
              <a:t>on this slide. Look</a:t>
            </a:r>
            <a:r>
              <a:rPr lang="en-US" b="0" baseline="0" dirty="0"/>
              <a:t> at the differences between ages 1 +2 and ages 3-5. The fruit offered changes from ¼ to ½ cup. </a:t>
            </a:r>
            <a:endParaRPr lang="en-US" b="0" dirty="0"/>
          </a:p>
          <a:p>
            <a:endParaRPr lang="en-US" b="0" dirty="0"/>
          </a:p>
          <a:p>
            <a:r>
              <a:rPr lang="en-US" b="1" i="1" dirty="0"/>
              <a:t>&lt;If you only serve at-risk after school children or adult day participants&gt; </a:t>
            </a:r>
            <a:r>
              <a:rPr lang="en-US" b="0" i="0" dirty="0"/>
              <a:t>Notice what the portion size looks like for our participants.  Recall we must serve a bread/grain at breakfast at least 3 times/week, but can serve a meat/meat alternate in place of the bread/grain twice per week.  We must serve a ½ cup of fruit or a vegetable and we must serve 8 ounces of milk. </a:t>
            </a:r>
            <a:r>
              <a:rPr lang="en-US" b="1" i="1" dirty="0"/>
              <a:t>&lt;Adult Day, you can add the caveat about serving yogurt in place of milk once/day, but this was covered on the previous slide&gt; </a:t>
            </a:r>
            <a:r>
              <a:rPr lang="en-US" b="0" i="0" dirty="0"/>
              <a:t> </a:t>
            </a:r>
            <a:endParaRPr lang="en-US" b="1" i="1" dirty="0"/>
          </a:p>
          <a:p>
            <a:endParaRPr lang="en-US" b="0" dirty="0"/>
          </a:p>
        </p:txBody>
      </p:sp>
      <p:sp>
        <p:nvSpPr>
          <p:cNvPr id="4" name="Slide Number Placeholder 3"/>
          <p:cNvSpPr>
            <a:spLocks noGrp="1"/>
          </p:cNvSpPr>
          <p:nvPr>
            <p:ph type="sldNum" sz="quarter" idx="10"/>
          </p:nvPr>
        </p:nvSpPr>
        <p:spPr/>
        <p:txBody>
          <a:bodyPr/>
          <a:lstStyle/>
          <a:p>
            <a:fld id="{786D50A6-1C81-4292-ABB3-C4460A4EC0E7}" type="slidenum">
              <a:rPr lang="en-US" smtClean="0"/>
              <a:t>20</a:t>
            </a:fld>
            <a:endParaRPr lang="en-US"/>
          </a:p>
        </p:txBody>
      </p:sp>
    </p:spTree>
    <p:extLst>
      <p:ext uri="{BB962C8B-B14F-4D97-AF65-F5344CB8AC3E}">
        <p14:creationId xmlns:p14="http://schemas.microsoft.com/office/powerpoint/2010/main" val="248235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pictures of what lunch or supper might look like. </a:t>
            </a:r>
            <a:r>
              <a:rPr lang="en-US" dirty="0"/>
              <a:t> Remember, all five components are required at lunch and supper.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none" dirty="0"/>
              <a:t>&lt;At-Risk after school and adult centers can keep all of the pictures and the script because the points made below are only displayed on the 3-5 age group.  Even though the serving size does not apply to your group, the picture for </a:t>
            </a:r>
            <a:r>
              <a:rPr lang="en-US" b="1" i="1" u="none"/>
              <a:t>3-5 year-olds </a:t>
            </a:r>
            <a:r>
              <a:rPr lang="en-US" b="1" i="1" u="none" dirty="0"/>
              <a:t>displays a meal with 2 vegetables instead of 1 fruit and 1 vegetable.&gt;</a:t>
            </a:r>
            <a:endParaRPr lang="en-US" b="1" i="0" u="none" dirty="0"/>
          </a:p>
          <a:p>
            <a:endParaRPr lang="en-US" dirty="0"/>
          </a:p>
          <a:p>
            <a:r>
              <a:rPr lang="en-US" dirty="0"/>
              <a:t>As I mentioned, we have the flexibility to serve two different vegetables in place of a fruit and vegetable at lunch and supper. The meal for participants ages 3-5 is an example of this flexibility in practice – serving sweet potatoes and lettuce with tomatoes. </a:t>
            </a:r>
          </a:p>
          <a:p>
            <a:endParaRPr lang="en-US" dirty="0"/>
          </a:p>
          <a:p>
            <a:r>
              <a:rPr lang="en-US" i="0" dirty="0"/>
              <a:t>The serving size for raw leafy greens must be doubled. As a best practice, we always pair lettuce with another vegetable to meet the vegetable component just like this 3-5 age group meal did. </a:t>
            </a:r>
          </a:p>
          <a:p>
            <a:endParaRPr lang="en-US" i="0" dirty="0"/>
          </a:p>
        </p:txBody>
      </p:sp>
      <p:sp>
        <p:nvSpPr>
          <p:cNvPr id="4" name="Slide Number Placeholder 3"/>
          <p:cNvSpPr>
            <a:spLocks noGrp="1"/>
          </p:cNvSpPr>
          <p:nvPr>
            <p:ph type="sldNum" sz="quarter" idx="10"/>
          </p:nvPr>
        </p:nvSpPr>
        <p:spPr/>
        <p:txBody>
          <a:bodyPr/>
          <a:lstStyle/>
          <a:p>
            <a:fld id="{786D50A6-1C81-4292-ABB3-C4460A4EC0E7}" type="slidenum">
              <a:rPr lang="en-US" smtClean="0"/>
              <a:t>21</a:t>
            </a:fld>
            <a:endParaRPr lang="en-US"/>
          </a:p>
        </p:txBody>
      </p:sp>
    </p:spTree>
    <p:extLst>
      <p:ext uri="{BB962C8B-B14F-4D97-AF65-F5344CB8AC3E}">
        <p14:creationId xmlns:p14="http://schemas.microsoft.com/office/powerpoint/2010/main" val="416973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u="none" dirty="0"/>
              <a:t>&lt;At-Risk after school and adults can keep all of the pictures if you’d like just to show more options.&gt;</a:t>
            </a:r>
            <a:endParaRPr lang="en-US" dirty="0"/>
          </a:p>
          <a:p>
            <a:endParaRPr lang="en-US" dirty="0"/>
          </a:p>
          <a:p>
            <a:r>
              <a:rPr lang="en-US" dirty="0"/>
              <a:t>Lastly, these are images of the serving sizes at snack. We are able to serve any two components at snack but they must be two different components. </a:t>
            </a:r>
          </a:p>
        </p:txBody>
      </p:sp>
      <p:sp>
        <p:nvSpPr>
          <p:cNvPr id="4" name="Slide Number Placeholder 3"/>
          <p:cNvSpPr>
            <a:spLocks noGrp="1"/>
          </p:cNvSpPr>
          <p:nvPr>
            <p:ph type="sldNum" sz="quarter" idx="10"/>
          </p:nvPr>
        </p:nvSpPr>
        <p:spPr/>
        <p:txBody>
          <a:bodyPr/>
          <a:lstStyle/>
          <a:p>
            <a:fld id="{786D50A6-1C81-4292-ABB3-C4460A4EC0E7}" type="slidenum">
              <a:rPr lang="en-US" smtClean="0"/>
              <a:t>22</a:t>
            </a:fld>
            <a:endParaRPr lang="en-US"/>
          </a:p>
        </p:txBody>
      </p:sp>
    </p:spTree>
    <p:extLst>
      <p:ext uri="{BB962C8B-B14F-4D97-AF65-F5344CB8AC3E}">
        <p14:creationId xmlns:p14="http://schemas.microsoft.com/office/powerpoint/2010/main" val="2259188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latin typeface="Cambria" panose="02040503050406030204" pitchFamily="18" charset="0"/>
                <a:ea typeface="Cambria" panose="02040503050406030204" pitchFamily="18" charset="0"/>
              </a:rPr>
              <a:t>&lt;Delete this slide if you serve adults; next slide is for you.</a:t>
            </a:r>
            <a:r>
              <a:rPr lang="en-US" b="1" i="1" baseline="0" dirty="0">
                <a:highlight>
                  <a:srgbClr val="FFFF00"/>
                </a:highlight>
                <a:latin typeface="Cambria" panose="02040503050406030204" pitchFamily="18" charset="0"/>
                <a:ea typeface="Cambria" panose="02040503050406030204" pitchFamily="18" charset="0"/>
              </a:rPr>
              <a:t>  If you only serve at-risk after schoolers, you may delete this slide; your choice.&gt;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mbria" panose="02040503050406030204" pitchFamily="18" charset="0"/>
                <a:ea typeface="Cambria" panose="02040503050406030204" pitchFamily="18" charset="0"/>
              </a:rPr>
              <a:t>In addition </a:t>
            </a:r>
            <a:r>
              <a:rPr lang="en-US" dirty="0">
                <a:latin typeface="Cambria" panose="02040503050406030204" pitchFamily="18" charset="0"/>
                <a:ea typeface="Cambria" panose="02040503050406030204" pitchFamily="18" charset="0"/>
              </a:rPr>
              <a:t>to paying attention to serving size and ensuring meals served are following the CACFP meal pattern, we must pay attention to choking</a:t>
            </a:r>
            <a:r>
              <a:rPr lang="en-US" baseline="0" dirty="0">
                <a:latin typeface="Cambria" panose="02040503050406030204" pitchFamily="18" charset="0"/>
                <a:ea typeface="Cambria" panose="02040503050406030204" pitchFamily="18" charset="0"/>
              </a:rPr>
              <a:t> hazards and food texture to </a:t>
            </a:r>
            <a:r>
              <a:rPr lang="en-US" dirty="0">
                <a:latin typeface="Cambria" panose="02040503050406030204" pitchFamily="18" charset="0"/>
                <a:ea typeface="Cambria" panose="02040503050406030204" pitchFamily="18" charset="0"/>
              </a:rPr>
              <a:t>keep our participants safe.  </a:t>
            </a:r>
            <a:r>
              <a:rPr lang="en-US" baseline="0" dirty="0"/>
              <a:t>Some foods we serve are potential choking hazards for participants and should be cut to an appropriate size or might be microwaved for a few seconds to soften the item.  For example, when grapes are on our menu, the cook knows to quarter the grapes for the toddler 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542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latin typeface="Cambria" panose="02040503050406030204" pitchFamily="18" charset="0"/>
                <a:ea typeface="Cambria" panose="02040503050406030204" pitchFamily="18" charset="0"/>
              </a:rPr>
              <a:t>&lt;Delete this slide for child care and at-risk centers; it is only for adult day.</a:t>
            </a:r>
            <a:r>
              <a:rPr lang="en-US" b="1" i="1" baseline="0" dirty="0">
                <a:highlight>
                  <a:srgbClr val="FFFF00"/>
                </a:highlight>
                <a:latin typeface="Cambria" panose="02040503050406030204" pitchFamily="18" charset="0"/>
                <a:ea typeface="Cambria" panose="02040503050406030204" pitchFamily="18" charset="0"/>
              </a:rPr>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mbria" panose="02040503050406030204" pitchFamily="18" charset="0"/>
                <a:ea typeface="Cambria" panose="02040503050406030204" pitchFamily="18" charset="0"/>
              </a:rPr>
              <a:t>In addition </a:t>
            </a:r>
            <a:r>
              <a:rPr lang="en-US" dirty="0">
                <a:latin typeface="Cambria" panose="02040503050406030204" pitchFamily="18" charset="0"/>
                <a:ea typeface="Cambria" panose="02040503050406030204" pitchFamily="18" charset="0"/>
              </a:rPr>
              <a:t>to paying attention to serving size and ensuring meals served are following the CACFP meal pattern, we must pay attention to choking</a:t>
            </a:r>
            <a:r>
              <a:rPr lang="en-US" baseline="0" dirty="0">
                <a:latin typeface="Cambria" panose="02040503050406030204" pitchFamily="18" charset="0"/>
                <a:ea typeface="Cambria" panose="02040503050406030204" pitchFamily="18" charset="0"/>
              </a:rPr>
              <a:t> hazards and food texture to </a:t>
            </a:r>
            <a:r>
              <a:rPr lang="en-US" dirty="0">
                <a:latin typeface="Cambria" panose="02040503050406030204" pitchFamily="18" charset="0"/>
                <a:ea typeface="Cambria" panose="02040503050406030204" pitchFamily="18" charset="0"/>
              </a:rPr>
              <a:t>keep our participants safe.  </a:t>
            </a:r>
            <a:r>
              <a:rPr lang="en-US" baseline="0" dirty="0"/>
              <a:t>Some foods we serve are potential choking hazards for participants and should be cut to an appropriate size or might be microwaved for a few seconds to soften the item.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74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&lt;Adult Day, delete this slide; use next slide.&gt;</a:t>
            </a: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&lt;Child care and at-risk centers&gt; </a:t>
            </a:r>
            <a:r>
              <a:rPr lang="en-US" dirty="0">
                <a:latin typeface="Cambria" panose="02040503050406030204" pitchFamily="18" charset="0"/>
                <a:ea typeface="Cambria" panose="02040503050406030204" pitchFamily="18" charset="0"/>
              </a:rPr>
              <a:t>If a parent or guardian asks</a:t>
            </a:r>
            <a:r>
              <a:rPr lang="en-US" baseline="0" dirty="0">
                <a:latin typeface="Cambria" panose="02040503050406030204" pitchFamily="18" charset="0"/>
                <a:ea typeface="Cambria" panose="02040503050406030204" pitchFamily="18" charset="0"/>
              </a:rPr>
              <a:t> you to serve their child something different from what is on the menu, direct them to </a:t>
            </a:r>
            <a:r>
              <a:rPr lang="en-US" dirty="0">
                <a:latin typeface="Cambria" panose="02040503050406030204" pitchFamily="18" charset="0"/>
                <a:ea typeface="Cambria" panose="02040503050406030204" pitchFamily="18" charset="0"/>
              </a:rPr>
              <a:t>me. I will partner with the parent/guardian to identify how to best meet that child’s</a:t>
            </a:r>
            <a:r>
              <a:rPr lang="en-US" baseline="0" dirty="0">
                <a:latin typeface="Cambria" panose="02040503050406030204" pitchFamily="18" charset="0"/>
                <a:ea typeface="Cambria" panose="02040503050406030204" pitchFamily="18" charset="0"/>
              </a:rPr>
              <a:t> needs. </a:t>
            </a:r>
            <a:r>
              <a:rPr lang="en-US" dirty="0">
                <a:latin typeface="Cambria" panose="02040503050406030204" pitchFamily="18" charset="0"/>
                <a:ea typeface="Cambria" panose="02040503050406030204" pitchFamily="18" charset="0"/>
              </a:rPr>
              <a:t>To document and support a modification request, I will ask them to complete ADE’s Menu Modification Form. I will then let you know when a child in your classroom is going</a:t>
            </a:r>
            <a:r>
              <a:rPr lang="en-US" baseline="0" dirty="0">
                <a:latin typeface="Cambria" panose="02040503050406030204" pitchFamily="18" charset="0"/>
                <a:ea typeface="Cambria" panose="02040503050406030204" pitchFamily="18" charset="0"/>
              </a:rPr>
              <a:t> to </a:t>
            </a:r>
            <a:r>
              <a:rPr lang="en-US" dirty="0">
                <a:latin typeface="Cambria" panose="02040503050406030204" pitchFamily="18" charset="0"/>
                <a:ea typeface="Cambria" panose="02040503050406030204" pitchFamily="18" charset="0"/>
              </a:rPr>
              <a:t>be served something different.</a:t>
            </a:r>
            <a:endParaRPr lang="en-US" dirty="0"/>
          </a:p>
          <a:p>
            <a:endParaRPr lang="en-US" dirty="0"/>
          </a:p>
        </p:txBody>
      </p:sp>
      <p:sp>
        <p:nvSpPr>
          <p:cNvPr id="4" name="Slide Number Placeholder 3"/>
          <p:cNvSpPr>
            <a:spLocks noGrp="1"/>
          </p:cNvSpPr>
          <p:nvPr>
            <p:ph type="sldNum" sz="quarter" idx="10"/>
          </p:nvPr>
        </p:nvSpPr>
        <p:spPr/>
        <p:txBody>
          <a:bodyPr/>
          <a:lstStyle/>
          <a:p>
            <a:fld id="{786D50A6-1C81-4292-ABB3-C4460A4EC0E7}" type="slidenum">
              <a:rPr lang="en-US" smtClean="0"/>
              <a:t>25</a:t>
            </a:fld>
            <a:endParaRPr lang="en-US"/>
          </a:p>
        </p:txBody>
      </p:sp>
    </p:spTree>
    <p:extLst>
      <p:ext uri="{BB962C8B-B14F-4D97-AF65-F5344CB8AC3E}">
        <p14:creationId xmlns:p14="http://schemas.microsoft.com/office/powerpoint/2010/main" val="766160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&lt;Delete this slide if you serve children or at-risk after schoolers&gt;</a:t>
            </a: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&lt;Adult day centers&gt; </a:t>
            </a:r>
            <a:r>
              <a:rPr lang="en-US" dirty="0">
                <a:highlight>
                  <a:srgbClr val="FFFF00"/>
                </a:highlight>
                <a:latin typeface="Cambria" panose="02040503050406030204" pitchFamily="18" charset="0"/>
                <a:ea typeface="Cambria" panose="02040503050406030204" pitchFamily="18" charset="0"/>
              </a:rPr>
              <a:t>If a guardian asks</a:t>
            </a:r>
            <a:r>
              <a:rPr lang="en-US" baseline="0" dirty="0">
                <a:highlight>
                  <a:srgbClr val="FFFF00"/>
                </a:highlight>
                <a:latin typeface="Cambria" panose="02040503050406030204" pitchFamily="18" charset="0"/>
                <a:ea typeface="Cambria" panose="02040503050406030204" pitchFamily="18" charset="0"/>
              </a:rPr>
              <a:t> you to serve a participant something different from what is on the menu, direct them to </a:t>
            </a:r>
            <a:r>
              <a:rPr lang="en-US" dirty="0">
                <a:highlight>
                  <a:srgbClr val="FFFF00"/>
                </a:highlight>
                <a:latin typeface="Cambria" panose="02040503050406030204" pitchFamily="18" charset="0"/>
                <a:ea typeface="Cambria" panose="02040503050406030204" pitchFamily="18" charset="0"/>
              </a:rPr>
              <a:t>me. I will partner with the guardian to identify how to best meet that person’s</a:t>
            </a:r>
            <a:r>
              <a:rPr lang="en-US" baseline="0" dirty="0">
                <a:highlight>
                  <a:srgbClr val="FFFF00"/>
                </a:highlight>
                <a:latin typeface="Cambria" panose="02040503050406030204" pitchFamily="18" charset="0"/>
                <a:ea typeface="Cambria" panose="02040503050406030204" pitchFamily="18" charset="0"/>
              </a:rPr>
              <a:t> needs. </a:t>
            </a:r>
            <a:r>
              <a:rPr lang="en-US" dirty="0">
                <a:highlight>
                  <a:srgbClr val="FFFF00"/>
                </a:highlight>
                <a:latin typeface="Cambria" panose="02040503050406030204" pitchFamily="18" charset="0"/>
                <a:ea typeface="Cambria" panose="02040503050406030204" pitchFamily="18" charset="0"/>
              </a:rPr>
              <a:t>To document and support a modification request, I will ask them to complete ADE’s Menu Modification Form. I will then let you know when someone in your room is going</a:t>
            </a:r>
            <a:r>
              <a:rPr lang="en-US" baseline="0" dirty="0">
                <a:highlight>
                  <a:srgbClr val="FFFF00"/>
                </a:highlight>
                <a:latin typeface="Cambria" panose="02040503050406030204" pitchFamily="18" charset="0"/>
                <a:ea typeface="Cambria" panose="02040503050406030204" pitchFamily="18" charset="0"/>
              </a:rPr>
              <a:t> to </a:t>
            </a:r>
            <a:r>
              <a:rPr lang="en-US" dirty="0">
                <a:highlight>
                  <a:srgbClr val="FFFF00"/>
                </a:highlight>
                <a:latin typeface="Cambria" panose="02040503050406030204" pitchFamily="18" charset="0"/>
                <a:ea typeface="Cambria" panose="02040503050406030204" pitchFamily="18" charset="0"/>
              </a:rPr>
              <a:t>be served something different.</a:t>
            </a:r>
            <a:endParaRPr lang="en-US"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786D50A6-1C81-4292-ABB3-C4460A4EC0E7}" type="slidenum">
              <a:rPr lang="en-US" smtClean="0"/>
              <a:t>26</a:t>
            </a:fld>
            <a:endParaRPr lang="en-US"/>
          </a:p>
        </p:txBody>
      </p:sp>
    </p:spTree>
    <p:extLst>
      <p:ext uri="{BB962C8B-B14F-4D97-AF65-F5344CB8AC3E}">
        <p14:creationId xmlns:p14="http://schemas.microsoft.com/office/powerpoint/2010/main" val="2936293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It’s time to put our knowledge to the test with a quick little activity with the following scenario: </a:t>
            </a:r>
          </a:p>
          <a:p>
            <a:endParaRPr lang="en-US" b="0" dirty="0"/>
          </a:p>
          <a:p>
            <a:r>
              <a:rPr lang="en-US" b="0" dirty="0"/>
              <a:t>It’s lunchtime. Today for lunch, the kitchen provides peaches, chicken, broccoli, and milk. </a:t>
            </a:r>
          </a:p>
          <a:p>
            <a:endParaRPr lang="en-US" b="0" dirty="0"/>
          </a:p>
          <a:p>
            <a:r>
              <a:rPr lang="en-US" b="0" i="0" dirty="0"/>
              <a:t>With the person sitting next to you, discuss: </a:t>
            </a:r>
          </a:p>
          <a:p>
            <a:endParaRPr lang="en-US" b="0" i="1" dirty="0"/>
          </a:p>
          <a:p>
            <a:r>
              <a:rPr lang="en-US" b="0" i="1" dirty="0"/>
              <a:t>(advance slide to make questions appear)</a:t>
            </a:r>
          </a:p>
          <a:p>
            <a:r>
              <a:rPr lang="en-US" b="0" dirty="0"/>
              <a:t>Does this meal meet the CACFP meal pattern?</a:t>
            </a:r>
          </a:p>
          <a:p>
            <a:endParaRPr lang="en-US" b="0" i="1" dirty="0"/>
          </a:p>
          <a:p>
            <a:r>
              <a:rPr lang="en-US" b="0" i="1" dirty="0"/>
              <a:t>(Advance slide)</a:t>
            </a:r>
          </a:p>
          <a:p>
            <a:r>
              <a:rPr lang="en-US" b="0" dirty="0"/>
              <a:t>If not, why not?</a:t>
            </a:r>
          </a:p>
          <a:p>
            <a:endParaRPr lang="en-US" b="0" dirty="0"/>
          </a:p>
          <a:p>
            <a:r>
              <a:rPr lang="en-US" b="0" i="1" dirty="0"/>
              <a:t>-Pause-</a:t>
            </a:r>
          </a:p>
          <a:p>
            <a:r>
              <a:rPr lang="en-US" b="1" dirty="0"/>
              <a:t>Question: </a:t>
            </a:r>
            <a:r>
              <a:rPr lang="en-US" b="0" dirty="0"/>
              <a:t>What did we decide – does this meal meet the CACFP meal pattern? </a:t>
            </a:r>
          </a:p>
          <a:p>
            <a:r>
              <a:rPr lang="en-US" b="1" dirty="0"/>
              <a:t>Answer: </a:t>
            </a:r>
            <a:r>
              <a:rPr lang="en-US" b="0" dirty="0"/>
              <a:t>&lt;No!&gt; </a:t>
            </a:r>
            <a:r>
              <a:rPr lang="en-US" b="0" i="1" dirty="0"/>
              <a:t>(advance slide to have answer show up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Question: </a:t>
            </a:r>
            <a:r>
              <a:rPr lang="en-US" b="0" i="0" dirty="0"/>
              <a:t>Why doesn’t it meet the meal pattern?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Answer: </a:t>
            </a:r>
            <a:r>
              <a:rPr lang="en-US" b="0" i="0" dirty="0"/>
              <a:t>&lt;Missing the grain component&gt; </a:t>
            </a:r>
            <a:r>
              <a:rPr lang="en-US" b="0" i="1" dirty="0"/>
              <a:t>(advance slide to have answer show up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&lt;Advance Slide – last question will appear.&gt;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Question: </a:t>
            </a:r>
            <a:r>
              <a:rPr lang="en-US" b="0" i="0" dirty="0"/>
              <a:t>What’s something you could do if this were to occur?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Answer: </a:t>
            </a:r>
            <a:r>
              <a:rPr lang="en-US" b="0" i="0" dirty="0"/>
              <a:t>&lt;Ask the cook for a bread or a grain&gt;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 want you to feel empowered to have open communication with me and the kitchen staff to ensure we are meeting the nutritional needs of our participants. </a:t>
            </a:r>
          </a:p>
        </p:txBody>
      </p:sp>
      <p:sp>
        <p:nvSpPr>
          <p:cNvPr id="4" name="Slide Number Placeholder 3"/>
          <p:cNvSpPr>
            <a:spLocks noGrp="1"/>
          </p:cNvSpPr>
          <p:nvPr>
            <p:ph type="sldNum" sz="quarter" idx="10"/>
          </p:nvPr>
        </p:nvSpPr>
        <p:spPr/>
        <p:txBody>
          <a:bodyPr/>
          <a:lstStyle/>
          <a:p>
            <a:fld id="{786D50A6-1C81-4292-ABB3-C4460A4EC0E7}" type="slidenum">
              <a:rPr lang="en-US" smtClean="0"/>
              <a:t>27</a:t>
            </a:fld>
            <a:endParaRPr lang="en-US"/>
          </a:p>
        </p:txBody>
      </p:sp>
    </p:spTree>
    <p:extLst>
      <p:ext uri="{BB962C8B-B14F-4D97-AF65-F5344CB8AC3E}">
        <p14:creationId xmlns:p14="http://schemas.microsoft.com/office/powerpoint/2010/main" val="3067564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rPr>
              <a:t>Now that we know WHAT to serve, let’s review what to do WHILE it’s being 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0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CACFP meals and snack times we have chosen at our center.  This means that when we serve a participant a reimbursable meal or snack, it must be in these timeframes for us to claim it for reimbursement, or money, from ADE.</a:t>
            </a:r>
          </a:p>
          <a:p>
            <a:endParaRPr lang="en-US" dirty="0"/>
          </a:p>
        </p:txBody>
      </p:sp>
      <p:sp>
        <p:nvSpPr>
          <p:cNvPr id="4" name="Slide Number Placeholder 3"/>
          <p:cNvSpPr>
            <a:spLocks noGrp="1"/>
          </p:cNvSpPr>
          <p:nvPr>
            <p:ph type="sldNum" sz="quarter" idx="5"/>
          </p:nvPr>
        </p:nvSpPr>
        <p:spPr/>
        <p:txBody>
          <a:bodyPr/>
          <a:lstStyle/>
          <a:p>
            <a:fld id="{63B5D76D-687C-4CBE-9AC7-506C3BF6531F}" type="slidenum">
              <a:rPr lang="en-US" smtClean="0"/>
              <a:t>29</a:t>
            </a:fld>
            <a:endParaRPr lang="en-US"/>
          </a:p>
        </p:txBody>
      </p:sp>
    </p:spTree>
    <p:extLst>
      <p:ext uri="{BB962C8B-B14F-4D97-AF65-F5344CB8AC3E}">
        <p14:creationId xmlns:p14="http://schemas.microsoft.com/office/powerpoint/2010/main" val="313895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prior to training.</a:t>
            </a:r>
          </a:p>
        </p:txBody>
      </p:sp>
      <p:sp>
        <p:nvSpPr>
          <p:cNvPr id="4" name="Slide Number Placeholder 3"/>
          <p:cNvSpPr>
            <a:spLocks noGrp="1"/>
          </p:cNvSpPr>
          <p:nvPr>
            <p:ph type="sldNum" sz="quarter" idx="10"/>
          </p:nvPr>
        </p:nvSpPr>
        <p:spPr/>
        <p:txBody>
          <a:bodyPr/>
          <a:lstStyle/>
          <a:p>
            <a:fld id="{53C8075A-35FB-46BC-ACC5-AE7E9AAB5F26}" type="slidenum">
              <a:rPr lang="en-US" smtClean="0"/>
              <a:t>3</a:t>
            </a:fld>
            <a:endParaRPr lang="en-US"/>
          </a:p>
        </p:txBody>
      </p:sp>
    </p:spTree>
    <p:extLst>
      <p:ext uri="{BB962C8B-B14F-4D97-AF65-F5344CB8AC3E}">
        <p14:creationId xmlns:p14="http://schemas.microsoft.com/office/powerpoint/2010/main" val="3733694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&lt;Modify the text to reflect your policy.  Adult day, you may need to change the language a little more on the slide and script to better suit your situation.&gt;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meals and snacks are served family style. </a:t>
            </a:r>
            <a:r>
              <a:rPr kumimoji="0" lang="en-US" sz="1200" b="0" i="0" u="none" strike="noStrike" kern="1200" cap="none" spc="0" normalizeH="0" baseline="0" noProof="0" dirty="0">
                <a:ln>
                  <a:noFill/>
                </a:ln>
                <a:solidFill>
                  <a:prstClr val="black"/>
                </a:solidFill>
                <a:effectLst/>
                <a:uLnTx/>
                <a:uFillTx/>
                <a:latin typeface="+mn-lt"/>
                <a:ea typeface="+mn-ea"/>
                <a:cs typeface="+mn-cs"/>
              </a:rPr>
              <a:t>All teachers and staff should know what is being served for each meal; please review the menu every morning as you enter the building.</a:t>
            </a:r>
            <a:r>
              <a:rPr lang="en-US" dirty="0"/>
              <a:t> Teachers, please ensure all participants wash their hands with soap and water before each meal and snack. This is a good time to have the kids singing songs while in line and assisting with setting the table after they wash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cook will provide bowls of food and pitchers of milk to all classrooms at each meal, it is your responsibility to put the bowls and pitchers on each table</a:t>
            </a:r>
            <a:r>
              <a:rPr lang="en-US" baseline="0" dirty="0"/>
              <a:t> and </a:t>
            </a:r>
            <a:r>
              <a:rPr lang="en-US" dirty="0"/>
              <a:t>serve all components at the same time. Help the participants serve themselves, encouraging each person to take the full required portion of each food item. When serving is finished,</a:t>
            </a:r>
            <a:r>
              <a:rPr lang="en-US" baseline="0" dirty="0"/>
              <a:t> take your meal counts and then </a:t>
            </a:r>
            <a:r>
              <a:rPr lang="en-US" dirty="0"/>
              <a:t>serve yourself and eat with the group. </a:t>
            </a:r>
          </a:p>
        </p:txBody>
      </p:sp>
      <p:sp>
        <p:nvSpPr>
          <p:cNvPr id="4" name="Slide Number Placeholder 3"/>
          <p:cNvSpPr>
            <a:spLocks noGrp="1"/>
          </p:cNvSpPr>
          <p:nvPr>
            <p:ph type="sldNum" sz="quarter" idx="5"/>
          </p:nvPr>
        </p:nvSpPr>
        <p:spPr/>
        <p:txBody>
          <a:bodyPr/>
          <a:lstStyle/>
          <a:p>
            <a:fld id="{63B5D76D-687C-4CBE-9AC7-506C3BF6531F}" type="slidenum">
              <a:rPr lang="en-US" smtClean="0"/>
              <a:t>30</a:t>
            </a:fld>
            <a:endParaRPr lang="en-US"/>
          </a:p>
        </p:txBody>
      </p:sp>
    </p:spTree>
    <p:extLst>
      <p:ext uri="{BB962C8B-B14F-4D97-AF65-F5344CB8AC3E}">
        <p14:creationId xmlns:p14="http://schemas.microsoft.com/office/powerpoint/2010/main" val="3004235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a:t>&lt;If you are an at-risk after school program, delete this slide.  Child and adult centers, modify slide and script to better suit your practices.&gt;</a:t>
            </a:r>
          </a:p>
          <a:p>
            <a:endParaRPr lang="en-US" b="1" i="1" dirty="0"/>
          </a:p>
          <a:p>
            <a:r>
              <a:rPr lang="en-US" b="1" i="1" dirty="0"/>
              <a:t>&lt;Child and adult centers&gt;</a:t>
            </a:r>
            <a:r>
              <a:rPr lang="en-US" b="0" dirty="0"/>
              <a:t>We’ve just covered the meal service expectations</a:t>
            </a:r>
            <a:r>
              <a:rPr lang="en-US" b="1" dirty="0"/>
              <a:t>, </a:t>
            </a:r>
            <a:r>
              <a:rPr lang="en-US" b="0" dirty="0"/>
              <a:t>now let’s discuss one of those very important points, taking meal counts. We</a:t>
            </a:r>
            <a:r>
              <a:rPr lang="en-US" b="0" baseline="0" dirty="0"/>
              <a:t> have to keep track of how many meals we’</a:t>
            </a:r>
            <a:r>
              <a:rPr lang="en-US" dirty="0"/>
              <a:t>ve served each day.</a:t>
            </a:r>
            <a:r>
              <a:rPr lang="en-US" baseline="0" dirty="0"/>
              <a:t>  We do this by completing a </a:t>
            </a:r>
            <a:r>
              <a:rPr lang="en-US" dirty="0"/>
              <a:t>POS meal count sheet (shown here).</a:t>
            </a:r>
            <a:r>
              <a:rPr lang="en-US" baseline="0" dirty="0"/>
              <a:t> </a:t>
            </a:r>
            <a:r>
              <a:rPr lang="en-US" dirty="0"/>
              <a:t>There is a weekly meal count sheet in each room with the names of the enrolled participants listed. Shown are </a:t>
            </a:r>
            <a:r>
              <a:rPr lang="en-US" baseline="0" dirty="0"/>
              <a:t>the three times when you are able to take meal counts, however I would like you to take them at the </a:t>
            </a:r>
            <a:r>
              <a:rPr lang="en-US" i="1" baseline="0" dirty="0"/>
              <a:t>beginning</a:t>
            </a:r>
            <a:r>
              <a:rPr lang="en-US" baseline="0" dirty="0"/>
              <a:t> of the meal service when the participants are seated around the table.  At the bottom of the page, please indicate how many teachers or staff ate each meal type.</a:t>
            </a:r>
          </a:p>
        </p:txBody>
      </p:sp>
      <p:sp>
        <p:nvSpPr>
          <p:cNvPr id="4" name="Slide Number Placeholder 3"/>
          <p:cNvSpPr>
            <a:spLocks noGrp="1"/>
          </p:cNvSpPr>
          <p:nvPr>
            <p:ph type="sldNum" sz="quarter" idx="5"/>
          </p:nvPr>
        </p:nvSpPr>
        <p:spPr/>
        <p:txBody>
          <a:bodyPr/>
          <a:lstStyle/>
          <a:p>
            <a:fld id="{63B5D76D-687C-4CBE-9AC7-506C3BF6531F}" type="slidenum">
              <a:rPr lang="en-US" smtClean="0"/>
              <a:t>31</a:t>
            </a:fld>
            <a:endParaRPr lang="en-US"/>
          </a:p>
        </p:txBody>
      </p:sp>
    </p:spTree>
    <p:extLst>
      <p:ext uri="{BB962C8B-B14F-4D97-AF65-F5344CB8AC3E}">
        <p14:creationId xmlns:p14="http://schemas.microsoft.com/office/powerpoint/2010/main" val="3767481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a:t>&lt;If you are a child care or adult center, delete this slide.  If you are an at-risk center, modify the slide and script to better suit your practices.&gt;</a:t>
            </a:r>
            <a:endParaRPr lang="en-US" b="1" i="1" dirty="0"/>
          </a:p>
          <a:p>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&lt;At-risk afterschool institutions&gt;</a:t>
            </a:r>
            <a:r>
              <a:rPr lang="en-US" b="0" dirty="0"/>
              <a:t>We’ve just covered the meal service expectations, now let’s discuss one of those very important points, taking meal counts. We</a:t>
            </a:r>
            <a:r>
              <a:rPr lang="en-US" b="0" baseline="0" dirty="0"/>
              <a:t> have to keep track of how many meals we’</a:t>
            </a:r>
            <a:r>
              <a:rPr lang="en-US" dirty="0"/>
              <a:t>ve served each day.</a:t>
            </a:r>
            <a:r>
              <a:rPr lang="en-US" baseline="0" dirty="0"/>
              <a:t>  We do this by completing a </a:t>
            </a:r>
            <a:r>
              <a:rPr lang="en-US" dirty="0"/>
              <a:t>POS meal count sheet (shown here).</a:t>
            </a:r>
            <a:r>
              <a:rPr lang="en-US" baseline="0" dirty="0"/>
              <a:t>  You will take the POS count when you hand out a reimbursable meal to each participant.   Cross off the number 1 when you hand out the first meal.  With the next meal, cross off the number 2 and so on.  Please do not skip any numbers or just circle the final number.  I’d also like you to indicate how many children are present, but did not participate in the meal service.  Finally, be sure to indicate the number of staff who took a meal.</a:t>
            </a:r>
          </a:p>
          <a:p>
            <a:endParaRPr lang="en-US" b="1" i="1" dirty="0"/>
          </a:p>
        </p:txBody>
      </p:sp>
      <p:sp>
        <p:nvSpPr>
          <p:cNvPr id="4" name="Slide Number Placeholder 3"/>
          <p:cNvSpPr>
            <a:spLocks noGrp="1"/>
          </p:cNvSpPr>
          <p:nvPr>
            <p:ph type="sldNum" sz="quarter" idx="5"/>
          </p:nvPr>
        </p:nvSpPr>
        <p:spPr/>
        <p:txBody>
          <a:bodyPr/>
          <a:lstStyle/>
          <a:p>
            <a:fld id="{63B5D76D-687C-4CBE-9AC7-506C3BF6531F}" type="slidenum">
              <a:rPr lang="en-US" smtClean="0"/>
              <a:t>32</a:t>
            </a:fld>
            <a:endParaRPr lang="en-US"/>
          </a:p>
        </p:txBody>
      </p:sp>
    </p:spTree>
    <p:extLst>
      <p:ext uri="{BB962C8B-B14F-4D97-AF65-F5344CB8AC3E}">
        <p14:creationId xmlns:p14="http://schemas.microsoft.com/office/powerpoint/2010/main" val="3841335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&lt;At-risk- delete this slide.&gt;</a:t>
            </a:r>
          </a:p>
          <a:p>
            <a:endParaRPr lang="en-US" b="0" dirty="0"/>
          </a:p>
          <a:p>
            <a:r>
              <a:rPr lang="en-US" b="0" dirty="0"/>
              <a:t>So how do we complete this form?</a:t>
            </a:r>
          </a:p>
          <a:p>
            <a:pPr marL="228600" indent="-228600">
              <a:buFont typeface="+mj-lt"/>
              <a:buAutoNum type="arabicPeriod"/>
            </a:pPr>
            <a:r>
              <a:rPr lang="en-US" dirty="0"/>
              <a:t>You will identify the participants who were offered a meal at the table during the meal time. </a:t>
            </a:r>
          </a:p>
          <a:p>
            <a:pPr marL="228600" indent="-228600">
              <a:buFont typeface="+mj-lt"/>
              <a:buAutoNum type="arabicPeriod"/>
            </a:pPr>
            <a:r>
              <a:rPr lang="en-US" sz="1200" dirty="0"/>
              <a:t>Please make sure that all of these requirements</a:t>
            </a:r>
            <a:r>
              <a:rPr lang="en-US" sz="1200" baseline="0" dirty="0"/>
              <a:t> </a:t>
            </a:r>
            <a:r>
              <a:rPr lang="en-US" sz="1200" dirty="0"/>
              <a:t>are being met before you add a checkmark next to the participant’s name: </a:t>
            </a:r>
          </a:p>
          <a:p>
            <a:pPr marL="685800" lvl="1" indent="-228600">
              <a:buFont typeface="Arial" panose="020B0604020202020204" pitchFamily="34" charset="0"/>
              <a:buChar char="•"/>
            </a:pPr>
            <a:r>
              <a:rPr lang="en-US" sz="1200" dirty="0"/>
              <a:t>The meal is served within the approved meal time,</a:t>
            </a:r>
          </a:p>
          <a:p>
            <a:pPr marL="685800" lvl="1" indent="-228600">
              <a:buFont typeface="Arial" panose="020B0604020202020204" pitchFamily="34" charset="0"/>
              <a:buChar char="•"/>
            </a:pPr>
            <a:r>
              <a:rPr lang="en-US" sz="1200" dirty="0"/>
              <a:t>The participant came to the table, and</a:t>
            </a:r>
          </a:p>
          <a:p>
            <a:pPr marL="685800" lvl="1" indent="-228600">
              <a:buFont typeface="Arial" panose="020B0604020202020204" pitchFamily="34" charset="0"/>
              <a:buChar char="•"/>
            </a:pPr>
            <a:r>
              <a:rPr lang="en-US" sz="1200" dirty="0"/>
              <a:t>All components were served together and in the correct portion</a:t>
            </a:r>
          </a:p>
          <a:p>
            <a:pPr marL="0" lvl="0" indent="0">
              <a:buFont typeface="Wingdings" panose="05000000000000000000" pitchFamily="2" charset="2"/>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t>Remember that meal</a:t>
            </a:r>
            <a:r>
              <a:rPr lang="en-US" sz="1200" baseline="0" dirty="0"/>
              <a:t> counts are </a:t>
            </a:r>
            <a:r>
              <a:rPr lang="en-US" sz="1200" dirty="0"/>
              <a:t>not based on consumption. So, if you serve John his meal, but he chooses to not finish his apple, that meal</a:t>
            </a:r>
            <a:r>
              <a:rPr lang="en-US" sz="1200" baseline="0" dirty="0"/>
              <a:t> can still be counted.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Once complete, </a:t>
            </a:r>
            <a:r>
              <a:rPr lang="en-US" sz="1200" dirty="0"/>
              <a:t>these sheets will be turned in weekly to the front office.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5"/>
          </p:nvPr>
        </p:nvSpPr>
        <p:spPr/>
        <p:txBody>
          <a:bodyPr/>
          <a:lstStyle/>
          <a:p>
            <a:fld id="{53C8075A-35FB-46BC-ACC5-AE7E9AAB5F26}" type="slidenum">
              <a:rPr lang="en-US" smtClean="0"/>
              <a:t>33</a:t>
            </a:fld>
            <a:endParaRPr lang="en-US"/>
          </a:p>
        </p:txBody>
      </p:sp>
    </p:spTree>
    <p:extLst>
      <p:ext uri="{BB962C8B-B14F-4D97-AF65-F5344CB8AC3E}">
        <p14:creationId xmlns:p14="http://schemas.microsoft.com/office/powerpoint/2010/main" val="2971365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endParaRPr lang="en-US" b="0" dirty="0">
              <a:sym typeface="Wingdings" panose="05000000000000000000" pitchFamily="2" charset="2"/>
            </a:endParaRPr>
          </a:p>
          <a:p>
            <a:endParaRPr lang="en-US" b="1" i="0" dirty="0"/>
          </a:p>
          <a:p>
            <a:r>
              <a:rPr lang="en-US" b="0" i="0" dirty="0"/>
              <a:t>I</a:t>
            </a:r>
            <a:r>
              <a:rPr lang="en-US" b="0" i="0" baseline="0" dirty="0"/>
              <a:t>n</a:t>
            </a:r>
            <a:r>
              <a:rPr lang="en-US" b="0" baseline="0" dirty="0"/>
              <a:t>fant room teachers, your counts look different. U</a:t>
            </a:r>
            <a:r>
              <a:rPr lang="en-US" b="0" dirty="0"/>
              <a:t>nlike the weekly child POS meal count form, y</a:t>
            </a:r>
            <a:r>
              <a:rPr lang="en-US" dirty="0"/>
              <a:t>ou have a </a:t>
            </a:r>
            <a:r>
              <a:rPr lang="en-US" b="1" dirty="0"/>
              <a:t>daily</a:t>
            </a:r>
            <a:r>
              <a:rPr lang="en-US" dirty="0"/>
              <a:t> </a:t>
            </a:r>
            <a:r>
              <a:rPr lang="en-US" b="1" dirty="0"/>
              <a:t>infant</a:t>
            </a:r>
            <a:r>
              <a:rPr lang="en-US" dirty="0"/>
              <a:t> POS meal</a:t>
            </a:r>
            <a:r>
              <a:rPr lang="en-US" baseline="0" dirty="0"/>
              <a:t> count form</a:t>
            </a:r>
            <a:r>
              <a:rPr lang="en-US" dirty="0"/>
              <a:t> in your classroom. All infants (under the age of one) will be listed on this form.</a:t>
            </a:r>
            <a:r>
              <a:rPr lang="en-US" baseline="0" dirty="0"/>
              <a:t> </a:t>
            </a:r>
            <a:r>
              <a:rPr lang="en-US" dirty="0"/>
              <a:t>This sheet allows you to check off each infant that has been served a meal, separating them into two age groups: 0-5 months and 6-11 months.  </a:t>
            </a:r>
          </a:p>
        </p:txBody>
      </p:sp>
      <p:sp>
        <p:nvSpPr>
          <p:cNvPr id="4" name="Slide Number Placeholder 3"/>
          <p:cNvSpPr>
            <a:spLocks noGrp="1"/>
          </p:cNvSpPr>
          <p:nvPr>
            <p:ph type="sldNum" sz="quarter" idx="10"/>
          </p:nvPr>
        </p:nvSpPr>
        <p:spPr/>
        <p:txBody>
          <a:bodyPr/>
          <a:lstStyle/>
          <a:p>
            <a:fld id="{63B5D76D-687C-4CBE-9AC7-506C3BF6531F}" type="slidenum">
              <a:rPr lang="en-US" smtClean="0"/>
              <a:t>34</a:t>
            </a:fld>
            <a:endParaRPr lang="en-US"/>
          </a:p>
        </p:txBody>
      </p:sp>
    </p:spTree>
    <p:extLst>
      <p:ext uri="{BB962C8B-B14F-4D97-AF65-F5344CB8AC3E}">
        <p14:creationId xmlns:p14="http://schemas.microsoft.com/office/powerpoint/2010/main" val="2285153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&lt;Possible to remove if you do not have infants in your care&gt;</a:t>
            </a:r>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Since we have already covered the</a:t>
            </a:r>
            <a:r>
              <a:rPr lang="en-US" b="0" baseline="0" dirty="0"/>
              <a:t> infant meal pattern and you know what to serve, let’s review how we document this.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Next to the infant’s name, use a checkmark to indicate when the infant was served formula or breastmilk. This is the only time that you are able to use a checkmark on this form. Remember, all infants must be served breastmilk or formula at every meal and snack.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For the infants who are receiving</a:t>
            </a:r>
            <a:r>
              <a:rPr lang="en-US" b="0" baseline="0" dirty="0"/>
              <a:t> solids, the other boxes require specific foods be written down. For example, at breakfast you would write IFC for Iron Fortified Cereal and Strawberries in those two boxes.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t>For older infants who are mainly eating foods from the child menu, please make sure you’re meeting the infant meal pattern.  For example, if you chose to feed a 10 month old a bagel for breakfast, make sure you also offer a Meat/MA because the infant meal pattern requires a Meat/Meat Alternate for breakfast, not a bread/grain.</a:t>
            </a:r>
          </a:p>
          <a:p>
            <a:pPr marL="0" indent="0">
              <a:buFont typeface="Arial" panose="020B0604020202020204" pitchFamily="34" charset="0"/>
              <a:buNone/>
            </a:pPr>
            <a:endParaRPr lang="en-US" baseline="0" dirty="0"/>
          </a:p>
          <a:p>
            <a:pPr marL="0" indent="0">
              <a:buFont typeface="Wingdings" panose="05000000000000000000" pitchFamily="2" charset="2"/>
              <a:buNone/>
            </a:pPr>
            <a:r>
              <a:rPr lang="en-US" dirty="0"/>
              <a:t>Occasionally,</a:t>
            </a:r>
            <a:r>
              <a:rPr lang="en-US" baseline="0" dirty="0"/>
              <a:t> we have o</a:t>
            </a:r>
            <a:r>
              <a:rPr lang="en-US" dirty="0"/>
              <a:t>ne year-olds who are still in the infant classroom because they are not walking yet. The CACFP meal pattern is based on age, so once they turn one year old, their</a:t>
            </a:r>
            <a:r>
              <a:rPr lang="en-US" baseline="0" dirty="0"/>
              <a:t> meals and snacks are recorded on a weekly child point of service form, not a daily infant form.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3B5D76D-687C-4CBE-9AC7-506C3BF6531F}" type="slidenum">
              <a:rPr lang="en-US" smtClean="0"/>
              <a:t>35</a:t>
            </a:fld>
            <a:endParaRPr lang="en-US"/>
          </a:p>
        </p:txBody>
      </p:sp>
    </p:spTree>
    <p:extLst>
      <p:ext uri="{BB962C8B-B14F-4D97-AF65-F5344CB8AC3E}">
        <p14:creationId xmlns:p14="http://schemas.microsoft.com/office/powerpoint/2010/main" val="373897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are done discussing the meal service, take 30 seconds to take turns sharing information you learned about the meal service with your shoulder partner</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(Advance slide – 30 sec timer will appear)</a:t>
            </a:r>
          </a:p>
        </p:txBody>
      </p:sp>
      <p:sp>
        <p:nvSpPr>
          <p:cNvPr id="4" name="Slide Number Placeholder 3"/>
          <p:cNvSpPr>
            <a:spLocks noGrp="1"/>
          </p:cNvSpPr>
          <p:nvPr>
            <p:ph type="sldNum" sz="quarter" idx="5"/>
          </p:nvPr>
        </p:nvSpPr>
        <p:spPr/>
        <p:txBody>
          <a:bodyPr/>
          <a:lstStyle/>
          <a:p>
            <a:fld id="{63B5D76D-687C-4CBE-9AC7-506C3BF6531F}" type="slidenum">
              <a:rPr lang="en-US" smtClean="0"/>
              <a:t>36</a:t>
            </a:fld>
            <a:endParaRPr lang="en-US"/>
          </a:p>
        </p:txBody>
      </p:sp>
    </p:spTree>
    <p:extLst>
      <p:ext uri="{BB962C8B-B14F-4D97-AF65-F5344CB8AC3E}">
        <p14:creationId xmlns:p14="http://schemas.microsoft.com/office/powerpoint/2010/main" val="2366343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talked about what, when, and how we serve healthy meals and snacks. We also have to document that we do this. It is not enough to know we are in compliance – we must also SHOW we are in compliance!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561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recordkeeping policies and procedures are how we document everything we do in the CACFP. First, we serve meals to enrolled participants. We document this, report it to ADE, and get money. Then, we spend this money on the food program, which again, is documented.</a:t>
            </a:r>
          </a:p>
        </p:txBody>
      </p:sp>
      <p:sp>
        <p:nvSpPr>
          <p:cNvPr id="4" name="Slide Number Placeholder 3"/>
          <p:cNvSpPr>
            <a:spLocks noGrp="1"/>
          </p:cNvSpPr>
          <p:nvPr>
            <p:ph type="sldNum" sz="quarter" idx="5"/>
          </p:nvPr>
        </p:nvSpPr>
        <p:spPr/>
        <p:txBody>
          <a:bodyPr/>
          <a:lstStyle/>
          <a:p>
            <a:fld id="{6B13B7A7-3DF2-4069-B223-EBB6271B3DA6}" type="slidenum">
              <a:rPr lang="en-US" smtClean="0"/>
              <a:t>38</a:t>
            </a:fld>
            <a:endParaRPr lang="en-US"/>
          </a:p>
        </p:txBody>
      </p:sp>
    </p:spTree>
    <p:extLst>
      <p:ext uri="{BB962C8B-B14F-4D97-AF65-F5344CB8AC3E}">
        <p14:creationId xmlns:p14="http://schemas.microsoft.com/office/powerpoint/2010/main" val="3668097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&lt;Child and adult centers&gt; </a:t>
            </a:r>
            <a:r>
              <a:rPr lang="en-US" baseline="0" dirty="0"/>
              <a:t>We have to document how many meals we serve and to whom we serve them.  We do this using Point of Service meal counts, a meal count summary sheet, and enrollment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&lt;At-risk institutions&gt; </a:t>
            </a:r>
            <a:r>
              <a:rPr lang="en-US" baseline="0" dirty="0"/>
              <a:t>We have to document how many meals we serve and to whom we serve them.  We do this using Point of Service meal counts, a meal count summary sheet, and attendance information.</a:t>
            </a:r>
          </a:p>
        </p:txBody>
      </p:sp>
      <p:sp>
        <p:nvSpPr>
          <p:cNvPr id="4" name="Slide Number Placeholder 3"/>
          <p:cNvSpPr>
            <a:spLocks noGrp="1"/>
          </p:cNvSpPr>
          <p:nvPr>
            <p:ph type="sldNum" sz="quarter" idx="5"/>
          </p:nvPr>
        </p:nvSpPr>
        <p:spPr/>
        <p:txBody>
          <a:bodyPr/>
          <a:lstStyle/>
          <a:p>
            <a:fld id="{6B13B7A7-3DF2-4069-B223-EBB6271B3DA6}" type="slidenum">
              <a:rPr lang="en-US" smtClean="0"/>
              <a:t>39</a:t>
            </a:fld>
            <a:endParaRPr lang="en-US"/>
          </a:p>
        </p:txBody>
      </p:sp>
    </p:spTree>
    <p:extLst>
      <p:ext uri="{BB962C8B-B14F-4D97-AF65-F5344CB8AC3E}">
        <p14:creationId xmlns:p14="http://schemas.microsoft.com/office/powerpoint/2010/main" val="3094614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Thank you all for taking the time out of your busy schedule to be here. Our center proudly participates in the Child and Adult Care Food Program, or the CACFP. By participating in the CACFP, we receive money to help serve nutritious meals and snacks to our participants. These nutritious meals, paired with all of your hard work in the classrooms, contribute to the wellness, healthy growth, and development of the participants we serve. </a:t>
            </a:r>
          </a:p>
          <a:p>
            <a:endParaRPr lang="en-US" b="0" dirty="0"/>
          </a:p>
          <a:p>
            <a:r>
              <a:rPr lang="en-US" b="0" dirty="0"/>
              <a:t>One of the requirements of participating in the CACFP is to train staff annually, which is what we’re going to be doing today!</a:t>
            </a:r>
          </a:p>
          <a:p>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4</a:t>
            </a:fld>
            <a:endParaRPr lang="en-US"/>
          </a:p>
        </p:txBody>
      </p:sp>
    </p:spTree>
    <p:extLst>
      <p:ext uri="{BB962C8B-B14F-4D97-AF65-F5344CB8AC3E}">
        <p14:creationId xmlns:p14="http://schemas.microsoft.com/office/powerpoint/2010/main" val="356044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&lt;At-risk, delete this slide.&gt;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&lt;Child and adult centers&gt; </a:t>
            </a:r>
            <a:r>
              <a:rPr lang="en-US" dirty="0"/>
              <a:t>To document how many meals we</a:t>
            </a:r>
            <a:r>
              <a:rPr lang="en-US" baseline="0" dirty="0"/>
              <a:t> serve, the assistant director and I total your point of service meal count sheets, write the total on the Meal Count Summary sheet and submit the total number of meals to ADE. Accuracy is extremely important, so to prevent errors, we always have two people involved in this process. One </a:t>
            </a:r>
            <a:r>
              <a:rPr lang="en-US" sz="1200" dirty="0">
                <a:latin typeface="Cambria" panose="02040503050406030204" pitchFamily="18" charset="0"/>
                <a:ea typeface="Cambria" panose="02040503050406030204" pitchFamily="18" charset="0"/>
              </a:rPr>
              <a:t>of you may be called in to assist if</a:t>
            </a:r>
            <a:r>
              <a:rPr lang="en-US" sz="1200" baseline="0" dirty="0">
                <a:latin typeface="Cambria" panose="02040503050406030204" pitchFamily="18" charset="0"/>
                <a:ea typeface="Cambria" panose="02040503050406030204" pitchFamily="18" charset="0"/>
              </a:rPr>
              <a:t> one of us is out of the office</a:t>
            </a:r>
            <a:r>
              <a:rPr lang="en-US" sz="1200" dirty="0">
                <a:latin typeface="Cambria" panose="020405030504060302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40</a:t>
            </a:fld>
            <a:endParaRPr lang="en-US"/>
          </a:p>
        </p:txBody>
      </p:sp>
    </p:spTree>
    <p:extLst>
      <p:ext uri="{BB962C8B-B14F-4D97-AF65-F5344CB8AC3E}">
        <p14:creationId xmlns:p14="http://schemas.microsoft.com/office/powerpoint/2010/main" val="1379727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&lt;Child and adult centers, delete this slide.&gt;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&lt;At-risk institutions&gt; </a:t>
            </a:r>
            <a:r>
              <a:rPr lang="en-US" dirty="0"/>
              <a:t>To document how many meals we</a:t>
            </a:r>
            <a:r>
              <a:rPr lang="en-US" baseline="0" dirty="0"/>
              <a:t> serve, the assistant director and I total your point of service meal count sheets, write the total on the Meal Count Summary sheet and submit the total number of meals to ADE. Accuracy is extremely important, so to prevent errors, we always have two people involved in this process. One </a:t>
            </a:r>
            <a:r>
              <a:rPr lang="en-US" sz="1200" dirty="0">
                <a:latin typeface="Cambria" panose="02040503050406030204" pitchFamily="18" charset="0"/>
                <a:ea typeface="Cambria" panose="02040503050406030204" pitchFamily="18" charset="0"/>
              </a:rPr>
              <a:t>of you may be called in to assist if</a:t>
            </a:r>
            <a:r>
              <a:rPr lang="en-US" sz="1200" baseline="0" dirty="0">
                <a:latin typeface="Cambria" panose="02040503050406030204" pitchFamily="18" charset="0"/>
                <a:ea typeface="Cambria" panose="02040503050406030204" pitchFamily="18" charset="0"/>
              </a:rPr>
              <a:t> one of us is out of the office</a:t>
            </a:r>
            <a:r>
              <a:rPr lang="en-US" sz="1200" dirty="0">
                <a:latin typeface="Cambria" panose="020405030504060302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41</a:t>
            </a:fld>
            <a:endParaRPr lang="en-US"/>
          </a:p>
        </p:txBody>
      </p:sp>
    </p:spTree>
    <p:extLst>
      <p:ext uri="{BB962C8B-B14F-4D97-AF65-F5344CB8AC3E}">
        <p14:creationId xmlns:p14="http://schemas.microsoft.com/office/powerpoint/2010/main" val="1404604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a:t>
            </a:r>
            <a:r>
              <a:rPr lang="en-US" b="1" i="1" u="sng" dirty="0"/>
              <a:t>Head Starts:</a:t>
            </a:r>
            <a:r>
              <a:rPr lang="en-US" b="1" i="1" u="none" dirty="0"/>
              <a:t> Meal Benefit Forms and Claiming Rosters do not apply. You must maintain a list of participants signed by a Head Start official establishing eligibility of all Head Start enrollees. You can replace any of the pictures with your own forms.</a:t>
            </a:r>
          </a:p>
          <a:p>
            <a:endParaRPr lang="en-US" b="1" i="1" u="none" dirty="0"/>
          </a:p>
          <a:p>
            <a:r>
              <a:rPr lang="en-US" b="1" i="1" u="sng" dirty="0"/>
              <a:t>Emergency Shelters: </a:t>
            </a:r>
            <a:r>
              <a:rPr lang="en-US" b="1" i="1" u="none" dirty="0"/>
              <a:t>Meal Benefit Forms and Claiming Rosters do not apply. You must maintain a list of names, dates of birth, and dates of residency for each participant claimed. You can replace any of the pictures with your own forms.</a:t>
            </a:r>
          </a:p>
          <a:p>
            <a:endParaRPr lang="en-US" b="1" i="1" u="none" dirty="0"/>
          </a:p>
          <a:p>
            <a:r>
              <a:rPr lang="en-US" b="1" i="1" u="sng" dirty="0"/>
              <a:t>At-Risk</a:t>
            </a:r>
            <a:r>
              <a:rPr lang="en-US" b="1" i="1" u="none" dirty="0"/>
              <a:t>: Delete this slide.</a:t>
            </a:r>
            <a:r>
              <a:rPr lang="en-US" b="0" i="0" u="none" dirty="0"/>
              <a:t>&gt;</a:t>
            </a:r>
          </a:p>
          <a:p>
            <a:endParaRPr lang="en-US" b="1" dirty="0"/>
          </a:p>
          <a:p>
            <a:r>
              <a:rPr lang="en-US" b="1" i="1" dirty="0"/>
              <a:t>&lt;Child and adult centers&gt; </a:t>
            </a:r>
            <a:r>
              <a:rPr lang="en-US" b="0" dirty="0"/>
              <a:t>To document who we serve meals to, we use these four</a:t>
            </a:r>
            <a:r>
              <a:rPr lang="en-US" b="0" baseline="0" dirty="0"/>
              <a:t> enrollment documents: Emergency “Blue” Cards, Meal Benefit Forms, Claiming Rosters, and Sign In/Out Sheets.</a:t>
            </a:r>
          </a:p>
          <a:p>
            <a:endParaRPr lang="en-US" baseline="0" dirty="0"/>
          </a:p>
          <a:p>
            <a:pPr marL="228600" indent="-228600">
              <a:buAutoNum type="arabicPeriod"/>
            </a:pPr>
            <a:r>
              <a:rPr lang="en-US" baseline="0" dirty="0"/>
              <a:t>Emergency “Blue” Forms and Meal Benefit Forms are given to every household to complete when they first enroll and every June.</a:t>
            </a:r>
          </a:p>
          <a:p>
            <a:pPr marL="0" indent="0">
              <a:buNone/>
            </a:pPr>
            <a:endParaRPr lang="en-US" baseline="0" dirty="0"/>
          </a:p>
          <a:p>
            <a:pPr marL="0" indent="0">
              <a:buNone/>
            </a:pPr>
            <a:r>
              <a:rPr lang="en-US" baseline="0" dirty="0"/>
              <a:t>2. The assistant director and I create monthly CACFP claiming rosters from the meal benefit forms and sign-in and out records.</a:t>
            </a:r>
          </a:p>
          <a:p>
            <a:pPr marL="0" inden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Teachers - you can help by reminding parents/ guardians to complete these forms.</a:t>
            </a:r>
          </a:p>
        </p:txBody>
      </p:sp>
      <p:sp>
        <p:nvSpPr>
          <p:cNvPr id="4" name="Slide Number Placeholder 3"/>
          <p:cNvSpPr>
            <a:spLocks noGrp="1"/>
          </p:cNvSpPr>
          <p:nvPr>
            <p:ph type="sldNum" sz="quarter" idx="5"/>
          </p:nvPr>
        </p:nvSpPr>
        <p:spPr/>
        <p:txBody>
          <a:bodyPr/>
          <a:lstStyle/>
          <a:p>
            <a:fld id="{6B13B7A7-3DF2-4069-B223-EBB6271B3DA6}" type="slidenum">
              <a:rPr lang="en-US" smtClean="0"/>
              <a:t>42</a:t>
            </a:fld>
            <a:endParaRPr lang="en-US"/>
          </a:p>
        </p:txBody>
      </p:sp>
    </p:spTree>
    <p:extLst>
      <p:ext uri="{BB962C8B-B14F-4D97-AF65-F5344CB8AC3E}">
        <p14:creationId xmlns:p14="http://schemas.microsoft.com/office/powerpoint/2010/main" val="1412292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a:t>&lt;Child care and adult centers, delete this slide.&gt;</a:t>
            </a:r>
          </a:p>
          <a:p>
            <a:endParaRPr lang="en-US" b="1" i="1" u="none" dirty="0"/>
          </a:p>
          <a:p>
            <a:r>
              <a:rPr lang="en-US" b="1" i="1" u="none" dirty="0"/>
              <a:t>&lt;At-Risk- some of you track attendance with sign-in sheets, some have attendance rosters in the classroom and others have no real way of tracking attendance so ADE has provided a basic way for you to indicate how many kids ate and how many were there, but didn’t eat to get a total attendance number.  You can insert a picture of your attendance method on the slide&gt;</a:t>
            </a:r>
            <a:endParaRPr lang="en-US" b="1" dirty="0"/>
          </a:p>
          <a:p>
            <a:endParaRPr lang="en-US" b="0" dirty="0"/>
          </a:p>
          <a:p>
            <a:r>
              <a:rPr lang="en-US" b="0" dirty="0"/>
              <a:t>USDA requires at-risk institutions to maintain daily attendance rosters or sign-in sheets.  Here’s how we track attendance: </a:t>
            </a:r>
            <a:r>
              <a:rPr lang="en-US" b="1" i="1" dirty="0"/>
              <a:t>&lt;You’ll have to write this&gt;</a:t>
            </a:r>
            <a:endParaRPr lang="en-US" b="0" dirty="0"/>
          </a:p>
        </p:txBody>
      </p:sp>
      <p:sp>
        <p:nvSpPr>
          <p:cNvPr id="4" name="Slide Number Placeholder 3"/>
          <p:cNvSpPr>
            <a:spLocks noGrp="1"/>
          </p:cNvSpPr>
          <p:nvPr>
            <p:ph type="sldNum" sz="quarter" idx="5"/>
          </p:nvPr>
        </p:nvSpPr>
        <p:spPr/>
        <p:txBody>
          <a:bodyPr/>
          <a:lstStyle/>
          <a:p>
            <a:fld id="{6B13B7A7-3DF2-4069-B223-EBB6271B3DA6}" type="slidenum">
              <a:rPr lang="en-US" smtClean="0"/>
              <a:t>43</a:t>
            </a:fld>
            <a:endParaRPr lang="en-US"/>
          </a:p>
        </p:txBody>
      </p:sp>
    </p:spTree>
    <p:extLst>
      <p:ext uri="{BB962C8B-B14F-4D97-AF65-F5344CB8AC3E}">
        <p14:creationId xmlns:p14="http://schemas.microsoft.com/office/powerpoint/2010/main" val="3209680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will now explain how those forms translate into receiving money.</a:t>
            </a:r>
          </a:p>
        </p:txBody>
      </p:sp>
      <p:sp>
        <p:nvSpPr>
          <p:cNvPr id="4" name="Slide Number Placeholder 3"/>
          <p:cNvSpPr>
            <a:spLocks noGrp="1"/>
          </p:cNvSpPr>
          <p:nvPr>
            <p:ph type="sldNum" sz="quarter" idx="5"/>
          </p:nvPr>
        </p:nvSpPr>
        <p:spPr/>
        <p:txBody>
          <a:bodyPr/>
          <a:lstStyle/>
          <a:p>
            <a:fld id="{6B13B7A7-3DF2-4069-B223-EBB6271B3DA6}" type="slidenum">
              <a:rPr lang="en-US" smtClean="0"/>
              <a:t>44</a:t>
            </a:fld>
            <a:endParaRPr lang="en-US"/>
          </a:p>
        </p:txBody>
      </p:sp>
    </p:spTree>
    <p:extLst>
      <p:ext uri="{BB962C8B-B14F-4D97-AF65-F5344CB8AC3E}">
        <p14:creationId xmlns:p14="http://schemas.microsoft.com/office/powerpoint/2010/main" val="4120472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money, or reimbursement, we receive is based</a:t>
            </a:r>
            <a:r>
              <a:rPr lang="en-US" baseline="0" dirty="0"/>
              <a:t> on our meals served and number of enrolled participants.  Roughly speaking, USDA provides us up to almost $2 for each breakfast, almost $1 for each snack, and around $3.50 for each lunch and supper.</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45</a:t>
            </a:fld>
            <a:endParaRPr lang="en-US"/>
          </a:p>
        </p:txBody>
      </p:sp>
    </p:spTree>
    <p:extLst>
      <p:ext uri="{BB962C8B-B14F-4D97-AF65-F5344CB8AC3E}">
        <p14:creationId xmlns:p14="http://schemas.microsoft.com/office/powerpoint/2010/main" val="3554364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receive money, I use the meal count summary and claiming rosters to submit our total meal counts and total number of participants in a report to ADE. This report is called a site claim and looks like this (point to screen)</a:t>
            </a:r>
          </a:p>
        </p:txBody>
      </p:sp>
      <p:sp>
        <p:nvSpPr>
          <p:cNvPr id="4" name="Slide Number Placeholder 3"/>
          <p:cNvSpPr>
            <a:spLocks noGrp="1"/>
          </p:cNvSpPr>
          <p:nvPr>
            <p:ph type="sldNum" sz="quarter" idx="5"/>
          </p:nvPr>
        </p:nvSpPr>
        <p:spPr/>
        <p:txBody>
          <a:bodyPr/>
          <a:lstStyle/>
          <a:p>
            <a:fld id="{6B13B7A7-3DF2-4069-B223-EBB6271B3DA6}" type="slidenum">
              <a:rPr lang="en-US" smtClean="0"/>
              <a:t>46</a:t>
            </a:fld>
            <a:endParaRPr lang="en-US"/>
          </a:p>
        </p:txBody>
      </p:sp>
    </p:spTree>
    <p:extLst>
      <p:ext uri="{BB962C8B-B14F-4D97-AF65-F5344CB8AC3E}">
        <p14:creationId xmlns:p14="http://schemas.microsoft.com/office/powerpoint/2010/main" val="1136230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Each month I spend this money on the food service </a:t>
            </a:r>
            <a:r>
              <a:rPr lang="en-US" dirty="0"/>
              <a:t>and</a:t>
            </a:r>
            <a:r>
              <a:rPr lang="en-US" baseline="0" dirty="0"/>
              <a:t> document how we spent it. We have to spend all of the money that we receive on the food program and at least 50% on quality food purchases.</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47</a:t>
            </a:fld>
            <a:endParaRPr lang="en-US"/>
          </a:p>
        </p:txBody>
      </p:sp>
    </p:spTree>
    <p:extLst>
      <p:ext uri="{BB962C8B-B14F-4D97-AF65-F5344CB8AC3E}">
        <p14:creationId xmlns:p14="http://schemas.microsoft.com/office/powerpoint/2010/main" val="4268674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We keep</a:t>
            </a:r>
            <a:r>
              <a:rPr lang="en-US" baseline="0" dirty="0">
                <a:latin typeface="Cambria" panose="02040503050406030204" pitchFamily="18" charset="0"/>
                <a:ea typeface="Cambria" panose="02040503050406030204" pitchFamily="18" charset="0"/>
              </a:rPr>
              <a:t> a lot of records to show how we spend money, but there are two that are important to you. The first is the time distribution reports.</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48</a:t>
            </a:fld>
            <a:endParaRPr lang="en-US"/>
          </a:p>
        </p:txBody>
      </p:sp>
    </p:spTree>
    <p:extLst>
      <p:ext uri="{BB962C8B-B14F-4D97-AF65-F5344CB8AC3E}">
        <p14:creationId xmlns:p14="http://schemas.microsoft.com/office/powerpoint/2010/main" val="2517560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&lt;Review the content of this slide and template script to ensure it applies to your organization. If you do not include labor on your monthly claim, you may remove this slide. Adult day and at-risk, you’ll have to modify more of the script than others.&gt;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cooks, infant teachers, and teachers complete time distribution reports daily. This form documents how much time you spent performing CACFP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Cooks, you track how much time you spent purchasing food, preparing meals, serving, and cleaning. This is usually your entire workday.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Infant teachers, you track how much time you spent feeding infants, up to a maximum of 2 hour per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Teachers, I have new information for you. You are now able to track how much time you spent engaged in the family style meal service. This should be entire time that </a:t>
            </a:r>
            <a:r>
              <a:rPr lang="en-US" dirty="0"/>
              <a:t>the participants are seated at the table for all meals and snacks.</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with your shoulder partner what you</a:t>
            </a:r>
            <a:r>
              <a:rPr lang="en-US" baseline="0" dirty="0"/>
              <a:t> think </a:t>
            </a:r>
            <a:r>
              <a:rPr lang="en-US" dirty="0"/>
              <a:t>“engaged” in the meal service means?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I hope most of you came up with things like talking to the children about the food you’re eating, the colors of the food, and what you like about it.  I want you and the children to enjoy the meal and this includes pleasant conversation surrounding the meal service.</a:t>
            </a:r>
          </a:p>
        </p:txBody>
      </p:sp>
      <p:sp>
        <p:nvSpPr>
          <p:cNvPr id="4" name="Slide Number Placeholder 3"/>
          <p:cNvSpPr>
            <a:spLocks noGrp="1"/>
          </p:cNvSpPr>
          <p:nvPr>
            <p:ph type="sldNum" sz="quarter" idx="5"/>
          </p:nvPr>
        </p:nvSpPr>
        <p:spPr/>
        <p:txBody>
          <a:bodyPr/>
          <a:lstStyle/>
          <a:p>
            <a:fld id="{6B13B7A7-3DF2-4069-B223-EBB6271B3DA6}" type="slidenum">
              <a:rPr lang="en-US" smtClean="0"/>
              <a:t>49</a:t>
            </a:fld>
            <a:endParaRPr lang="en-US"/>
          </a:p>
        </p:txBody>
      </p:sp>
    </p:spTree>
    <p:extLst>
      <p:ext uri="{BB962C8B-B14F-4D97-AF65-F5344CB8AC3E}">
        <p14:creationId xmlns:p14="http://schemas.microsoft.com/office/powerpoint/2010/main" val="381735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ensure our food program operations thrive, USDA requires we train on these CACFP and Civil Rights topics. Today, we are going to cover all of the required CACFP topics and…</a:t>
            </a:r>
          </a:p>
          <a:p>
            <a:endParaRPr lang="en-US" b="0" dirty="0"/>
          </a:p>
          <a:p>
            <a:pPr lvl="1"/>
            <a:r>
              <a:rPr lang="en-US" b="1" i="1" dirty="0"/>
              <a:t>…</a:t>
            </a:r>
            <a:r>
              <a:rPr lang="en-US" b="1" i="1" dirty="0">
                <a:highlight>
                  <a:srgbClr val="FFFF00"/>
                </a:highlight>
              </a:rPr>
              <a:t>OPTION 1: </a:t>
            </a:r>
            <a:r>
              <a:rPr lang="en-US" b="0" i="1" dirty="0">
                <a:highlight>
                  <a:srgbClr val="FFFF00"/>
                </a:highlight>
              </a:rPr>
              <a:t>Civil Rights topics.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rPr>
              <a:t>…OPTION 2: </a:t>
            </a:r>
            <a:r>
              <a:rPr lang="en-US" b="0" i="1" dirty="0">
                <a:highlight>
                  <a:srgbClr val="FFFF00"/>
                </a:highlight>
              </a:rPr>
              <a:t>briefly recap what was covered in the online Civil Rights training</a:t>
            </a:r>
            <a:r>
              <a:rPr lang="en-US" b="0" i="1" dirty="0"/>
              <a:t>. </a:t>
            </a:r>
          </a:p>
          <a:p>
            <a:pPr lvl="1"/>
            <a:endParaRPr lang="en-US" b="1" dirty="0"/>
          </a:p>
          <a:p>
            <a:endParaRPr lang="en-US" b="0" dirty="0"/>
          </a:p>
          <a:p>
            <a:r>
              <a:rPr lang="en-US" b="0" dirty="0"/>
              <a:t>If you have not yet completed the Civil Rights training presentation online, please do so by </a:t>
            </a:r>
            <a:r>
              <a:rPr lang="en-US" b="1" dirty="0"/>
              <a:t>&lt;insert the date&gt;.</a:t>
            </a:r>
            <a:r>
              <a:rPr lang="en-US" b="0" dirty="0"/>
              <a:t> The slides and link for the training were included in the email sent out last week.</a:t>
            </a:r>
          </a:p>
          <a:p>
            <a:endParaRPr lang="en-US" b="1"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C8075A-35FB-46BC-ACC5-AE7E9AAB5F26}" type="slidenum">
              <a:rPr lang="en-US" smtClean="0"/>
              <a:t>5</a:t>
            </a:fld>
            <a:endParaRPr lang="en-US"/>
          </a:p>
        </p:txBody>
      </p:sp>
    </p:spTree>
    <p:extLst>
      <p:ext uri="{BB962C8B-B14F-4D97-AF65-F5344CB8AC3E}">
        <p14:creationId xmlns:p14="http://schemas.microsoft.com/office/powerpoint/2010/main" val="2471546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&lt;Review the content of this slide and template script to ensure it applies to your organization. If you do not include labor on your monthly claim, you may remove this slide.&gt;</a:t>
            </a:r>
            <a:endParaRPr lang="en-US" b="0" dirty="0"/>
          </a:p>
          <a:p>
            <a:endParaRPr lang="en-US" b="0" dirty="0"/>
          </a:p>
          <a:p>
            <a:r>
              <a:rPr lang="en-US" b="0" dirty="0"/>
              <a:t>To make sure we’re all on the same page, when you complete this form, you’ll first report the time you started and ended work, as well as your total work hours for the day.  The next section is for administrative labor which is only completed by the assistant director and me.  Teachers, the final column is where you will report the amount of TIME you spent performing operational labor in 15 minute increments. You are not reporting the activities you completed.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(Point to the alternate certification statement.)</a:t>
            </a:r>
            <a:r>
              <a:rPr lang="en-US" b="0" dirty="0"/>
              <a:t> </a:t>
            </a:r>
            <a:r>
              <a:rPr lang="en-US" baseline="0" dirty="0"/>
              <a:t>The cook is the only person who is able to complete the certification at the bottom instead of itemizing their daily time spent on CACFP duties.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the end of the month, please sign the form and turn it into the front office by the 5</a:t>
            </a:r>
            <a:r>
              <a:rPr lang="en-US" baseline="30000" dirty="0"/>
              <a:t>th</a:t>
            </a:r>
            <a:r>
              <a:rPr lang="en-US" baseline="0" dirty="0"/>
              <a:t> of the following month </a:t>
            </a:r>
            <a:r>
              <a:rPr lang="en-US" dirty="0"/>
              <a:t>so I can approve it and calculate how much we spent </a:t>
            </a:r>
            <a:r>
              <a:rPr lang="en-US" baseline="0" dirty="0"/>
              <a:t>on C</a:t>
            </a:r>
            <a:r>
              <a:rPr lang="en-US" dirty="0"/>
              <a:t>ACFP labor costs.</a:t>
            </a:r>
            <a:r>
              <a:rPr lang="en-US" baseline="0" dirty="0"/>
              <a:t> </a:t>
            </a:r>
          </a:p>
        </p:txBody>
      </p:sp>
      <p:sp>
        <p:nvSpPr>
          <p:cNvPr id="4" name="Slide Number Placeholder 3"/>
          <p:cNvSpPr>
            <a:spLocks noGrp="1"/>
          </p:cNvSpPr>
          <p:nvPr>
            <p:ph type="sldNum" sz="quarter" idx="5"/>
          </p:nvPr>
        </p:nvSpPr>
        <p:spPr/>
        <p:txBody>
          <a:bodyPr/>
          <a:lstStyle/>
          <a:p>
            <a:fld id="{6B13B7A7-3DF2-4069-B223-EBB6271B3DA6}" type="slidenum">
              <a:rPr lang="en-US" smtClean="0"/>
              <a:t>50</a:t>
            </a:fld>
            <a:endParaRPr lang="en-US"/>
          </a:p>
        </p:txBody>
      </p:sp>
    </p:spTree>
    <p:extLst>
      <p:ext uri="{BB962C8B-B14F-4D97-AF65-F5344CB8AC3E}">
        <p14:creationId xmlns:p14="http://schemas.microsoft.com/office/powerpoint/2010/main" val="2040064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time you purchase CACFP</a:t>
            </a:r>
            <a:r>
              <a:rPr lang="en-US" baseline="0" dirty="0"/>
              <a:t> food and supplies</a:t>
            </a:r>
            <a:r>
              <a:rPr lang="en-US" dirty="0"/>
              <a:t>, I need the receipt.  Please turn them into </a:t>
            </a:r>
            <a:r>
              <a:rPr lang="en-US" b="1" dirty="0"/>
              <a:t>&lt;insert who they should be giving receipts to&gt;</a:t>
            </a:r>
            <a:r>
              <a:rPr lang="en-US" dirty="0"/>
              <a:t> when you get back to the center.</a:t>
            </a:r>
          </a:p>
        </p:txBody>
      </p:sp>
      <p:sp>
        <p:nvSpPr>
          <p:cNvPr id="4" name="Slide Number Placeholder 3"/>
          <p:cNvSpPr>
            <a:spLocks noGrp="1"/>
          </p:cNvSpPr>
          <p:nvPr>
            <p:ph type="sldNum" sz="quarter" idx="5"/>
          </p:nvPr>
        </p:nvSpPr>
        <p:spPr/>
        <p:txBody>
          <a:bodyPr/>
          <a:lstStyle/>
          <a:p>
            <a:fld id="{6B13B7A7-3DF2-4069-B223-EBB6271B3DA6}" type="slidenum">
              <a:rPr lang="en-US" smtClean="0"/>
              <a:t>51</a:t>
            </a:fld>
            <a:endParaRPr lang="en-US"/>
          </a:p>
        </p:txBody>
      </p:sp>
    </p:spTree>
    <p:extLst>
      <p:ext uri="{BB962C8B-B14F-4D97-AF65-F5344CB8AC3E}">
        <p14:creationId xmlns:p14="http://schemas.microsoft.com/office/powerpoint/2010/main" val="3268144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At the end of each month, I take all of our documented food program expenses, like our time distribution reports, receipts and invoices, and submit the total dollar amount in a report to ADE. This report is called the sponsor claim and is used to make sure we are on track with spending our CACFP money. </a:t>
            </a:r>
            <a:endParaRPr lang="en-US" i="1" dirty="0"/>
          </a:p>
        </p:txBody>
      </p:sp>
      <p:sp>
        <p:nvSpPr>
          <p:cNvPr id="4" name="Slide Number Placeholder 3"/>
          <p:cNvSpPr>
            <a:spLocks noGrp="1"/>
          </p:cNvSpPr>
          <p:nvPr>
            <p:ph type="sldNum" sz="quarter" idx="5"/>
          </p:nvPr>
        </p:nvSpPr>
        <p:spPr/>
        <p:txBody>
          <a:bodyPr/>
          <a:lstStyle/>
          <a:p>
            <a:fld id="{6B13B7A7-3DF2-4069-B223-EBB6271B3DA6}" type="slidenum">
              <a:rPr lang="en-US" smtClean="0"/>
              <a:t>52</a:t>
            </a:fld>
            <a:endParaRPr lang="en-US"/>
          </a:p>
        </p:txBody>
      </p:sp>
    </p:spTree>
    <p:extLst>
      <p:ext uri="{BB962C8B-B14F-4D97-AF65-F5344CB8AC3E}">
        <p14:creationId xmlns:p14="http://schemas.microsoft.com/office/powerpoint/2010/main" val="2626262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&lt;Update the content of this template script to reflect your organization’s process.&gt;</a:t>
            </a:r>
          </a:p>
          <a:p>
            <a:endParaRPr lang="en-US" b="1" i="1"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We are required to keep multiple</a:t>
            </a:r>
            <a:r>
              <a:rPr lang="en-US" baseline="0" dirty="0">
                <a:latin typeface="Cambria" panose="02040503050406030204" pitchFamily="18" charset="0"/>
                <a:ea typeface="Cambria" panose="02040503050406030204" pitchFamily="18" charset="0"/>
              </a:rPr>
              <a:t> documents to support our CACFP operations.  Our recordkeeping policy lists the type and location of our records. In the event you need to reference this policy, it is </a:t>
            </a:r>
            <a:r>
              <a:rPr lang="en-US" b="1" i="1" baseline="0" dirty="0">
                <a:latin typeface="Cambria" panose="02040503050406030204" pitchFamily="18" charset="0"/>
                <a:ea typeface="Cambria" panose="02040503050406030204" pitchFamily="18" charset="0"/>
              </a:rPr>
              <a:t>&lt;Indicate location of recordkeeping policy i.e.</a:t>
            </a:r>
            <a:r>
              <a:rPr lang="en-US" i="1" baseline="0" dirty="0">
                <a:latin typeface="Cambria" panose="02040503050406030204" pitchFamily="18" charset="0"/>
                <a:ea typeface="Cambria" panose="02040503050406030204" pitchFamily="18" charset="0"/>
              </a:rPr>
              <a:t> </a:t>
            </a:r>
            <a:r>
              <a:rPr lang="en-US" b="1" i="1" baseline="0" dirty="0">
                <a:latin typeface="Cambria" panose="02040503050406030204" pitchFamily="18" charset="0"/>
                <a:ea typeface="Cambria" panose="02040503050406030204" pitchFamily="18" charset="0"/>
              </a:rPr>
              <a:t>posted on the CACFP drawer in my office&gt;</a:t>
            </a:r>
            <a:r>
              <a:rPr lang="en-US" i="1" baseline="0" dirty="0">
                <a:latin typeface="Cambria" panose="02040503050406030204" pitchFamily="18" charset="0"/>
                <a:ea typeface="Cambria" panose="02040503050406030204" pitchFamily="18" charset="0"/>
              </a:rPr>
              <a:t>.</a:t>
            </a:r>
            <a:r>
              <a:rPr lang="en-US" baseline="0" dirty="0">
                <a:latin typeface="Cambria" panose="02040503050406030204" pitchFamily="18" charset="0"/>
                <a:ea typeface="Cambria" panose="02040503050406030204" pitchFamily="18" charset="0"/>
              </a:rPr>
              <a:t>  Some of the records contain personal information and must be kept confidential.  The location of the key is identified in the policy.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53</a:t>
            </a:fld>
            <a:endParaRPr lang="en-US"/>
          </a:p>
        </p:txBody>
      </p:sp>
    </p:spTree>
    <p:extLst>
      <p:ext uri="{BB962C8B-B14F-4D97-AF65-F5344CB8AC3E}">
        <p14:creationId xmlns:p14="http://schemas.microsoft.com/office/powerpoint/2010/main" val="1667720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Alright, we’re half way there! I’m just kidding. We’re almost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Everything we do is for a reason, and all of our records are kept to validate our compliance in the CACFP. ADE comes to our center to review our records and operations. </a:t>
            </a:r>
            <a:r>
              <a:rPr lang="en-US" sz="1200" dirty="0"/>
              <a:t>Reviews are important and beneficial to us all. They provide our center with useful tools, tips, and guidance for a successful CACFP. In addition, these reviews are required to help ensure and document that CACFP taxpayer dollars are being used appropriately so Congress will continue to fund the program.  </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29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&lt;Adult day and at-risk institutions, delete item “5. Infant classroom observation” on the slide.&gt;</a:t>
            </a:r>
          </a:p>
          <a:p>
            <a:endParaRPr lang="en-US" dirty="0"/>
          </a:p>
          <a:p>
            <a:r>
              <a:rPr lang="en-US" dirty="0"/>
              <a:t>Reviews can be announced or unannounced and all reviewers should have employee photo ID.  ADE reviews are required every three years; however, they can happen at any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When ADE comes out for review, I will be busy pulling CACFP records.  I will let you know that they</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are here, but please continue to operate as usual.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am not on site, please find a space for the reviewer to sit</a:t>
            </a:r>
            <a:r>
              <a:rPr lang="en-US" baseline="0" dirty="0"/>
              <a:t> and use the recordkeeping policy to locate the documentation they request.  Don’t be surprised if they are here all 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55</a:t>
            </a:fld>
            <a:endParaRPr lang="en-US"/>
          </a:p>
        </p:txBody>
      </p:sp>
    </p:spTree>
    <p:extLst>
      <p:ext uri="{BB962C8B-B14F-4D97-AF65-F5344CB8AC3E}">
        <p14:creationId xmlns:p14="http://schemas.microsoft.com/office/powerpoint/2010/main" val="2096608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kern="1200" dirty="0">
                <a:solidFill>
                  <a:schemeClr val="tx1"/>
                </a:solidFill>
                <a:latin typeface="+mn-lt"/>
                <a:ea typeface="+mn-ea"/>
                <a:cs typeface="+mn-cs"/>
              </a:rPr>
              <a:t>&lt;Modify slide and script to match requirements that apply to you.  For example, if you are alternately approved, delete reference to the DHS license.  If you use a vendor, you can delete the refrigerator and freezer temps.&gt;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ADE will review required public postings such as menus, the DHS License, Building for the Future, And Justice for All poster, and our kitchen</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permit. Cooks, remember,</a:t>
            </a:r>
            <a:r>
              <a:rPr lang="en-US" sz="1000" kern="1200" baseline="0" dirty="0">
                <a:solidFill>
                  <a:schemeClr val="tx1"/>
                </a:solidFill>
                <a:latin typeface="+mn-lt"/>
                <a:ea typeface="+mn-ea"/>
                <a:cs typeface="+mn-cs"/>
              </a:rPr>
              <a:t> if you made any changes to the menu, write it on the posted menu.</a:t>
            </a:r>
          </a:p>
          <a:p>
            <a:endParaRPr lang="en-US" sz="1000" kern="1200" dirty="0">
              <a:solidFill>
                <a:schemeClr val="tx1"/>
              </a:solidFill>
              <a:latin typeface="+mn-lt"/>
              <a:ea typeface="+mn-ea"/>
              <a:cs typeface="+mn-cs"/>
            </a:endParaRPr>
          </a:p>
          <a:p>
            <a:r>
              <a:rPr lang="en-US" sz="1000" kern="1200" dirty="0">
                <a:solidFill>
                  <a:schemeClr val="tx1"/>
                </a:solidFill>
                <a:latin typeface="+mn-lt"/>
                <a:ea typeface="+mn-ea"/>
                <a:cs typeface="+mn-cs"/>
              </a:rPr>
              <a:t>You’ll see them walking around the kitchen, opening up the refrigerator, and looking through our storage cabinets. They are looking at proper storage</a:t>
            </a:r>
            <a:r>
              <a:rPr lang="en-US" sz="1000" kern="1200" baseline="0" dirty="0">
                <a:solidFill>
                  <a:schemeClr val="tx1"/>
                </a:solidFill>
                <a:latin typeface="+mn-lt"/>
                <a:ea typeface="+mn-ea"/>
                <a:cs typeface="+mn-cs"/>
              </a:rPr>
              <a:t> of our</a:t>
            </a:r>
            <a:r>
              <a:rPr lang="en-US" sz="1000" kern="1200" dirty="0">
                <a:solidFill>
                  <a:schemeClr val="tx1"/>
                </a:solidFill>
                <a:latin typeface="+mn-lt"/>
                <a:ea typeface="+mn-ea"/>
                <a:cs typeface="+mn-cs"/>
              </a:rPr>
              <a:t> food inventory, general cleanliness, food safety and county sanitation requirements.</a:t>
            </a:r>
          </a:p>
          <a:p>
            <a:endParaRPr lang="en-US" sz="1000" kern="1200" dirty="0">
              <a:solidFill>
                <a:schemeClr val="tx1"/>
              </a:solidFill>
              <a:latin typeface="+mn-lt"/>
              <a:ea typeface="+mn-ea"/>
              <a:cs typeface="+mn-cs"/>
            </a:endParaRPr>
          </a:p>
          <a:p>
            <a:endParaRPr lang="en-US" sz="10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07561EE-A205-4252-B4B5-20685AB5C63D}" type="slidenum">
              <a:rPr lang="en-US" smtClean="0"/>
              <a:t>56</a:t>
            </a:fld>
            <a:endParaRPr lang="en-US"/>
          </a:p>
        </p:txBody>
      </p:sp>
    </p:spTree>
    <p:extLst>
      <p:ext uri="{BB962C8B-B14F-4D97-AF65-F5344CB8AC3E}">
        <p14:creationId xmlns:p14="http://schemas.microsoft.com/office/powerpoint/2010/main" val="330184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Director</a:t>
            </a:r>
            <a:r>
              <a:rPr lang="en-US" sz="1200" kern="1200" dirty="0">
                <a:solidFill>
                  <a:schemeClr val="tx1"/>
                </a:solidFill>
                <a:latin typeface="+mn-lt"/>
                <a:ea typeface="+mn-ea"/>
                <a:cs typeface="+mn-cs"/>
              </a:rPr>
              <a:t>: ADE will review our entire meal service,</a:t>
            </a:r>
            <a:r>
              <a:rPr lang="en-US" sz="1200" kern="1200" baseline="0" dirty="0">
                <a:solidFill>
                  <a:schemeClr val="tx1"/>
                </a:solidFill>
                <a:latin typeface="+mn-lt"/>
                <a:ea typeface="+mn-ea"/>
                <a:cs typeface="+mn-cs"/>
              </a:rPr>
              <a:t> beginning </a:t>
            </a:r>
            <a:r>
              <a:rPr lang="en-US" sz="1200" kern="1200" dirty="0">
                <a:solidFill>
                  <a:schemeClr val="tx1"/>
                </a:solidFill>
                <a:latin typeface="+mn-lt"/>
                <a:ea typeface="+mn-ea"/>
                <a:cs typeface="+mn-cs"/>
              </a:rPr>
              <a:t>with</a:t>
            </a:r>
            <a:r>
              <a:rPr lang="en-US" sz="1200" kern="1200" baseline="0" dirty="0">
                <a:solidFill>
                  <a:schemeClr val="tx1"/>
                </a:solidFill>
                <a:latin typeface="+mn-lt"/>
                <a:ea typeface="+mn-ea"/>
                <a:cs typeface="+mn-cs"/>
              </a:rPr>
              <a:t> h</a:t>
            </a:r>
            <a:r>
              <a:rPr lang="en-US" sz="1200" kern="1200" dirty="0">
                <a:solidFill>
                  <a:schemeClr val="tx1"/>
                </a:solidFill>
                <a:latin typeface="+mn-lt"/>
                <a:ea typeface="+mn-ea"/>
                <a:cs typeface="+mn-cs"/>
              </a:rPr>
              <a:t>andwashing.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reviewer is looking to make sure we serve all required components in the minimum portion sizes for each age group. And will look to ensure you took your point of service meal counts and that they are accurate.</a:t>
            </a:r>
          </a:p>
          <a:p>
            <a:pPr marL="0" indent="0">
              <a:buFontTx/>
              <a:buNone/>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understand there are days when it feels as if nothing is going as expected. The reviewers are not looking for perfection, they want to see that you are aware of and are able to resolve a situation when it arises. </a:t>
            </a:r>
            <a:r>
              <a:rPr lang="en-US" sz="1200" kern="1200" baseline="0" dirty="0">
                <a:solidFill>
                  <a:schemeClr val="tx1"/>
                </a:solidFill>
                <a:latin typeface="+mn-lt"/>
                <a:ea typeface="+mn-ea"/>
                <a:cs typeface="+mn-cs"/>
              </a:rPr>
              <a:t>You can resolve issues in the moment, as you usually do. If a component does not come to your classroom, call the kitchen and ask for it.</a:t>
            </a:r>
          </a:p>
          <a:p>
            <a:endParaRPr lang="en-US" dirty="0"/>
          </a:p>
        </p:txBody>
      </p:sp>
      <p:sp>
        <p:nvSpPr>
          <p:cNvPr id="4" name="Slide Number Placeholder 3"/>
          <p:cNvSpPr>
            <a:spLocks noGrp="1"/>
          </p:cNvSpPr>
          <p:nvPr>
            <p:ph type="sldNum" sz="quarter" idx="5"/>
          </p:nvPr>
        </p:nvSpPr>
        <p:spPr/>
        <p:txBody>
          <a:bodyPr/>
          <a:lstStyle/>
          <a:p>
            <a:fld id="{C3AFF0E6-1A77-4E79-8432-1F9437C648C9}" type="slidenum">
              <a:rPr lang="en-US" smtClean="0"/>
              <a:t>57</a:t>
            </a:fld>
            <a:endParaRPr lang="en-US"/>
          </a:p>
        </p:txBody>
      </p:sp>
    </p:spTree>
    <p:extLst>
      <p:ext uri="{BB962C8B-B14F-4D97-AF65-F5344CB8AC3E}">
        <p14:creationId xmlns:p14="http://schemas.microsoft.com/office/powerpoint/2010/main" val="265287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infants are not currently in your care.&gt;</a:t>
            </a:r>
          </a:p>
          <a:p>
            <a:endParaRPr lang="en-US" b="1" dirty="0"/>
          </a:p>
          <a:p>
            <a:r>
              <a:rPr lang="en-US" dirty="0"/>
              <a:t>ADE also wants</a:t>
            </a:r>
            <a:r>
              <a:rPr lang="en-US" baseline="0" dirty="0"/>
              <a:t> to make sure we are feeding infants appropriately. This means they want to see you interacting with the babies when they are awake, feeding babies when they are hungry, and safely preparing, handling and storing infant formula and breastmilk. </a:t>
            </a:r>
          </a:p>
          <a:p>
            <a:endParaRPr lang="en-US" baseline="0" dirty="0"/>
          </a:p>
          <a:p>
            <a:r>
              <a:rPr lang="en-US" baseline="0" dirty="0"/>
              <a:t>The reviewer will also be looking at what formula and infant cereal we provide, as well as texture appropriate foods for our older infants. </a:t>
            </a:r>
          </a:p>
          <a:p>
            <a:endParaRPr lang="en-US" baseline="0" dirty="0"/>
          </a:p>
          <a:p>
            <a:r>
              <a:rPr lang="en-US" baseline="0" dirty="0"/>
              <a:t>They will ask to look at the infant point of service meal count sheets and your form that shows communication with each parent about their baby’s readiness for solid foods. You can tell them that both of these forms are on the infant’s clipboards.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749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Reviews provide us with guidance to help improve our program and highlight the great things we are doing. We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will receive a letter from ADE after the review letting us know the result.  Of course we aim to have no findings which means we won’t have any corrective action and we won’t owe ADE any money, but there’s always a chance they will identify areas in need of improvement and/or they may disallow meals which will result in us having to pay back money.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our corrective action requires we fix something that impacts </a:t>
            </a:r>
            <a:r>
              <a:rPr lang="en-US" sz="1200" kern="1200" baseline="0" dirty="0">
                <a:solidFill>
                  <a:schemeClr val="tx1"/>
                </a:solidFill>
                <a:latin typeface="+mn-lt"/>
                <a:ea typeface="+mn-ea"/>
                <a:cs typeface="+mn-cs"/>
              </a:rPr>
              <a:t>your day to day tasks, </a:t>
            </a:r>
            <a:r>
              <a:rPr lang="en-US" sz="1200" dirty="0"/>
              <a:t>I will provide training</a:t>
            </a:r>
            <a:r>
              <a:rPr lang="en-US" sz="1200" baseline="0" dirty="0"/>
              <a:t> </a:t>
            </a:r>
            <a:r>
              <a:rPr lang="en-US" sz="1200" dirty="0"/>
              <a:t>on the new procedures.  We are</a:t>
            </a:r>
            <a:r>
              <a:rPr lang="en-US" sz="1200" i="0" dirty="0"/>
              <a:t> expected to i</a:t>
            </a:r>
            <a:r>
              <a:rPr lang="en-US" sz="1200" dirty="0"/>
              <a:t>mplement</a:t>
            </a:r>
            <a:r>
              <a:rPr lang="en-US" sz="1200" baseline="0" dirty="0"/>
              <a:t> corrections immediately and I appreciate your cooperation in this.</a:t>
            </a:r>
            <a:endParaRPr lang="en-US" sz="1200" dirty="0"/>
          </a:p>
          <a:p>
            <a:endParaRPr lang="en-US" sz="1200" dirty="0"/>
          </a:p>
          <a:p>
            <a:r>
              <a:rPr lang="en-US" sz="1200" dirty="0"/>
              <a:t>If we are</a:t>
            </a:r>
            <a:r>
              <a:rPr lang="en-US" sz="1200" baseline="0" dirty="0"/>
              <a:t> doing something incorrectly or we are missing documentation, w</a:t>
            </a:r>
            <a:r>
              <a:rPr lang="en-US" sz="1200" dirty="0"/>
              <a:t>e may have fiscal action and have to pay back funds.  This is why accurate documentation is so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a:t>
            </a:r>
            <a:r>
              <a:rPr lang="en-US" sz="1200" kern="1200" baseline="0" dirty="0">
                <a:solidFill>
                  <a:schemeClr val="tx1"/>
                </a:solidFill>
                <a:latin typeface="+mn-lt"/>
                <a:ea typeface="+mn-ea"/>
                <a:cs typeface="+mn-cs"/>
              </a:rPr>
              <a:t> are you affected</a:t>
            </a:r>
            <a:r>
              <a:rPr lang="en-US" sz="1200" kern="120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We need to ensure any new procedure</a:t>
            </a:r>
            <a:r>
              <a:rPr lang="en-US" sz="1200" baseline="0" dirty="0"/>
              <a:t> is</a:t>
            </a:r>
            <a:r>
              <a:rPr lang="en-US" sz="1200" dirty="0"/>
              <a:t> implemented and</a:t>
            </a:r>
            <a:r>
              <a:rPr lang="en-US" sz="1200" baseline="0" dirty="0"/>
              <a:t> </a:t>
            </a:r>
            <a:r>
              <a:rPr lang="en-US" sz="1200" dirty="0"/>
              <a:t>permanently followed.  If we don’t maintain the new procedures and the same findings are identified during the next review, it can result in losing our CACFP</a:t>
            </a:r>
            <a:r>
              <a:rPr lang="en-US" sz="1200" baseline="0" dirty="0"/>
              <a:t> program.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latin typeface="+mn-lt"/>
              <a:ea typeface="+mn-ea"/>
              <a:cs typeface="+mn-cs"/>
            </a:endParaRP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17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demonstrate that all staff received the required training, we must maintain this sign-in sheet. By printing your name and signing, you are certifying that you are attending this training today. Please also record the date you completed the Civil Rights training with your initials to validate it was completed.  Please be sure to sign it before you leave since I have to submit this to ADE during renewals and it is verified on review as evidence I have trained you. </a:t>
            </a:r>
          </a:p>
          <a:p>
            <a:endParaRPr lang="en-US" baseline="0" dirty="0"/>
          </a:p>
        </p:txBody>
      </p:sp>
      <p:sp>
        <p:nvSpPr>
          <p:cNvPr id="4" name="Slide Number Placeholder 3"/>
          <p:cNvSpPr>
            <a:spLocks noGrp="1"/>
          </p:cNvSpPr>
          <p:nvPr>
            <p:ph type="sldNum" sz="quarter" idx="10"/>
          </p:nvPr>
        </p:nvSpPr>
        <p:spPr/>
        <p:txBody>
          <a:bodyPr/>
          <a:lstStyle/>
          <a:p>
            <a:fld id="{53C8075A-35FB-46BC-ACC5-AE7E9AAB5F26}" type="slidenum">
              <a:rPr lang="en-US" smtClean="0"/>
              <a:t>6</a:t>
            </a:fld>
            <a:endParaRPr lang="en-US"/>
          </a:p>
        </p:txBody>
      </p:sp>
    </p:spTree>
    <p:extLst>
      <p:ext uri="{BB962C8B-B14F-4D97-AF65-F5344CB8AC3E}">
        <p14:creationId xmlns:p14="http://schemas.microsoft.com/office/powerpoint/2010/main" val="2007842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concludes your annual CACFP training.  I appreciate all you do to help us maintain Program compliance.  L</a:t>
            </a:r>
            <a:r>
              <a:rPr lang="en-US" sz="1200" dirty="0"/>
              <a:t>et’s continue feeding our participants nutritious and delicious meals with CACFP funds while maintaining all of the necessary documentation we need to have a great review every time!  Thank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9248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Non-discrimination statement</a:t>
            </a:r>
          </a:p>
        </p:txBody>
      </p:sp>
      <p:sp>
        <p:nvSpPr>
          <p:cNvPr id="4" name="Slide Number Placeholder 3"/>
          <p:cNvSpPr>
            <a:spLocks noGrp="1"/>
          </p:cNvSpPr>
          <p:nvPr>
            <p:ph type="sldNum" sz="quarter" idx="10"/>
          </p:nvPr>
        </p:nvSpPr>
        <p:spPr/>
        <p:txBody>
          <a:bodyPr/>
          <a:lstStyle/>
          <a:p>
            <a:fld id="{53C8075A-35FB-46BC-ACC5-AE7E9AAB5F26}" type="slidenum">
              <a:rPr lang="en-US" smtClean="0"/>
              <a:t>61</a:t>
            </a:fld>
            <a:endParaRPr lang="en-US"/>
          </a:p>
        </p:txBody>
      </p:sp>
    </p:spTree>
    <p:extLst>
      <p:ext uri="{BB962C8B-B14F-4D97-AF65-F5344CB8AC3E}">
        <p14:creationId xmlns:p14="http://schemas.microsoft.com/office/powerpoint/2010/main" val="220972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latin typeface="+mn-lt"/>
                <a:ea typeface="+mn-ea"/>
                <a:cs typeface="+mn-cs"/>
              </a:rPr>
              <a:t>OPTION 1- CIVIL RIGHTS TRAINING IN-PERSON: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latin typeface="+mn-lt"/>
                <a:ea typeface="+mn-ea"/>
                <a:cs typeface="+mn-cs"/>
              </a:rPr>
              <a:t>If you are covering the Civil Rights training in-person, go through that training presentation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latin typeface="+mn-lt"/>
                <a:ea typeface="+mn-ea"/>
                <a:cs typeface="+mn-cs"/>
              </a:rPr>
              <a:t>OPTION 2 – CIVIL RIGHTS TRAINING COMPLETED INDEPENDENTLY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latin typeface="+mn-lt"/>
                <a:ea typeface="+mn-ea"/>
                <a:cs typeface="+mn-cs"/>
              </a:rPr>
              <a:t>Continue. The followings sentence is ADE’s proposed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Being participants in the CACFP, we have to be skilled and know how to treat everyone fairly. The online training helps us know how to do that.</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We’re now going to briefly recap what to do in the event a complaint is received.</a:t>
            </a:r>
          </a:p>
          <a:p>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7</a:t>
            </a:fld>
            <a:endParaRPr lang="en-US"/>
          </a:p>
        </p:txBody>
      </p:sp>
    </p:spTree>
    <p:extLst>
      <p:ext uri="{BB962C8B-B14F-4D97-AF65-F5344CB8AC3E}">
        <p14:creationId xmlns:p14="http://schemas.microsoft.com/office/powerpoint/2010/main" val="306169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latin typeface="+mn-lt"/>
                <a:ea typeface="+mn-ea"/>
                <a:cs typeface="+mn-cs"/>
              </a:rPr>
              <a:t>Parents, staff, and members of the public are able to make civil rights complaints should they feel they are being discriminated against. </a:t>
            </a:r>
          </a:p>
          <a:p>
            <a:pPr algn="l"/>
            <a:endParaRPr lang="en-US" sz="1200" kern="1200" dirty="0">
              <a:solidFill>
                <a:schemeClr val="tx1"/>
              </a:solidFill>
              <a:latin typeface="+mn-lt"/>
              <a:ea typeface="+mn-ea"/>
              <a:cs typeface="+mn-cs"/>
            </a:endParaRPr>
          </a:p>
          <a:p>
            <a:pPr algn="l"/>
            <a:r>
              <a:rPr lang="en-US" sz="1200" kern="1200" dirty="0">
                <a:solidFill>
                  <a:schemeClr val="tx1"/>
                </a:solidFill>
                <a:latin typeface="+mn-lt"/>
                <a:ea typeface="+mn-ea"/>
                <a:cs typeface="+mn-cs"/>
              </a:rPr>
              <a:t>If you are approached with a complaint, first, gather information about the situation. Hopefully, we can address and resolve the areas of concerns. If we cannot provide resolution, we have to assess if it is a civil rights complaint. To be a civil rights complaint, the concern must relate to one of the six protected classes which are Race, Color, National Origin, Sex, Age, and Disability as the six protected classes. If the complaint is related to one of those six items, you’ll want to connect with the Civil Rights Coordinator for support and guidance. Our Civil Rights Coordinator is </a:t>
            </a:r>
            <a:r>
              <a:rPr lang="en-US" sz="1200" b="1" i="1" kern="1200" dirty="0">
                <a:solidFill>
                  <a:schemeClr val="tx1"/>
                </a:solidFill>
                <a:latin typeface="+mn-lt"/>
                <a:ea typeface="+mn-ea"/>
                <a:cs typeface="+mn-cs"/>
              </a:rPr>
              <a:t>&lt;insert name/position of the Civil Rights Coordinator for your organization.</a:t>
            </a:r>
            <a:r>
              <a:rPr lang="en-US" sz="1200" b="1" kern="1200" dirty="0">
                <a:solidFill>
                  <a:schemeClr val="tx1"/>
                </a:solidFill>
                <a:latin typeface="+mn-lt"/>
                <a:ea typeface="+mn-ea"/>
                <a:cs typeface="+mn-cs"/>
              </a:rPr>
              <a:t> </a:t>
            </a:r>
            <a:r>
              <a:rPr lang="en-US" sz="1200" b="1" i="1" kern="1200" dirty="0">
                <a:solidFill>
                  <a:schemeClr val="tx1"/>
                </a:solidFill>
                <a:latin typeface="+mn-lt"/>
                <a:ea typeface="+mn-ea"/>
                <a:cs typeface="+mn-cs"/>
              </a:rPr>
              <a:t>Note: this is a fancy title for who staff should be contacting if/when a Civil Rights complaint is received</a:t>
            </a:r>
            <a:r>
              <a:rPr lang="en-US" sz="1200" b="1" kern="1200" dirty="0">
                <a:solidFill>
                  <a:schemeClr val="tx1"/>
                </a:solidFill>
                <a:latin typeface="+mn-lt"/>
                <a:ea typeface="+mn-ea"/>
                <a:cs typeface="+mn-cs"/>
              </a:rPr>
              <a:t>.&gt;</a:t>
            </a:r>
            <a:r>
              <a:rPr lang="en-US" sz="1200" kern="1200" dirty="0">
                <a:solidFill>
                  <a:schemeClr val="tx1"/>
                </a:solidFill>
                <a:latin typeface="+mn-lt"/>
                <a:ea typeface="+mn-ea"/>
                <a:cs typeface="+mn-cs"/>
              </a:rPr>
              <a:t> </a:t>
            </a:r>
          </a:p>
          <a:p>
            <a:pPr algn="l"/>
            <a:endParaRPr lang="en-US" sz="1200" kern="1200" dirty="0">
              <a:solidFill>
                <a:schemeClr val="tx1"/>
              </a:solidFill>
              <a:latin typeface="+mn-lt"/>
              <a:ea typeface="+mn-ea"/>
              <a:cs typeface="+mn-cs"/>
            </a:endParaRPr>
          </a:p>
          <a:p>
            <a:pPr algn="l"/>
            <a:r>
              <a:rPr lang="en-US" sz="1200" kern="1200" dirty="0">
                <a:solidFill>
                  <a:schemeClr val="tx1"/>
                </a:solidFill>
                <a:latin typeface="+mn-lt"/>
                <a:ea typeface="+mn-ea"/>
                <a:cs typeface="+mn-cs"/>
              </a:rPr>
              <a:t>With support from the Civil Rights Coordinator, you will advise the complainant to follow the steps outlined on the second page of the Procedure for Complaints of Discrimination document. The steps to submitting a complaint are outlined, in detail, in this document. </a:t>
            </a:r>
            <a:r>
              <a:rPr lang="en-US" sz="1200" b="1" kern="1200" dirty="0">
                <a:solidFill>
                  <a:schemeClr val="tx1"/>
                </a:solidFill>
                <a:latin typeface="+mn-lt"/>
                <a:ea typeface="+mn-ea"/>
                <a:cs typeface="+mn-cs"/>
              </a:rPr>
              <a:t>&lt;</a:t>
            </a:r>
            <a:r>
              <a:rPr lang="en-US" sz="1200" b="1" i="1" kern="1200" dirty="0">
                <a:solidFill>
                  <a:schemeClr val="tx1"/>
                </a:solidFill>
                <a:latin typeface="+mn-lt"/>
                <a:ea typeface="+mn-ea"/>
                <a:cs typeface="+mn-cs"/>
              </a:rPr>
              <a:t>Insert where this document can be found – i.e. It is posted on the parent board, located in all of your staff files, and available on ADE’s webpage.&gt;</a:t>
            </a:r>
          </a:p>
          <a:p>
            <a:pPr algn="l"/>
            <a:endParaRPr lang="en-US" sz="1200" kern="1200" dirty="0">
              <a:solidFill>
                <a:schemeClr val="tx1"/>
              </a:solidFill>
              <a:latin typeface="+mn-lt"/>
              <a:ea typeface="+mn-ea"/>
              <a:cs typeface="+mn-cs"/>
            </a:endParaRPr>
          </a:p>
          <a:p>
            <a:pPr algn="l"/>
            <a:endParaRPr lang="en-US" sz="1200" kern="1200" dirty="0">
              <a:solidFill>
                <a:schemeClr val="tx1"/>
              </a:solidFill>
              <a:latin typeface="+mn-lt"/>
              <a:ea typeface="+mn-ea"/>
              <a:cs typeface="+mn-cs"/>
            </a:endParaRPr>
          </a:p>
          <a:p>
            <a:pPr algn="l"/>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3C8075A-35FB-46BC-ACC5-AE7E9AAB5F26}" type="slidenum">
              <a:rPr lang="en-US" smtClean="0"/>
              <a:t>8</a:t>
            </a:fld>
            <a:endParaRPr lang="en-US"/>
          </a:p>
        </p:txBody>
      </p:sp>
    </p:spTree>
    <p:extLst>
      <p:ext uri="{BB962C8B-B14F-4D97-AF65-F5344CB8AC3E}">
        <p14:creationId xmlns:p14="http://schemas.microsoft.com/office/powerpoint/2010/main" val="225308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are civil rights experts, let’s transition to CACFP</a:t>
            </a:r>
            <a:r>
              <a:rPr lang="en-US" baseline="0" dirty="0"/>
              <a:t> topics.</a:t>
            </a:r>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9</a:t>
            </a:fld>
            <a:endParaRPr lang="en-US"/>
          </a:p>
        </p:txBody>
      </p:sp>
    </p:spTree>
    <p:extLst>
      <p:ext uri="{BB962C8B-B14F-4D97-AF65-F5344CB8AC3E}">
        <p14:creationId xmlns:p14="http://schemas.microsoft.com/office/powerpoint/2010/main" val="325908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331E-5897-424E-AB66-70C59213DA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53203-5906-4342-B394-374E66033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46113-F0A9-4648-BF2F-463C5F41B103}"/>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5" name="Footer Placeholder 4">
            <a:extLst>
              <a:ext uri="{FF2B5EF4-FFF2-40B4-BE49-F238E27FC236}">
                <a16:creationId xmlns:a16="http://schemas.microsoft.com/office/drawing/2014/main" id="{8799864F-247E-4BAB-BC07-6CC165874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39234-1241-47B5-AFDA-BF10AB526F62}"/>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2090520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61AB-F2A3-4063-A5D0-F8ADAD613E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68FA7B-BDF8-450C-A2C9-CB48C373BC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88AC2-BF49-46BA-B1EE-3C86BF271510}"/>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5" name="Footer Placeholder 4">
            <a:extLst>
              <a:ext uri="{FF2B5EF4-FFF2-40B4-BE49-F238E27FC236}">
                <a16:creationId xmlns:a16="http://schemas.microsoft.com/office/drawing/2014/main" id="{BA79A15C-D55F-4B28-8AFD-FB4722A53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0301E-407F-4033-830D-2B9431A4FE72}"/>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139078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6F9E9F-316C-4886-922E-0AAB45D4CC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0A3566-8BFF-4804-9547-6C3B66C285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ED700-B78B-49EC-A9F1-07D4543FA685}"/>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5" name="Footer Placeholder 4">
            <a:extLst>
              <a:ext uri="{FF2B5EF4-FFF2-40B4-BE49-F238E27FC236}">
                <a16:creationId xmlns:a16="http://schemas.microsoft.com/office/drawing/2014/main" id="{0557848F-64FF-4819-8DBC-1E8D97411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6E4AF-854B-43CF-B081-44B2303A1A45}"/>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80024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952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534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14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3457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5861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248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404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07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3570-BC3A-48C8-8843-0B9880B85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39B6BE-09CB-4A72-ACF4-FD7805F7A0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93A1A-67A0-43CA-B47F-7BE7283B831C}"/>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5" name="Footer Placeholder 4">
            <a:extLst>
              <a:ext uri="{FF2B5EF4-FFF2-40B4-BE49-F238E27FC236}">
                <a16:creationId xmlns:a16="http://schemas.microsoft.com/office/drawing/2014/main" id="{AD8D8031-0F42-4F05-90DA-5E26C983E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48E0A-2548-4681-A70D-05E011ED3FFE}"/>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2969666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576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12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645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E526-E9C2-477F-A189-18449CDFCE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4FA59B-E651-4B18-9912-8FF0EF257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A0381D-D787-4AED-9E5C-06352A706D69}"/>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5" name="Footer Placeholder 4">
            <a:extLst>
              <a:ext uri="{FF2B5EF4-FFF2-40B4-BE49-F238E27FC236}">
                <a16:creationId xmlns:a16="http://schemas.microsoft.com/office/drawing/2014/main" id="{4FC23817-B8D3-440E-85DE-A24AD2A42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C3531-B004-483B-AAFE-52155DE71E73}"/>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52180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19849-7492-4098-834A-2BE11BF444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CF177-6527-44E8-8A1E-320427A7F4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0E7719-A76E-476F-8F1F-6B6BA58958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15E39A-E2CE-4C83-852B-442FCAB79BE8}"/>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6" name="Footer Placeholder 5">
            <a:extLst>
              <a:ext uri="{FF2B5EF4-FFF2-40B4-BE49-F238E27FC236}">
                <a16:creationId xmlns:a16="http://schemas.microsoft.com/office/drawing/2014/main" id="{DFB05BFF-DB04-4467-AC3F-063FF4E8C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0274E-E63A-49F0-B0E2-6BDE383F3476}"/>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99990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3C87-50FF-4359-BC47-3A8E1AFAF2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FA1891-4559-43AA-921C-63E05A0661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D87FCA-551C-42F7-8C19-3422079340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011E87-C5FB-41CB-A437-4CA140623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FF8C39-D028-4FDB-82F3-56108D2F5B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35DD55-91D4-4EAF-AA3A-2E57886D13D4}"/>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8" name="Footer Placeholder 7">
            <a:extLst>
              <a:ext uri="{FF2B5EF4-FFF2-40B4-BE49-F238E27FC236}">
                <a16:creationId xmlns:a16="http://schemas.microsoft.com/office/drawing/2014/main" id="{579709A3-6DB5-4C54-8F2A-7690B49DC9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1A360-E314-4939-AB11-EA3FB4DE897D}"/>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41652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7CF0-6D6E-4533-89E2-2A8E84CA29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80F0B-FF0B-44C1-8CC3-2E49EB8246D0}"/>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4" name="Footer Placeholder 3">
            <a:extLst>
              <a:ext uri="{FF2B5EF4-FFF2-40B4-BE49-F238E27FC236}">
                <a16:creationId xmlns:a16="http://schemas.microsoft.com/office/drawing/2014/main" id="{D8E8804F-1396-45C2-B971-C96D4B3061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4BCD7-EA66-43AD-9927-5AC7B6C60E50}"/>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412986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AA49AA-0A64-4AEA-B861-28577296EE03}"/>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3" name="Footer Placeholder 2">
            <a:extLst>
              <a:ext uri="{FF2B5EF4-FFF2-40B4-BE49-F238E27FC236}">
                <a16:creationId xmlns:a16="http://schemas.microsoft.com/office/drawing/2014/main" id="{627BCAAE-F55C-4D9F-BA01-E729066DED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7090C-99BB-4370-8B7C-B154625ADBE0}"/>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414740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C5D45-2936-4C92-941E-B4B4A3A5D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789F7D-4357-4A75-AE34-2E5619AA3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CDF7AF-447E-4CA9-B04E-24426314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8930F6-F908-46CD-B9E7-E538A923768D}"/>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6" name="Footer Placeholder 5">
            <a:extLst>
              <a:ext uri="{FF2B5EF4-FFF2-40B4-BE49-F238E27FC236}">
                <a16:creationId xmlns:a16="http://schemas.microsoft.com/office/drawing/2014/main" id="{D40D22AA-433F-4416-90FC-C8ADD3F1E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47B8C-0277-44FA-80F2-0B26C1170A5A}"/>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08319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F4DA-3CB2-4321-86B2-CD69629C3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9D0323-D6D3-4F0E-9E47-C0E56BF2A8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422A7E-8282-448B-9070-E0244E4F9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9CA728-9994-49EC-B29F-87861F7834E0}"/>
              </a:ext>
            </a:extLst>
          </p:cNvPr>
          <p:cNvSpPr>
            <a:spLocks noGrp="1"/>
          </p:cNvSpPr>
          <p:nvPr>
            <p:ph type="dt" sz="half" idx="10"/>
          </p:nvPr>
        </p:nvSpPr>
        <p:spPr/>
        <p:txBody>
          <a:bodyPr/>
          <a:lstStyle/>
          <a:p>
            <a:fld id="{9FD80D59-0AF4-4217-939E-C4DC15C49D5B}" type="datetimeFigureOut">
              <a:rPr lang="en-US" smtClean="0"/>
              <a:t>4/21/2025</a:t>
            </a:fld>
            <a:endParaRPr lang="en-US"/>
          </a:p>
        </p:txBody>
      </p:sp>
      <p:sp>
        <p:nvSpPr>
          <p:cNvPr id="6" name="Footer Placeholder 5">
            <a:extLst>
              <a:ext uri="{FF2B5EF4-FFF2-40B4-BE49-F238E27FC236}">
                <a16:creationId xmlns:a16="http://schemas.microsoft.com/office/drawing/2014/main" id="{E1BB6616-993F-4D85-AD90-4BE176DDD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9136F-C693-47F4-A9F6-0CA4807FB58D}"/>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52436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ECA2F-E66F-4C64-BB64-8F1BCA50E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BE8CD8-8287-4697-BD12-9F4A26B65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63745-B63E-4397-9425-E578AF3D5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80D59-0AF4-4217-939E-C4DC15C49D5B}" type="datetimeFigureOut">
              <a:rPr lang="en-US" smtClean="0"/>
              <a:t>4/21/2025</a:t>
            </a:fld>
            <a:endParaRPr lang="en-US"/>
          </a:p>
        </p:txBody>
      </p:sp>
      <p:sp>
        <p:nvSpPr>
          <p:cNvPr id="5" name="Footer Placeholder 4">
            <a:extLst>
              <a:ext uri="{FF2B5EF4-FFF2-40B4-BE49-F238E27FC236}">
                <a16:creationId xmlns:a16="http://schemas.microsoft.com/office/drawing/2014/main" id="{E6D2B8EE-8AE4-4617-89B5-5F31F125CD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2BEA16-FFFA-46C1-992D-19BB504D35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5727F-9E2B-4F56-92DC-BFADEC01E324}" type="slidenum">
              <a:rPr lang="en-US" smtClean="0"/>
              <a:t>‹#›</a:t>
            </a:fld>
            <a:endParaRPr lang="en-US"/>
          </a:p>
        </p:txBody>
      </p:sp>
    </p:spTree>
    <p:extLst>
      <p:ext uri="{BB962C8B-B14F-4D97-AF65-F5344CB8AC3E}">
        <p14:creationId xmlns:p14="http://schemas.microsoft.com/office/powerpoint/2010/main" val="114868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4/21/2025</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93412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www.azed.gov/hns/cacfp/programform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51.png"/><Relationship Id="rId4" Type="http://schemas.openxmlformats.org/officeDocument/2006/relationships/image" Target="../media/image50.svg"/></Relationships>
</file>

<file path=ppt/slides/_rels/slide4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0.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5.png"/><Relationship Id="rId5" Type="http://schemas.openxmlformats.org/officeDocument/2006/relationships/image" Target="../media/image59.png"/><Relationship Id="rId10" Type="http://schemas.openxmlformats.org/officeDocument/2006/relationships/image" Target="../media/image51.png"/><Relationship Id="rId4" Type="http://schemas.openxmlformats.org/officeDocument/2006/relationships/image" Target="../media/image58.png"/><Relationship Id="rId9" Type="http://schemas.openxmlformats.org/officeDocument/2006/relationships/image" Target="../media/image61.sv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5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50.svg"/><Relationship Id="rId4" Type="http://schemas.openxmlformats.org/officeDocument/2006/relationships/image" Target="../media/image69.svg"/><Relationship Id="rId9"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4.png"/><Relationship Id="rId7" Type="http://schemas.openxmlformats.org/officeDocument/2006/relationships/image" Target="../media/image61.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0.svg"/><Relationship Id="rId10" Type="http://schemas.openxmlformats.org/officeDocument/2006/relationships/image" Target="../media/image71.svg"/><Relationship Id="rId4" Type="http://schemas.openxmlformats.org/officeDocument/2006/relationships/image" Target="../media/image49.pn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in a meeting&#10;&#10;Description automatically generated">
            <a:extLst>
              <a:ext uri="{FF2B5EF4-FFF2-40B4-BE49-F238E27FC236}">
                <a16:creationId xmlns:a16="http://schemas.microsoft.com/office/drawing/2014/main" id="{04D31EF0-012E-4AB1-1C09-6557D247C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19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06A9BF-71CF-49AE-B61F-F320D7E740E7}"/>
              </a:ext>
            </a:extLst>
          </p:cNvPr>
          <p:cNvSpPr>
            <a:spLocks noGrp="1"/>
          </p:cNvSpPr>
          <p:nvPr>
            <p:ph idx="1"/>
          </p:nvPr>
        </p:nvSpPr>
        <p:spPr>
          <a:xfrm>
            <a:off x="838200" y="1846267"/>
            <a:ext cx="10515600" cy="4351338"/>
          </a:xfrm>
          <a:noFill/>
        </p:spPr>
        <p:txBody>
          <a:bodyPr/>
          <a:lstStyle/>
          <a:p>
            <a:r>
              <a:rPr lang="en-US" dirty="0">
                <a:latin typeface="Arial" panose="020B0604020202020204" pitchFamily="34" charset="0"/>
                <a:cs typeface="Arial" panose="020B0604020202020204" pitchFamily="34" charset="0"/>
              </a:rPr>
              <a:t>What’s on the menu</a:t>
            </a:r>
          </a:p>
          <a:p>
            <a:r>
              <a:rPr lang="en-US" dirty="0">
                <a:latin typeface="Arial" panose="020B0604020202020204" pitchFamily="34" charset="0"/>
                <a:cs typeface="Arial" panose="020B0604020202020204" pitchFamily="34" charset="0"/>
              </a:rPr>
              <a:t>How much of each food should be served</a:t>
            </a:r>
          </a:p>
          <a:p>
            <a:r>
              <a:rPr lang="en-US" dirty="0">
                <a:latin typeface="Arial" panose="020B0604020202020204" pitchFamily="34" charset="0"/>
                <a:cs typeface="Arial" panose="020B0604020202020204" pitchFamily="34" charset="0"/>
              </a:rPr>
              <a:t>When and how we serve meals </a:t>
            </a:r>
          </a:p>
          <a:p>
            <a:r>
              <a:rPr lang="en-US" dirty="0">
                <a:latin typeface="Arial" panose="020B0604020202020204" pitchFamily="34" charset="0"/>
                <a:cs typeface="Arial" panose="020B0604020202020204" pitchFamily="34" charset="0"/>
              </a:rPr>
              <a:t>How we receive and spend CACFP money </a:t>
            </a:r>
          </a:p>
          <a:p>
            <a:r>
              <a:rPr lang="en-US" dirty="0">
                <a:latin typeface="Arial" panose="020B0604020202020204" pitchFamily="34" charset="0"/>
                <a:cs typeface="Arial" panose="020B0604020202020204" pitchFamily="34" charset="0"/>
              </a:rPr>
              <a:t>Forms we are required to keep</a:t>
            </a:r>
          </a:p>
          <a:p>
            <a:r>
              <a:rPr lang="en-US" dirty="0">
                <a:latin typeface="Arial" panose="020B0604020202020204" pitchFamily="34" charset="0"/>
                <a:cs typeface="Arial" panose="020B0604020202020204" pitchFamily="34" charset="0"/>
              </a:rPr>
              <a:t>What happens when we get reviewed</a:t>
            </a:r>
          </a:p>
          <a:p>
            <a:pPr marL="0" indent="0">
              <a:buNone/>
            </a:pPr>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EAA794C-AD84-8555-DF70-79CF0F87CE63}"/>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What’s Covered Today</a:t>
            </a:r>
          </a:p>
        </p:txBody>
      </p:sp>
      <p:sp>
        <p:nvSpPr>
          <p:cNvPr id="7" name="Rectangle 6">
            <a:extLst>
              <a:ext uri="{FF2B5EF4-FFF2-40B4-BE49-F238E27FC236}">
                <a16:creationId xmlns:a16="http://schemas.microsoft.com/office/drawing/2014/main" id="{E37120F2-9723-A876-9526-F00531A01197}"/>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95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4" y="1404858"/>
            <a:ext cx="10032520" cy="5088017"/>
          </a:xfrm>
        </p:spPr>
        <p:txBody>
          <a:bodyPr>
            <a:normAutofit fontScale="92500"/>
          </a:bodyPr>
          <a:lstStyle/>
          <a:p>
            <a:pPr marL="0" indent="0">
              <a:buNone/>
            </a:pPr>
            <a:r>
              <a:rPr lang="en-US" sz="3000" dirty="0">
                <a:latin typeface="Arial" panose="020B0604020202020204" pitchFamily="34" charset="0"/>
                <a:cs typeface="Arial" panose="020B0604020202020204" pitchFamily="34" charset="0"/>
              </a:rPr>
              <a:t>CACFP aims to improve participant nutrition through daily meal service. </a:t>
            </a:r>
          </a:p>
          <a:p>
            <a:pPr lvl="1"/>
            <a:r>
              <a:rPr lang="en-US" sz="2600" dirty="0">
                <a:latin typeface="Arial" panose="020B0604020202020204" pitchFamily="34" charset="0"/>
                <a:cs typeface="Arial" panose="020B0604020202020204" pitchFamily="34" charset="0"/>
              </a:rPr>
              <a:t>We are shaping nutrition behaviors for those we love/care for. </a:t>
            </a:r>
          </a:p>
          <a:p>
            <a:pPr lvl="1"/>
            <a:r>
              <a:rPr lang="en-US" sz="2600" dirty="0">
                <a:latin typeface="Arial" panose="020B0604020202020204" pitchFamily="34" charset="0"/>
                <a:cs typeface="Arial" panose="020B0604020202020204" pitchFamily="34" charset="0"/>
              </a:rPr>
              <a:t>Nutrition and experiences with food are critical to development.</a:t>
            </a:r>
          </a:p>
          <a:p>
            <a:pPr lvl="1"/>
            <a:endParaRPr lang="en-US" dirty="0">
              <a:latin typeface="Arial" panose="020B0604020202020204" pitchFamily="34" charset="0"/>
              <a:cs typeface="Arial" panose="020B0604020202020204" pitchFamily="34" charset="0"/>
            </a:endParaRPr>
          </a:p>
          <a:p>
            <a:pPr marL="0" indent="0">
              <a:buNone/>
            </a:pPr>
            <a:r>
              <a:rPr lang="en-US" sz="3000" dirty="0">
                <a:highlight>
                  <a:srgbClr val="FFFF00"/>
                </a:highlight>
                <a:latin typeface="Arial" panose="020B0604020202020204" pitchFamily="34" charset="0"/>
                <a:cs typeface="Arial" panose="020B0604020202020204" pitchFamily="34" charset="0"/>
              </a:rPr>
              <a:t>Insert Meal Served – i.e. Our center serves Breakfast, Lunch, Dinner, and 2 snacks. </a:t>
            </a:r>
          </a:p>
          <a:p>
            <a:pPr lvl="1"/>
            <a:r>
              <a:rPr lang="en-US" sz="2600" dirty="0">
                <a:latin typeface="Arial" panose="020B0604020202020204" pitchFamily="34" charset="0"/>
                <a:cs typeface="Arial" panose="020B0604020202020204" pitchFamily="34" charset="0"/>
              </a:rPr>
              <a:t>For some participants, they receive 2/3 of their food/meals from us. This plays a big role in reducing food insecurity. </a:t>
            </a:r>
          </a:p>
          <a:p>
            <a:pPr marL="457200" lvl="1" indent="0">
              <a:buNone/>
            </a:pPr>
            <a:endParaRPr lang="en-US"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We receive funding for each meal we serve to participants, and the meals have to meet specific requirements. </a:t>
            </a:r>
          </a:p>
        </p:txBody>
      </p:sp>
      <p:sp>
        <p:nvSpPr>
          <p:cNvPr id="4" name="Title 1">
            <a:extLst>
              <a:ext uri="{FF2B5EF4-FFF2-40B4-BE49-F238E27FC236}">
                <a16:creationId xmlns:a16="http://schemas.microsoft.com/office/drawing/2014/main" id="{2AD4B03D-5BCE-6B25-6589-F86877811C3F}"/>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CACFP at </a:t>
            </a:r>
            <a:r>
              <a:rPr lang="en-US" dirty="0">
                <a:highlight>
                  <a:srgbClr val="FFFF00"/>
                </a:highlight>
                <a:latin typeface="Arial" panose="020B0604020202020204" pitchFamily="34" charset="0"/>
                <a:cs typeface="Arial" panose="020B0604020202020204" pitchFamily="34" charset="0"/>
              </a:rPr>
              <a:t>&lt;Insert Site Name&gt;</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9AB003C-3B7C-ADD1-CBEF-AB8B15779BED}"/>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433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ar and an apple&#10;&#10;Description generated with very high confidence">
            <a:extLst>
              <a:ext uri="{FF2B5EF4-FFF2-40B4-BE49-F238E27FC236}">
                <a16:creationId xmlns:a16="http://schemas.microsoft.com/office/drawing/2014/main" id="{48E8CF0C-C22C-4C61-AA4E-11064CC4A45E}"/>
              </a:ext>
            </a:extLst>
          </p:cNvPr>
          <p:cNvPicPr>
            <a:picLocks noChangeAspect="1"/>
          </p:cNvPicPr>
          <p:nvPr/>
        </p:nvPicPr>
        <p:blipFill rotWithShape="1">
          <a:blip r:embed="rId3">
            <a:extLst>
              <a:ext uri="{28A0092B-C50C-407E-A947-70E740481C1C}">
                <a14:useLocalDpi xmlns:a14="http://schemas.microsoft.com/office/drawing/2010/main" val="0"/>
              </a:ext>
            </a:extLst>
          </a:blip>
          <a:srcRect t="30358" r="-1562" b="13391"/>
          <a:stretch/>
        </p:blipFill>
        <p:spPr>
          <a:xfrm>
            <a:off x="0" y="0"/>
            <a:ext cx="12382500" cy="6858000"/>
          </a:xfrm>
          <a:prstGeom prst="rect">
            <a:avLst/>
          </a:prstGeom>
        </p:spPr>
      </p:pic>
      <p:cxnSp>
        <p:nvCxnSpPr>
          <p:cNvPr id="7" name="Straight Connector 6">
            <a:extLst>
              <a:ext uri="{FF2B5EF4-FFF2-40B4-BE49-F238E27FC236}">
                <a16:creationId xmlns:a16="http://schemas.microsoft.com/office/drawing/2014/main" id="{9657D1BB-5C77-4657-A0C4-584D2F907F98}"/>
              </a:ext>
            </a:extLst>
          </p:cNvPr>
          <p:cNvCxnSpPr/>
          <p:nvPr/>
        </p:nvCxnSpPr>
        <p:spPr>
          <a:xfrm>
            <a:off x="1965079" y="4301916"/>
            <a:ext cx="29084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446407-C900-3596-4EF9-196A343EFE87}"/>
              </a:ext>
            </a:extLst>
          </p:cNvPr>
          <p:cNvGrpSpPr/>
          <p:nvPr/>
        </p:nvGrpSpPr>
        <p:grpSpPr>
          <a:xfrm>
            <a:off x="0" y="4171950"/>
            <a:ext cx="12255427" cy="2686050"/>
            <a:chOff x="-133004" y="4171950"/>
            <a:chExt cx="12388431" cy="2686050"/>
          </a:xfrm>
        </p:grpSpPr>
        <p:sp>
          <p:nvSpPr>
            <p:cNvPr id="3" name="Rectangle 2">
              <a:extLst>
                <a:ext uri="{FF2B5EF4-FFF2-40B4-BE49-F238E27FC236}">
                  <a16:creationId xmlns:a16="http://schemas.microsoft.com/office/drawing/2014/main" id="{2CFBB377-DF68-86A9-D472-104252B687C6}"/>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a:extLst>
                <a:ext uri="{FF2B5EF4-FFF2-40B4-BE49-F238E27FC236}">
                  <a16:creationId xmlns:a16="http://schemas.microsoft.com/office/drawing/2014/main" id="{327D0B6C-9E47-8E18-CEF3-708C354BCE76}"/>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CACFP Meal Pattern</a:t>
              </a:r>
            </a:p>
            <a:p>
              <a:pPr>
                <a:lnSpc>
                  <a:spcPts val="4905"/>
                </a:lnSpc>
              </a:pPr>
              <a:r>
                <a:rPr lang="en-US" sz="4800" b="1" dirty="0">
                  <a:solidFill>
                    <a:schemeClr val="bg1"/>
                  </a:solidFill>
                  <a:latin typeface="Arial" panose="020B0604020202020204" pitchFamily="34" charset="0"/>
                  <a:cs typeface="Arial" panose="020B0604020202020204" pitchFamily="34" charset="0"/>
                </a:rPr>
                <a:t>What’s on the Menu?</a:t>
              </a:r>
              <a:endParaRPr lang="en-US" sz="4717" b="1" dirty="0">
                <a:solidFill>
                  <a:srgbClr val="1714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5060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040188" y="2944287"/>
            <a:ext cx="0" cy="0"/>
            <a:chOff x="0" y="0"/>
            <a:chExt cx="0" cy="0"/>
          </a:xfrm>
        </p:grpSpPr>
      </p:grpSp>
      <p:grpSp>
        <p:nvGrpSpPr>
          <p:cNvPr id="5" name="Group 5"/>
          <p:cNvGrpSpPr/>
          <p:nvPr/>
        </p:nvGrpSpPr>
        <p:grpSpPr>
          <a:xfrm>
            <a:off x="5037371" y="3599746"/>
            <a:ext cx="2080617" cy="235064"/>
            <a:chOff x="286152" y="932208"/>
            <a:chExt cx="2959100" cy="334313"/>
          </a:xfrm>
        </p:grpSpPr>
        <p:sp>
          <p:nvSpPr>
            <p:cNvPr id="6" name="TextBox 6"/>
            <p:cNvSpPr txBox="1"/>
            <p:nvPr/>
          </p:nvSpPr>
          <p:spPr>
            <a:xfrm>
              <a:off x="286152" y="932208"/>
              <a:ext cx="2959100" cy="334313"/>
            </a:xfrm>
            <a:prstGeom prst="rect">
              <a:avLst/>
            </a:prstGeom>
          </p:spPr>
          <p:txBody>
            <a:bodyPr lIns="0" tIns="0" rIns="0" bIns="0" rtlCol="0" anchor="t">
              <a:spAutoFit/>
            </a:bodyPr>
            <a:lstStyle/>
            <a:p>
              <a:pPr algn="ctr" defTabSz="857250">
                <a:lnSpc>
                  <a:spcPts val="2105"/>
                </a:lnSpc>
              </a:pPr>
              <a:endParaRPr lang="en-US" sz="1132" dirty="0">
                <a:solidFill>
                  <a:srgbClr val="000000"/>
                </a:solidFill>
                <a:latin typeface="Merriweather"/>
              </a:endParaRPr>
            </a:p>
          </p:txBody>
        </p:sp>
      </p:grpSp>
      <p:grpSp>
        <p:nvGrpSpPr>
          <p:cNvPr id="8" name="Group 8"/>
          <p:cNvGrpSpPr/>
          <p:nvPr/>
        </p:nvGrpSpPr>
        <p:grpSpPr>
          <a:xfrm>
            <a:off x="7860762" y="3605696"/>
            <a:ext cx="2047875" cy="235064"/>
            <a:chOff x="363511" y="940674"/>
            <a:chExt cx="2912533" cy="334314"/>
          </a:xfrm>
        </p:grpSpPr>
        <p:sp>
          <p:nvSpPr>
            <p:cNvPr id="10" name="TextBox 10"/>
            <p:cNvSpPr txBox="1"/>
            <p:nvPr/>
          </p:nvSpPr>
          <p:spPr>
            <a:xfrm>
              <a:off x="363511" y="940674"/>
              <a:ext cx="2912533" cy="334314"/>
            </a:xfrm>
            <a:prstGeom prst="rect">
              <a:avLst/>
            </a:prstGeom>
          </p:spPr>
          <p:txBody>
            <a:bodyPr lIns="0" tIns="0" rIns="0" bIns="0" rtlCol="0" anchor="t">
              <a:spAutoFit/>
            </a:bodyPr>
            <a:lstStyle/>
            <a:p>
              <a:pPr algn="ctr" defTabSz="857250">
                <a:lnSpc>
                  <a:spcPts val="2105"/>
                </a:lnSpc>
              </a:pPr>
              <a:endParaRPr lang="en-US" sz="1132" dirty="0">
                <a:solidFill>
                  <a:srgbClr val="000000"/>
                </a:solidFill>
                <a:latin typeface="Merriweather"/>
              </a:endParaRPr>
            </a:p>
          </p:txBody>
        </p:sp>
      </p:grpSp>
      <p:sp>
        <p:nvSpPr>
          <p:cNvPr id="23" name="Content Placeholder 2">
            <a:extLst>
              <a:ext uri="{FF2B5EF4-FFF2-40B4-BE49-F238E27FC236}">
                <a16:creationId xmlns:a16="http://schemas.microsoft.com/office/drawing/2014/main" id="{3C2174DC-C5E2-498E-BF81-400F91B5DBB9}"/>
              </a:ext>
            </a:extLst>
          </p:cNvPr>
          <p:cNvSpPr txBox="1">
            <a:spLocks/>
          </p:cNvSpPr>
          <p:nvPr/>
        </p:nvSpPr>
        <p:spPr>
          <a:xfrm>
            <a:off x="905774" y="1598717"/>
            <a:ext cx="4941638" cy="3660565"/>
          </a:xfrm>
          <a:prstGeom prst="rect">
            <a:avLst/>
          </a:prstGeom>
        </p:spPr>
        <p:txBody>
          <a:bodyPr anchor="t">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Why is it important for you to know the meal pattern requirements?</a:t>
            </a:r>
          </a:p>
          <a:p>
            <a:pPr marL="0" indent="0">
              <a:buFont typeface="Arial" pitchFamily="34" charset="0"/>
              <a:buNone/>
            </a:pPr>
            <a:endParaRPr lang="en-US" sz="8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Keep us accountable!</a:t>
            </a:r>
          </a:p>
          <a:p>
            <a:endParaRPr lang="en-US" sz="8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Provide feedback!</a:t>
            </a:r>
          </a:p>
        </p:txBody>
      </p:sp>
      <p:sp>
        <p:nvSpPr>
          <p:cNvPr id="3" name="Rectangle 2">
            <a:extLst>
              <a:ext uri="{FF2B5EF4-FFF2-40B4-BE49-F238E27FC236}">
                <a16:creationId xmlns:a16="http://schemas.microsoft.com/office/drawing/2014/main" id="{01FDAF97-CB57-4D9B-A3DD-BAE6D26D81D5}"/>
              </a:ext>
            </a:extLst>
          </p:cNvPr>
          <p:cNvSpPr/>
          <p:nvPr/>
        </p:nvSpPr>
        <p:spPr>
          <a:xfrm>
            <a:off x="5709822" y="1598717"/>
            <a:ext cx="6186327" cy="4625672"/>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tx1"/>
                </a:solidFill>
              </a:rPr>
              <a:t>Insert image of menu.</a:t>
            </a:r>
          </a:p>
        </p:txBody>
      </p:sp>
      <p:sp>
        <p:nvSpPr>
          <p:cNvPr id="12" name="Title 1">
            <a:extLst>
              <a:ext uri="{FF2B5EF4-FFF2-40B4-BE49-F238E27FC236}">
                <a16:creationId xmlns:a16="http://schemas.microsoft.com/office/drawing/2014/main" id="{C4FF2189-9AA2-74E5-D431-A1777625FB3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What’s on the menu?</a:t>
            </a:r>
          </a:p>
        </p:txBody>
      </p:sp>
      <p:sp>
        <p:nvSpPr>
          <p:cNvPr id="13" name="Rectangle 12">
            <a:extLst>
              <a:ext uri="{FF2B5EF4-FFF2-40B4-BE49-F238E27FC236}">
                <a16:creationId xmlns:a16="http://schemas.microsoft.com/office/drawing/2014/main" id="{6C00B93B-B2F2-B152-1C98-C252BFB2E425}"/>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68C3E2-6879-40B4-9E7F-CB5588CD69A6}"/>
              </a:ext>
            </a:extLst>
          </p:cNvPr>
          <p:cNvSpPr>
            <a:spLocks noGrp="1"/>
          </p:cNvSpPr>
          <p:nvPr>
            <p:ph idx="1"/>
          </p:nvPr>
        </p:nvSpPr>
        <p:spPr>
          <a:xfrm>
            <a:off x="905773" y="1445552"/>
            <a:ext cx="4643375" cy="4878260"/>
          </a:xfrm>
        </p:spPr>
        <p:txBody>
          <a:bodyPr>
            <a:normAutofit/>
          </a:bodyPr>
          <a:lstStyle/>
          <a:p>
            <a:pPr marL="0" indent="0" algn="ctr">
              <a:lnSpc>
                <a:spcPct val="100000"/>
              </a:lnSpc>
              <a:spcBef>
                <a:spcPts val="0"/>
              </a:spcBef>
              <a:buNone/>
            </a:pPr>
            <a:r>
              <a:rPr lang="en-US" sz="2000" dirty="0">
                <a:latin typeface="Arial" panose="020B0604020202020204" pitchFamily="34" charset="0"/>
                <a:ea typeface="Cambria" panose="02040503050406030204" pitchFamily="18" charset="0"/>
                <a:cs typeface="Arial" panose="020B0604020202020204" pitchFamily="34" charset="0"/>
              </a:rPr>
              <a:t>0-5 Months: </a:t>
            </a:r>
          </a:p>
          <a:p>
            <a:pPr marL="0" indent="0" algn="ctr">
              <a:lnSpc>
                <a:spcPct val="100000"/>
              </a:lnSpc>
              <a:spcBef>
                <a:spcPts val="0"/>
              </a:spcBef>
              <a:buNone/>
            </a:pPr>
            <a:r>
              <a:rPr lang="en-US" sz="1800" dirty="0">
                <a:latin typeface="Arial" panose="020B0604020202020204" pitchFamily="34" charset="0"/>
                <a:ea typeface="Cambria" panose="02040503050406030204" pitchFamily="18" charset="0"/>
                <a:cs typeface="Arial" panose="020B0604020202020204" pitchFamily="34" charset="0"/>
              </a:rPr>
              <a:t>(Infants Not Yet Ready for Solid Foods)</a:t>
            </a:r>
          </a:p>
          <a:p>
            <a:pPr marL="0" indent="0">
              <a:buNone/>
            </a:pPr>
            <a:endParaRPr lang="en-US" sz="600" dirty="0">
              <a:latin typeface="Arial" panose="020B0604020202020204" pitchFamily="34" charset="0"/>
              <a:ea typeface="Cambria" panose="02040503050406030204" pitchFamily="18" charset="0"/>
              <a:cs typeface="Arial" panose="020B0604020202020204" pitchFamily="34" charset="0"/>
            </a:endParaRPr>
          </a:p>
          <a:p>
            <a:pPr marL="0" indent="0">
              <a:lnSpc>
                <a:spcPct val="110000"/>
              </a:lnSpc>
              <a:spcBef>
                <a:spcPts val="0"/>
              </a:spcBef>
              <a:buNone/>
            </a:pPr>
            <a:r>
              <a:rPr lang="en-US" sz="1800" b="1" u="sng" dirty="0">
                <a:latin typeface="Arial" panose="020B0604020202020204" pitchFamily="34" charset="0"/>
                <a:ea typeface="Cambria" panose="02040503050406030204" pitchFamily="18" charset="0"/>
                <a:cs typeface="Arial" panose="020B0604020202020204" pitchFamily="34" charset="0"/>
              </a:rPr>
              <a:t>Breakfast: </a:t>
            </a:r>
          </a:p>
          <a:p>
            <a:pPr>
              <a:lnSpc>
                <a:spcPct val="110000"/>
              </a:lnSpc>
              <a:spcBef>
                <a:spcPts val="0"/>
              </a:spcBef>
            </a:pPr>
            <a:r>
              <a:rPr lang="en-US" sz="1800" dirty="0">
                <a:latin typeface="Arial" panose="020B0604020202020204" pitchFamily="34" charset="0"/>
                <a:ea typeface="Cambria" panose="02040503050406030204" pitchFamily="18" charset="0"/>
                <a:cs typeface="Arial" panose="020B0604020202020204" pitchFamily="34" charset="0"/>
              </a:rPr>
              <a:t>Breastmilk and/or Iron-Fortified Infant Formula</a:t>
            </a:r>
          </a:p>
          <a:p>
            <a:pPr marL="0" indent="0">
              <a:lnSpc>
                <a:spcPct val="110000"/>
              </a:lnSpc>
              <a:spcBef>
                <a:spcPts val="0"/>
              </a:spcBef>
              <a:buNone/>
            </a:pPr>
            <a:endParaRPr lang="en-US" sz="1800" dirty="0">
              <a:latin typeface="Arial" panose="020B0604020202020204" pitchFamily="34" charset="0"/>
              <a:ea typeface="Cambria" panose="02040503050406030204" pitchFamily="18" charset="0"/>
              <a:cs typeface="Arial" panose="020B0604020202020204" pitchFamily="34" charset="0"/>
            </a:endParaRPr>
          </a:p>
          <a:p>
            <a:pPr marL="0" indent="0">
              <a:lnSpc>
                <a:spcPct val="110000"/>
              </a:lnSpc>
              <a:spcBef>
                <a:spcPts val="0"/>
              </a:spcBef>
              <a:buNone/>
            </a:pPr>
            <a:r>
              <a:rPr lang="en-US" sz="1800" b="1" u="sng" dirty="0">
                <a:latin typeface="Arial" panose="020B0604020202020204" pitchFamily="34" charset="0"/>
                <a:ea typeface="Cambria" panose="02040503050406030204" pitchFamily="18" charset="0"/>
                <a:cs typeface="Arial" panose="020B0604020202020204" pitchFamily="34" charset="0"/>
              </a:rPr>
              <a:t>Lunch/Supper: </a:t>
            </a:r>
          </a:p>
          <a:p>
            <a:pPr>
              <a:lnSpc>
                <a:spcPct val="110000"/>
              </a:lnSpc>
              <a:spcBef>
                <a:spcPts val="0"/>
              </a:spcBef>
            </a:pPr>
            <a:r>
              <a:rPr lang="en-US" sz="1800" dirty="0">
                <a:latin typeface="Arial" panose="020B0604020202020204" pitchFamily="34" charset="0"/>
                <a:ea typeface="Cambria" panose="02040503050406030204" pitchFamily="18" charset="0"/>
                <a:cs typeface="Arial" panose="020B0604020202020204" pitchFamily="34" charset="0"/>
              </a:rPr>
              <a:t>Breastmilk and/or Iron-Fortified Infant Formula</a:t>
            </a:r>
          </a:p>
          <a:p>
            <a:pPr marL="0" indent="0">
              <a:lnSpc>
                <a:spcPct val="110000"/>
              </a:lnSpc>
              <a:spcBef>
                <a:spcPts val="0"/>
              </a:spcBef>
              <a:buNone/>
            </a:pPr>
            <a:endParaRPr lang="en-US" sz="1800" dirty="0">
              <a:latin typeface="Arial" panose="020B0604020202020204" pitchFamily="34" charset="0"/>
              <a:ea typeface="Cambria" panose="02040503050406030204" pitchFamily="18" charset="0"/>
              <a:cs typeface="Arial" panose="020B0604020202020204" pitchFamily="34" charset="0"/>
            </a:endParaRPr>
          </a:p>
          <a:p>
            <a:pPr marL="0" indent="0">
              <a:lnSpc>
                <a:spcPct val="110000"/>
              </a:lnSpc>
              <a:spcBef>
                <a:spcPts val="0"/>
              </a:spcBef>
              <a:buNone/>
            </a:pPr>
            <a:r>
              <a:rPr lang="en-US" sz="1800" b="1" u="sng" dirty="0">
                <a:latin typeface="Arial" panose="020B0604020202020204" pitchFamily="34" charset="0"/>
                <a:ea typeface="Cambria" panose="02040503050406030204" pitchFamily="18" charset="0"/>
                <a:cs typeface="Arial" panose="020B0604020202020204" pitchFamily="34" charset="0"/>
              </a:rPr>
              <a:t>Snack: </a:t>
            </a:r>
          </a:p>
          <a:p>
            <a:pPr>
              <a:lnSpc>
                <a:spcPct val="110000"/>
              </a:lnSpc>
              <a:spcBef>
                <a:spcPts val="0"/>
              </a:spcBef>
            </a:pPr>
            <a:r>
              <a:rPr lang="en-US" sz="1800" dirty="0">
                <a:latin typeface="Arial" panose="020B0604020202020204" pitchFamily="34" charset="0"/>
                <a:ea typeface="Cambria" panose="02040503050406030204" pitchFamily="18" charset="0"/>
                <a:cs typeface="Arial" panose="020B0604020202020204" pitchFamily="34" charset="0"/>
              </a:rPr>
              <a:t>Breastmilk and/or Iron-Fortified Infant Formula</a:t>
            </a:r>
          </a:p>
        </p:txBody>
      </p:sp>
      <p:sp>
        <p:nvSpPr>
          <p:cNvPr id="6" name="Rectangle 5">
            <a:extLst>
              <a:ext uri="{FF2B5EF4-FFF2-40B4-BE49-F238E27FC236}">
                <a16:creationId xmlns:a16="http://schemas.microsoft.com/office/drawing/2014/main" id="{B5795FDC-7B78-4A88-A184-2E6441A1377E}"/>
              </a:ext>
            </a:extLst>
          </p:cNvPr>
          <p:cNvSpPr/>
          <p:nvPr/>
        </p:nvSpPr>
        <p:spPr>
          <a:xfrm>
            <a:off x="6349627" y="1445552"/>
            <a:ext cx="5376208" cy="4775666"/>
          </a:xfrm>
          <a:prstGeom prst="rect">
            <a:avLst/>
          </a:prstGeom>
        </p:spPr>
        <p:txBody>
          <a:bodyPr wrap="square">
            <a:spAutoFit/>
          </a:bodyPr>
          <a:lstStyle/>
          <a:p>
            <a:pPr algn="ctr"/>
            <a:r>
              <a:rPr lang="en-US" sz="2000" dirty="0">
                <a:latin typeface="Arial" panose="020B0604020202020204" pitchFamily="34" charset="0"/>
                <a:ea typeface="Cambria" panose="02040503050406030204" pitchFamily="18" charset="0"/>
                <a:cs typeface="Arial" panose="020B0604020202020204" pitchFamily="34" charset="0"/>
              </a:rPr>
              <a:t>6-11 Months:</a:t>
            </a:r>
          </a:p>
          <a:p>
            <a:pPr algn="ctr"/>
            <a:r>
              <a:rPr lang="en-US" dirty="0">
                <a:latin typeface="Arial" panose="020B0604020202020204" pitchFamily="34" charset="0"/>
                <a:ea typeface="Cambria" panose="02040503050406030204" pitchFamily="18" charset="0"/>
                <a:cs typeface="Arial" panose="020B0604020202020204" pitchFamily="34" charset="0"/>
              </a:rPr>
              <a:t>(Infants Developmentally Ready for Solid Foods)</a:t>
            </a:r>
          </a:p>
          <a:p>
            <a:pPr>
              <a:spcBef>
                <a:spcPts val="1000"/>
              </a:spcBef>
            </a:pPr>
            <a:endParaRPr lang="en-US" sz="600" dirty="0">
              <a:latin typeface="Arial" panose="020B0604020202020204" pitchFamily="34" charset="0"/>
              <a:ea typeface="Cambria" panose="02040503050406030204" pitchFamily="18" charset="0"/>
              <a:cs typeface="Arial" panose="020B0604020202020204" pitchFamily="34" charset="0"/>
            </a:endParaRPr>
          </a:p>
          <a:p>
            <a:pPr marL="0" lvl="1"/>
            <a:r>
              <a:rPr lang="en-US" b="1" u="sng" dirty="0">
                <a:latin typeface="Arial" panose="020B0604020202020204" pitchFamily="34" charset="0"/>
                <a:ea typeface="Cambria" panose="02040503050406030204" pitchFamily="18" charset="0"/>
                <a:cs typeface="Arial" panose="020B0604020202020204" pitchFamily="34" charset="0"/>
              </a:rPr>
              <a:t>Breakfast:</a:t>
            </a:r>
          </a:p>
          <a:p>
            <a:pPr marL="461963" lvl="2"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Breastmilk and/or Iron-Fortified Infant Formula</a:t>
            </a:r>
          </a:p>
          <a:p>
            <a:pPr marL="461963" lvl="2"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Infant Cereal or Meat/Meat Alternate </a:t>
            </a:r>
          </a:p>
          <a:p>
            <a:pPr marL="461963" lvl="2"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Fruit and/or Vegetable</a:t>
            </a:r>
          </a:p>
          <a:p>
            <a:pPr marL="119063" lvl="2"/>
            <a:endParaRPr lang="en-US" dirty="0">
              <a:latin typeface="Arial" panose="020B0604020202020204" pitchFamily="34" charset="0"/>
              <a:ea typeface="Cambria" panose="02040503050406030204" pitchFamily="18" charset="0"/>
              <a:cs typeface="Arial" panose="020B0604020202020204" pitchFamily="34" charset="0"/>
            </a:endParaRPr>
          </a:p>
          <a:p>
            <a:pPr marL="1588" lvl="1" indent="-1588"/>
            <a:r>
              <a:rPr lang="en-US" b="1" u="sng" dirty="0">
                <a:latin typeface="Arial" panose="020B0604020202020204" pitchFamily="34" charset="0"/>
                <a:ea typeface="Cambria" panose="02040503050406030204" pitchFamily="18" charset="0"/>
                <a:cs typeface="Arial" panose="020B0604020202020204" pitchFamily="34" charset="0"/>
              </a:rPr>
              <a:t>Lunch/Supper:</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Breastmilk and/or Iron-Fortified Infant Formula </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Infant Cereal or Meat/Meat Alternate </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Fruit and/or Vegetable</a:t>
            </a:r>
          </a:p>
          <a:p>
            <a:pPr marL="914400" lvl="1" indent="-342900"/>
            <a:endParaRPr lang="en-US" dirty="0">
              <a:latin typeface="Arial" panose="020B0604020202020204" pitchFamily="34" charset="0"/>
              <a:ea typeface="Cambria" panose="02040503050406030204" pitchFamily="18" charset="0"/>
              <a:cs typeface="Arial" panose="020B0604020202020204" pitchFamily="34" charset="0"/>
            </a:endParaRPr>
          </a:p>
          <a:p>
            <a:pPr marL="0" lvl="1"/>
            <a:r>
              <a:rPr lang="en-US" b="1" u="sng" dirty="0">
                <a:latin typeface="Arial" panose="020B0604020202020204" pitchFamily="34" charset="0"/>
                <a:ea typeface="Cambria" panose="02040503050406030204" pitchFamily="18" charset="0"/>
                <a:cs typeface="Arial" panose="020B0604020202020204" pitchFamily="34" charset="0"/>
              </a:rPr>
              <a:t>Snack:</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Breastmilk and/or Iron-Fortified Infant Formula </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Grain</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Fruit and/or Vegetable</a:t>
            </a:r>
          </a:p>
        </p:txBody>
      </p:sp>
      <p:cxnSp>
        <p:nvCxnSpPr>
          <p:cNvPr id="9" name="Straight Connector 8">
            <a:extLst>
              <a:ext uri="{FF2B5EF4-FFF2-40B4-BE49-F238E27FC236}">
                <a16:creationId xmlns:a16="http://schemas.microsoft.com/office/drawing/2014/main" id="{4287E8F6-923D-417B-85DD-E2895EB457B8}"/>
              </a:ext>
            </a:extLst>
          </p:cNvPr>
          <p:cNvCxnSpPr/>
          <p:nvPr/>
        </p:nvCxnSpPr>
        <p:spPr>
          <a:xfrm>
            <a:off x="6096000" y="1250831"/>
            <a:ext cx="0" cy="5303520"/>
          </a:xfrm>
          <a:prstGeom prst="line">
            <a:avLst/>
          </a:prstGeom>
          <a:ln>
            <a:solidFill>
              <a:srgbClr val="002D7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26DE3B9-75CA-A100-1B6F-F1A7D422AE32}"/>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Meal Pattern</a:t>
            </a:r>
          </a:p>
        </p:txBody>
      </p:sp>
      <p:sp>
        <p:nvSpPr>
          <p:cNvPr id="8" name="Rectangle 7">
            <a:extLst>
              <a:ext uri="{FF2B5EF4-FFF2-40B4-BE49-F238E27FC236}">
                <a16:creationId xmlns:a16="http://schemas.microsoft.com/office/drawing/2014/main" id="{5EA055CF-71F7-D607-83D1-9BAC9BDFA1D9}"/>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15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46DB6E5-7EB3-4E34-83D9-35C5EB4CA2B4}"/>
              </a:ext>
            </a:extLst>
          </p:cNvPr>
          <p:cNvPicPr>
            <a:picLocks noGrp="1" noChangeAspect="1"/>
          </p:cNvPicPr>
          <p:nvPr>
            <p:ph idx="1"/>
          </p:nvPr>
        </p:nvPicPr>
        <p:blipFill>
          <a:blip r:embed="rId3"/>
          <a:stretch>
            <a:fillRect/>
          </a:stretch>
        </p:blipFill>
        <p:spPr>
          <a:xfrm>
            <a:off x="5219109" y="1404858"/>
            <a:ext cx="2806117" cy="3625374"/>
          </a:xfrm>
          <a:prstGeom prst="rect">
            <a:avLst/>
          </a:prstGeom>
          <a:ln>
            <a:solidFill>
              <a:schemeClr val="tx1"/>
            </a:solidFill>
          </a:ln>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08A85FD9-914E-4A29-8014-A43C143A1A54}"/>
              </a:ext>
            </a:extLst>
          </p:cNvPr>
          <p:cNvSpPr txBox="1"/>
          <p:nvPr/>
        </p:nvSpPr>
        <p:spPr>
          <a:xfrm>
            <a:off x="4592261" y="5030232"/>
            <a:ext cx="4059813" cy="1477328"/>
          </a:xfrm>
          <a:prstGeom prst="rect">
            <a:avLst/>
          </a:prstGeom>
          <a:noFill/>
        </p:spPr>
        <p:txBody>
          <a:bodyPr wrap="square" rtlCol="0">
            <a:spAutoFit/>
          </a:bodyPr>
          <a:lstStyle/>
          <a:p>
            <a:pPr algn="ctr"/>
            <a:r>
              <a:rPr lang="en-US" b="1" dirty="0">
                <a:latin typeface="Arial" panose="020B0604020202020204" pitchFamily="34" charset="0"/>
                <a:ea typeface="Cambria" panose="02040503050406030204" pitchFamily="18" charset="0"/>
                <a:cs typeface="Arial" panose="020B0604020202020204" pitchFamily="34" charset="0"/>
              </a:rPr>
              <a:t>DHS Solid Food Introduction Form: </a:t>
            </a:r>
          </a:p>
          <a:p>
            <a:pPr algn="ctr"/>
            <a:r>
              <a:rPr lang="en-US" dirty="0">
                <a:latin typeface="Arial" panose="020B0604020202020204" pitchFamily="34" charset="0"/>
                <a:ea typeface="Cambria" panose="02040503050406030204" pitchFamily="18" charset="0"/>
                <a:cs typeface="Arial" panose="020B0604020202020204" pitchFamily="34" charset="0"/>
              </a:rPr>
              <a:t>Documents solid foods that have been successfully introduced at home and therefore </a:t>
            </a:r>
            <a:r>
              <a:rPr lang="en-US" u="sng" dirty="0">
                <a:latin typeface="Arial" panose="020B0604020202020204" pitchFamily="34" charset="0"/>
                <a:ea typeface="Cambria" panose="02040503050406030204" pitchFamily="18" charset="0"/>
                <a:cs typeface="Arial" panose="020B0604020202020204" pitchFamily="34" charset="0"/>
              </a:rPr>
              <a:t>must</a:t>
            </a:r>
            <a:r>
              <a:rPr lang="en-US" dirty="0">
                <a:latin typeface="Arial" panose="020B0604020202020204" pitchFamily="34" charset="0"/>
                <a:ea typeface="Cambria" panose="02040503050406030204" pitchFamily="18" charset="0"/>
                <a:cs typeface="Arial" panose="020B0604020202020204" pitchFamily="34" charset="0"/>
              </a:rPr>
              <a:t> be offered while the infant is in our care.</a:t>
            </a:r>
          </a:p>
        </p:txBody>
      </p:sp>
      <p:sp>
        <p:nvSpPr>
          <p:cNvPr id="12" name="TextBox 11">
            <a:extLst>
              <a:ext uri="{FF2B5EF4-FFF2-40B4-BE49-F238E27FC236}">
                <a16:creationId xmlns:a16="http://schemas.microsoft.com/office/drawing/2014/main" id="{8EE032DA-0C87-4521-A9D5-A289507C8FA5}"/>
              </a:ext>
            </a:extLst>
          </p:cNvPr>
          <p:cNvSpPr txBox="1"/>
          <p:nvPr/>
        </p:nvSpPr>
        <p:spPr>
          <a:xfrm>
            <a:off x="762293" y="5030232"/>
            <a:ext cx="3829968" cy="1200329"/>
          </a:xfrm>
          <a:prstGeom prst="rect">
            <a:avLst/>
          </a:prstGeom>
          <a:noFill/>
        </p:spPr>
        <p:txBody>
          <a:bodyPr wrap="square" rtlCol="0">
            <a:spAutoFit/>
          </a:bodyPr>
          <a:lstStyle/>
          <a:p>
            <a:pPr algn="ctr"/>
            <a:r>
              <a:rPr lang="en-US" b="1" dirty="0">
                <a:latin typeface="Arial" panose="020B0604020202020204" pitchFamily="34" charset="0"/>
                <a:ea typeface="Cambria" panose="02040503050406030204" pitchFamily="18" charset="0"/>
                <a:cs typeface="Arial" panose="020B0604020202020204" pitchFamily="34" charset="0"/>
              </a:rPr>
              <a:t>Infant Feeding Preference Form: </a:t>
            </a:r>
          </a:p>
          <a:p>
            <a:pPr algn="ctr"/>
            <a:r>
              <a:rPr lang="en-US" dirty="0">
                <a:latin typeface="Arial" panose="020B0604020202020204" pitchFamily="34" charset="0"/>
                <a:ea typeface="Cambria" panose="02040503050406030204" pitchFamily="18" charset="0"/>
                <a:cs typeface="Arial" panose="020B0604020202020204" pitchFamily="34" charset="0"/>
              </a:rPr>
              <a:t>Documents how the parent/ guardian would like their infant to be fed while in our care. </a:t>
            </a:r>
          </a:p>
        </p:txBody>
      </p:sp>
      <p:sp>
        <p:nvSpPr>
          <p:cNvPr id="3" name="Rectangle 2">
            <a:extLst>
              <a:ext uri="{FF2B5EF4-FFF2-40B4-BE49-F238E27FC236}">
                <a16:creationId xmlns:a16="http://schemas.microsoft.com/office/drawing/2014/main" id="{D2C0D0B8-A80C-4D3A-8BF6-7AA7333BD2A0}"/>
              </a:ext>
            </a:extLst>
          </p:cNvPr>
          <p:cNvSpPr/>
          <p:nvPr/>
        </p:nvSpPr>
        <p:spPr>
          <a:xfrm>
            <a:off x="8247529" y="2351782"/>
            <a:ext cx="3702424" cy="1077218"/>
          </a:xfrm>
          <a:prstGeom prst="rect">
            <a:avLst/>
          </a:prstGeom>
          <a:ln>
            <a:solidFill>
              <a:srgbClr val="002D72"/>
            </a:solidFill>
          </a:ln>
        </p:spPr>
        <p:txBody>
          <a:bodyPr wrap="square">
            <a:spAutoFit/>
          </a:bodyPr>
          <a:lstStyle/>
          <a:p>
            <a:pPr algn="ctr"/>
            <a:r>
              <a:rPr lang="en-US" sz="2300" dirty="0">
                <a:latin typeface="Arial" panose="020B0604020202020204" pitchFamily="34" charset="0"/>
                <a:ea typeface="Cambria" panose="02040503050406030204" pitchFamily="18" charset="0"/>
                <a:cs typeface="Arial" panose="020B0604020202020204" pitchFamily="34" charset="0"/>
              </a:rPr>
              <a:t>Available on ADE’s webpage</a:t>
            </a:r>
          </a:p>
          <a:p>
            <a:pPr algn="ctr"/>
            <a:r>
              <a:rPr lang="en-US" dirty="0">
                <a:latin typeface="Arial" panose="020B0604020202020204" pitchFamily="34" charset="0"/>
                <a:ea typeface="Cambria" panose="02040503050406030204" pitchFamily="18" charset="0"/>
                <a:cs typeface="Arial" panose="020B0604020202020204" pitchFamily="34" charset="0"/>
                <a:hlinkClick r:id="rId4"/>
              </a:rPr>
              <a:t>azed.gov/hns/cacfp/programforms/</a:t>
            </a:r>
            <a:r>
              <a:rPr lang="en-US" dirty="0">
                <a:latin typeface="Arial" panose="020B0604020202020204" pitchFamily="34" charset="0"/>
                <a:ea typeface="Cambria" panose="020405030504060302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A307AC5-80A8-575E-85EC-D271AAFB0A56}"/>
              </a:ext>
            </a:extLst>
          </p:cNvPr>
          <p:cNvPicPr>
            <a:picLocks noChangeAspect="1"/>
          </p:cNvPicPr>
          <p:nvPr/>
        </p:nvPicPr>
        <p:blipFill>
          <a:blip r:embed="rId5"/>
          <a:stretch>
            <a:fillRect/>
          </a:stretch>
        </p:blipFill>
        <p:spPr>
          <a:xfrm>
            <a:off x="1172426" y="1404858"/>
            <a:ext cx="2822073" cy="3625374"/>
          </a:xfrm>
          <a:prstGeom prst="rect">
            <a:avLst/>
          </a:prstGeom>
          <a:effectLst>
            <a:outerShdw blurRad="50800" dist="38100" dir="8100000" algn="tr" rotWithShape="0">
              <a:prstClr val="black">
                <a:alpha val="40000"/>
              </a:prstClr>
            </a:outerShdw>
          </a:effectLst>
        </p:spPr>
      </p:pic>
      <p:sp>
        <p:nvSpPr>
          <p:cNvPr id="8" name="Title 1">
            <a:extLst>
              <a:ext uri="{FF2B5EF4-FFF2-40B4-BE49-F238E27FC236}">
                <a16:creationId xmlns:a16="http://schemas.microsoft.com/office/drawing/2014/main" id="{BE48D640-7497-170E-1469-C1AFE3EBEC7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Documenting Developmental Readiness</a:t>
            </a:r>
          </a:p>
        </p:txBody>
      </p:sp>
      <p:sp>
        <p:nvSpPr>
          <p:cNvPr id="9" name="Rectangle 8">
            <a:extLst>
              <a:ext uri="{FF2B5EF4-FFF2-40B4-BE49-F238E27FC236}">
                <a16:creationId xmlns:a16="http://schemas.microsoft.com/office/drawing/2014/main" id="{F101D03B-A51F-4FD4-09FA-A26DFA8D6917}"/>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17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9C4EED-4100-47CF-9293-C74381A38AA7}"/>
              </a:ext>
            </a:extLst>
          </p:cNvPr>
          <p:cNvSpPr txBox="1"/>
          <p:nvPr/>
        </p:nvSpPr>
        <p:spPr>
          <a:xfrm>
            <a:off x="905774" y="1529799"/>
            <a:ext cx="5190226" cy="2062103"/>
          </a:xfrm>
          <a:prstGeom prst="rect">
            <a:avLst/>
          </a:prstGeom>
          <a:noFill/>
        </p:spPr>
        <p:txBody>
          <a:bodyPr wrap="square"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Feeding Infants in the CACFP Handbook</a:t>
            </a:r>
          </a:p>
          <a:p>
            <a:endParaRPr lang="en-US" dirty="0">
              <a:latin typeface="Arial" panose="020B0604020202020204" pitchFamily="34" charset="0"/>
              <a:ea typeface="Cambria" panose="02040503050406030204" pitchFamily="18" charset="0"/>
              <a:cs typeface="Arial" panose="020B0604020202020204" pitchFamily="34" charset="0"/>
            </a:endParaRPr>
          </a:p>
          <a:p>
            <a:r>
              <a:rPr lang="en-US" i="1" dirty="0">
                <a:latin typeface="Arial" panose="020B0604020202020204" pitchFamily="34" charset="0"/>
                <a:ea typeface="Cambria" panose="02040503050406030204" pitchFamily="18" charset="0"/>
                <a:cs typeface="Arial" panose="020B0604020202020204" pitchFamily="34" charset="0"/>
              </a:rPr>
              <a:t>Infant Room Staff are encouraged to review USDA’s Feeding Infants in the CACFP handbook.</a:t>
            </a:r>
          </a:p>
        </p:txBody>
      </p:sp>
      <p:grpSp>
        <p:nvGrpSpPr>
          <p:cNvPr id="17" name="Group 16">
            <a:extLst>
              <a:ext uri="{FF2B5EF4-FFF2-40B4-BE49-F238E27FC236}">
                <a16:creationId xmlns:a16="http://schemas.microsoft.com/office/drawing/2014/main" id="{4937B271-5A7E-46A3-BE94-AFDE98ECD85A}"/>
              </a:ext>
            </a:extLst>
          </p:cNvPr>
          <p:cNvGrpSpPr/>
          <p:nvPr/>
        </p:nvGrpSpPr>
        <p:grpSpPr>
          <a:xfrm>
            <a:off x="6786622" y="1529799"/>
            <a:ext cx="3843225" cy="4536017"/>
            <a:chOff x="6537904" y="1152604"/>
            <a:chExt cx="4149990" cy="4952237"/>
          </a:xfrm>
          <a:solidFill>
            <a:schemeClr val="tx1"/>
          </a:solidFill>
          <a:effectLst>
            <a:outerShdw blurRad="50800" dist="38100" dir="8100000" algn="tr" rotWithShape="0">
              <a:prstClr val="black">
                <a:alpha val="40000"/>
              </a:prstClr>
            </a:outerShdw>
          </a:effectLst>
        </p:grpSpPr>
        <p:pic>
          <p:nvPicPr>
            <p:cNvPr id="9" name="Picture 8">
              <a:extLst>
                <a:ext uri="{FF2B5EF4-FFF2-40B4-BE49-F238E27FC236}">
                  <a16:creationId xmlns:a16="http://schemas.microsoft.com/office/drawing/2014/main" id="{5900DF31-3663-428B-A21F-4E0B753F86B4}"/>
                </a:ext>
              </a:extLst>
            </p:cNvPr>
            <p:cNvPicPr>
              <a:picLocks noChangeAspect="1"/>
            </p:cNvPicPr>
            <p:nvPr/>
          </p:nvPicPr>
          <p:blipFill>
            <a:blip r:embed="rId3"/>
            <a:stretch>
              <a:fillRect/>
            </a:stretch>
          </p:blipFill>
          <p:spPr>
            <a:xfrm>
              <a:off x="6874434" y="1159448"/>
              <a:ext cx="3813460" cy="4938549"/>
            </a:xfrm>
            <a:prstGeom prst="rect">
              <a:avLst/>
            </a:prstGeom>
            <a:grpFill/>
            <a:ln>
              <a:solidFill>
                <a:schemeClr val="tx1"/>
              </a:solidFill>
            </a:ln>
          </p:spPr>
        </p:pic>
        <p:pic>
          <p:nvPicPr>
            <p:cNvPr id="16" name="Picture 15">
              <a:extLst>
                <a:ext uri="{FF2B5EF4-FFF2-40B4-BE49-F238E27FC236}">
                  <a16:creationId xmlns:a16="http://schemas.microsoft.com/office/drawing/2014/main" id="{CC7EB582-911B-42A0-8CB4-1FCD8F29B678}"/>
                </a:ext>
              </a:extLst>
            </p:cNvPr>
            <p:cNvPicPr>
              <a:picLocks noChangeAspect="1"/>
            </p:cNvPicPr>
            <p:nvPr/>
          </p:nvPicPr>
          <p:blipFill rotWithShape="1">
            <a:blip r:embed="rId4">
              <a:extLst>
                <a:ext uri="{28A0092B-C50C-407E-A947-70E740481C1C}">
                  <a14:useLocalDpi xmlns:a14="http://schemas.microsoft.com/office/drawing/2010/main" val="0"/>
                </a:ext>
              </a:extLst>
            </a:blip>
            <a:srcRect l="17330" t="9469" r="75852" b="10606"/>
            <a:stretch/>
          </p:blipFill>
          <p:spPr>
            <a:xfrm>
              <a:off x="6537904" y="2157689"/>
              <a:ext cx="336530" cy="3947152"/>
            </a:xfrm>
            <a:prstGeom prst="rect">
              <a:avLst/>
            </a:prstGeom>
            <a:grpFill/>
            <a:ln>
              <a:noFill/>
            </a:ln>
            <a:effectLst>
              <a:softEdge rad="31750"/>
            </a:effectLst>
          </p:spPr>
        </p:pic>
        <p:pic>
          <p:nvPicPr>
            <p:cNvPr id="15" name="Picture 14">
              <a:extLst>
                <a:ext uri="{FF2B5EF4-FFF2-40B4-BE49-F238E27FC236}">
                  <a16:creationId xmlns:a16="http://schemas.microsoft.com/office/drawing/2014/main" id="{A41DFA1C-556F-4AAF-85A9-12F61987CA80}"/>
                </a:ext>
              </a:extLst>
            </p:cNvPr>
            <p:cNvPicPr>
              <a:picLocks noChangeAspect="1"/>
            </p:cNvPicPr>
            <p:nvPr/>
          </p:nvPicPr>
          <p:blipFill rotWithShape="1">
            <a:blip r:embed="rId4">
              <a:extLst>
                <a:ext uri="{28A0092B-C50C-407E-A947-70E740481C1C}">
                  <a14:useLocalDpi xmlns:a14="http://schemas.microsoft.com/office/drawing/2010/main" val="0"/>
                </a:ext>
              </a:extLst>
            </a:blip>
            <a:srcRect l="17330" t="9469" r="75852" b="10606"/>
            <a:stretch/>
          </p:blipFill>
          <p:spPr>
            <a:xfrm>
              <a:off x="6537904" y="1152604"/>
              <a:ext cx="336530" cy="3947152"/>
            </a:xfrm>
            <a:prstGeom prst="rect">
              <a:avLst/>
            </a:prstGeom>
            <a:grpFill/>
            <a:ln>
              <a:noFill/>
            </a:ln>
            <a:effectLst>
              <a:softEdge rad="31750"/>
            </a:effectLst>
          </p:spPr>
        </p:pic>
      </p:grpSp>
      <p:sp>
        <p:nvSpPr>
          <p:cNvPr id="5" name="Title 1">
            <a:extLst>
              <a:ext uri="{FF2B5EF4-FFF2-40B4-BE49-F238E27FC236}">
                <a16:creationId xmlns:a16="http://schemas.microsoft.com/office/drawing/2014/main" id="{49ACFCCE-CF1C-18C5-8B2D-4A5ED9D6A596}"/>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Infant Feeding Resources</a:t>
            </a:r>
          </a:p>
        </p:txBody>
      </p:sp>
      <p:sp>
        <p:nvSpPr>
          <p:cNvPr id="6" name="Rectangle 5">
            <a:extLst>
              <a:ext uri="{FF2B5EF4-FFF2-40B4-BE49-F238E27FC236}">
                <a16:creationId xmlns:a16="http://schemas.microsoft.com/office/drawing/2014/main" id="{28D57EB2-F9A8-931D-F0A9-5D1C40BFCB8E}"/>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95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algn="ctr" defTabSz="857250">
              <a:lnSpc>
                <a:spcPts val="2105"/>
              </a:lnSpc>
            </a:pPr>
            <a:endParaRPr lang="en-US" sz="1132" dirty="0">
              <a:solidFill>
                <a:srgbClr val="000000"/>
              </a:solidFill>
              <a:latin typeface="Merriweather"/>
            </a:endParaRPr>
          </a:p>
        </p:txBody>
      </p:sp>
      <p:sp>
        <p:nvSpPr>
          <p:cNvPr id="22" name="Content Placeholder 2">
            <a:extLst>
              <a:ext uri="{FF2B5EF4-FFF2-40B4-BE49-F238E27FC236}">
                <a16:creationId xmlns:a16="http://schemas.microsoft.com/office/drawing/2014/main" id="{F21A865D-7AA4-4C2C-9D8F-9A02BF76EF41}"/>
              </a:ext>
            </a:extLst>
          </p:cNvPr>
          <p:cNvSpPr txBox="1">
            <a:spLocks/>
          </p:cNvSpPr>
          <p:nvPr/>
        </p:nvSpPr>
        <p:spPr>
          <a:xfrm>
            <a:off x="768929" y="1688532"/>
            <a:ext cx="3227875" cy="3553031"/>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2800" b="1" dirty="0">
                <a:latin typeface="Arial" panose="020B0604020202020204" pitchFamily="34" charset="0"/>
                <a:ea typeface="Cambria" panose="02040503050406030204" pitchFamily="18" charset="0"/>
                <a:cs typeface="Arial" panose="020B0604020202020204" pitchFamily="34" charset="0"/>
              </a:rPr>
              <a:t>Breakfast</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Milk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Grain*</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Vegetable, Fruit, or Both</a:t>
            </a:r>
          </a:p>
          <a:p>
            <a:pPr marL="0" indent="0" algn="ctr">
              <a:lnSpc>
                <a:spcPct val="100000"/>
              </a:lnSpc>
              <a:spcBef>
                <a:spcPts val="0"/>
              </a:spcBef>
              <a:buNone/>
            </a:pPr>
            <a:endParaRPr lang="en-US" dirty="0">
              <a:latin typeface="Arial" panose="020B0604020202020204" pitchFamily="34" charset="0"/>
              <a:ea typeface="Cambria" panose="02040503050406030204" pitchFamily="18" charset="0"/>
              <a:cs typeface="Arial" panose="020B0604020202020204" pitchFamily="34" charset="0"/>
            </a:endParaRPr>
          </a:p>
          <a:p>
            <a:pPr marL="0" indent="0" algn="ctr">
              <a:lnSpc>
                <a:spcPct val="100000"/>
              </a:lnSpc>
              <a:spcBef>
                <a:spcPts val="0"/>
              </a:spcBef>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3" name="Content Placeholder 2">
            <a:extLst>
              <a:ext uri="{FF2B5EF4-FFF2-40B4-BE49-F238E27FC236}">
                <a16:creationId xmlns:a16="http://schemas.microsoft.com/office/drawing/2014/main" id="{2EA88CBE-C9C1-48EF-876F-B992614AD5DF}"/>
              </a:ext>
            </a:extLst>
          </p:cNvPr>
          <p:cNvSpPr txBox="1">
            <a:spLocks/>
          </p:cNvSpPr>
          <p:nvPr/>
        </p:nvSpPr>
        <p:spPr>
          <a:xfrm>
            <a:off x="4511157" y="1688532"/>
            <a:ext cx="3169687" cy="2570745"/>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2800" b="1" dirty="0">
                <a:latin typeface="Arial" panose="020B0604020202020204" pitchFamily="34" charset="0"/>
                <a:ea typeface="Cambria" panose="02040503050406030204" pitchFamily="18" charset="0"/>
                <a:cs typeface="Arial" panose="020B0604020202020204" pitchFamily="34" charset="0"/>
              </a:rPr>
              <a:t>Lunch/Supper</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Milk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Grain</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Vegetable</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Fruit </a:t>
            </a:r>
            <a:r>
              <a:rPr lang="en-US" sz="2200" i="1" dirty="0">
                <a:latin typeface="Arial" panose="020B0604020202020204" pitchFamily="34" charset="0"/>
                <a:ea typeface="Cambria" panose="02040503050406030204" pitchFamily="18" charset="0"/>
                <a:cs typeface="Arial" panose="020B0604020202020204" pitchFamily="34" charset="0"/>
              </a:rPr>
              <a:t>or</a:t>
            </a:r>
            <a:r>
              <a:rPr lang="en-US" sz="2200" dirty="0">
                <a:latin typeface="Arial" panose="020B0604020202020204" pitchFamily="34" charset="0"/>
                <a:ea typeface="Cambria" panose="02040503050406030204" pitchFamily="18" charset="0"/>
                <a:cs typeface="Arial" panose="020B0604020202020204" pitchFamily="34" charset="0"/>
              </a:rPr>
              <a:t> Vegetable #2*</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Meat/MA</a:t>
            </a:r>
            <a:endParaRPr lang="en-US" sz="2200" dirty="0">
              <a:solidFill>
                <a:prstClr val="black"/>
              </a:solidFill>
              <a:latin typeface="Arial" panose="020B0604020202020204" pitchFamily="34" charset="0"/>
              <a:ea typeface="Cambria" panose="02040503050406030204" pitchFamily="18" charset="0"/>
              <a:cs typeface="Arial" panose="020B0604020202020204" pitchFamily="34" charset="0"/>
            </a:endParaRPr>
          </a:p>
          <a:p>
            <a:pPr marL="0" lvl="0" indent="0" algn="ctr" defTabSz="457200">
              <a:lnSpc>
                <a:spcPct val="100000"/>
              </a:lnSpc>
              <a:spcBef>
                <a:spcPts val="0"/>
              </a:spcBef>
              <a:buClrTx/>
              <a:buSzTx/>
              <a:buFont typeface="Wingdings" panose="05000000000000000000" pitchFamily="2" charset="2"/>
              <a:buChar char="ü"/>
            </a:pPr>
            <a:endParaRPr lang="en-US" sz="300" dirty="0">
              <a:solidFill>
                <a:prstClr val="black"/>
              </a:solidFill>
              <a:latin typeface="Arial" panose="020B0604020202020204" pitchFamily="34" charset="0"/>
              <a:ea typeface="Cambria" panose="02040503050406030204" pitchFamily="18" charset="0"/>
              <a:cs typeface="Arial" panose="020B0604020202020204" pitchFamily="34" charset="0"/>
            </a:endParaRPr>
          </a:p>
          <a:p>
            <a:pPr algn="ctr">
              <a:buFont typeface="Wingdings" panose="05000000000000000000"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4" name="Content Placeholder 2">
            <a:extLst>
              <a:ext uri="{FF2B5EF4-FFF2-40B4-BE49-F238E27FC236}">
                <a16:creationId xmlns:a16="http://schemas.microsoft.com/office/drawing/2014/main" id="{CE9BA0EA-9FCB-4455-A733-B219E9C22DB0}"/>
              </a:ext>
            </a:extLst>
          </p:cNvPr>
          <p:cNvSpPr txBox="1">
            <a:spLocks/>
          </p:cNvSpPr>
          <p:nvPr/>
        </p:nvSpPr>
        <p:spPr>
          <a:xfrm>
            <a:off x="8056407" y="1671954"/>
            <a:ext cx="3169687" cy="2209091"/>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2800" b="1" dirty="0">
                <a:latin typeface="Arial" panose="020B0604020202020204" pitchFamily="34" charset="0"/>
                <a:ea typeface="Cambria" panose="02040503050406030204" pitchFamily="18" charset="0"/>
                <a:cs typeface="Arial" panose="020B0604020202020204" pitchFamily="34" charset="0"/>
              </a:rPr>
              <a:t>Snack*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Milk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Grain</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Vegetable</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Fruit</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Meat/MA</a:t>
            </a:r>
          </a:p>
          <a:p>
            <a:pPr marL="0" indent="0" algn="ctr">
              <a:buNone/>
            </a:pPr>
            <a:endParaRPr lang="en-US" sz="2100" dirty="0">
              <a:latin typeface="Arial" panose="020B0604020202020204" pitchFamily="34" charset="0"/>
              <a:ea typeface="Cambria" panose="02040503050406030204" pitchFamily="18" charset="0"/>
              <a:cs typeface="Arial" panose="020B0604020202020204" pitchFamily="34" charset="0"/>
            </a:endParaRPr>
          </a:p>
          <a:p>
            <a:pPr algn="ctr">
              <a:buFont typeface="Wingdings" panose="05000000000000000000" pitchFamily="2" charset="2"/>
              <a:buChar char="ü"/>
            </a:pPr>
            <a:endParaRPr lang="en-US" sz="2100" dirty="0">
              <a:latin typeface="Arial" panose="020B0604020202020204" pitchFamily="34" charset="0"/>
              <a:ea typeface="Cambria" panose="02040503050406030204" pitchFamily="18" charset="0"/>
              <a:cs typeface="Arial" panose="020B0604020202020204" pitchFamily="34" charset="0"/>
            </a:endParaRPr>
          </a:p>
          <a:p>
            <a:pPr algn="ctr">
              <a:buFont typeface="Wingdings" panose="05000000000000000000"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5" name="Rectangle 24">
            <a:extLst>
              <a:ext uri="{FF2B5EF4-FFF2-40B4-BE49-F238E27FC236}">
                <a16:creationId xmlns:a16="http://schemas.microsoft.com/office/drawing/2014/main" id="{47E59D43-D2BF-496A-AD44-2C13B70A2E8D}"/>
              </a:ext>
            </a:extLst>
          </p:cNvPr>
          <p:cNvSpPr/>
          <p:nvPr/>
        </p:nvSpPr>
        <p:spPr>
          <a:xfrm>
            <a:off x="617357" y="5181341"/>
            <a:ext cx="3379447" cy="646331"/>
          </a:xfrm>
          <a:prstGeom prst="rect">
            <a:avLst/>
          </a:prstGeom>
        </p:spPr>
        <p:txBody>
          <a:bodyPr wrap="square">
            <a:spAutoFit/>
          </a:bodyPr>
          <a:lstStyle/>
          <a:p>
            <a:pPr algn="ctr"/>
            <a:r>
              <a:rPr lang="en-US" i="1" dirty="0">
                <a:latin typeface="Arial" panose="020B0604020202020204" pitchFamily="34" charset="0"/>
                <a:ea typeface="Cambria" panose="02040503050406030204" pitchFamily="18" charset="0"/>
                <a:cs typeface="Arial" panose="020B0604020202020204" pitchFamily="34" charset="0"/>
              </a:rPr>
              <a:t>*Allowable: Substitute Meat/MA for Grain up to 3x Per Week</a:t>
            </a:r>
          </a:p>
        </p:txBody>
      </p:sp>
      <p:sp>
        <p:nvSpPr>
          <p:cNvPr id="26" name="Rectangle 25">
            <a:extLst>
              <a:ext uri="{FF2B5EF4-FFF2-40B4-BE49-F238E27FC236}">
                <a16:creationId xmlns:a16="http://schemas.microsoft.com/office/drawing/2014/main" id="{774ACDDD-F751-400A-B80D-716C61E7C46B}"/>
              </a:ext>
            </a:extLst>
          </p:cNvPr>
          <p:cNvSpPr/>
          <p:nvPr/>
        </p:nvSpPr>
        <p:spPr>
          <a:xfrm>
            <a:off x="4293745" y="5181341"/>
            <a:ext cx="3741105" cy="1200329"/>
          </a:xfrm>
          <a:prstGeom prst="rect">
            <a:avLst/>
          </a:prstGeom>
        </p:spPr>
        <p:txBody>
          <a:bodyPr wrap="square">
            <a:spAutoFit/>
          </a:bodyPr>
          <a:lstStyle/>
          <a:p>
            <a:pPr lvl="0" algn="ctr"/>
            <a:r>
              <a:rPr lang="en-US" i="1" dirty="0">
                <a:solidFill>
                  <a:prstClr val="black"/>
                </a:solidFill>
                <a:latin typeface="Arial" panose="020B0604020202020204" pitchFamily="34" charset="0"/>
                <a:ea typeface="Cambria" panose="02040503050406030204" pitchFamily="18" charset="0"/>
                <a:cs typeface="Arial" panose="020B0604020202020204" pitchFamily="34" charset="0"/>
              </a:rPr>
              <a:t>*Allowable: Serve a second serving of a different vegetable in lieu of a fruit </a:t>
            </a:r>
          </a:p>
          <a:p>
            <a:pPr algn="ctr">
              <a:buFont typeface="Wingdings" panose="05000000000000000000"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7" name="Rectangle 26">
            <a:extLst>
              <a:ext uri="{FF2B5EF4-FFF2-40B4-BE49-F238E27FC236}">
                <a16:creationId xmlns:a16="http://schemas.microsoft.com/office/drawing/2014/main" id="{620F6642-490E-49CF-94B2-ACA55AF728B3}"/>
              </a:ext>
            </a:extLst>
          </p:cNvPr>
          <p:cNvSpPr/>
          <p:nvPr/>
        </p:nvSpPr>
        <p:spPr>
          <a:xfrm>
            <a:off x="8440638" y="5159140"/>
            <a:ext cx="2813591" cy="369332"/>
          </a:xfrm>
          <a:prstGeom prst="rect">
            <a:avLst/>
          </a:prstGeom>
        </p:spPr>
        <p:txBody>
          <a:bodyPr wrap="none">
            <a:spAutoFit/>
          </a:bodyPr>
          <a:lstStyle/>
          <a:p>
            <a:pPr lvl="0" algn="ctr"/>
            <a:r>
              <a:rPr lang="en-US" i="1" dirty="0">
                <a:solidFill>
                  <a:prstClr val="black"/>
                </a:solidFill>
                <a:latin typeface="Arial" panose="020B0604020202020204" pitchFamily="34" charset="0"/>
                <a:ea typeface="Cambria" panose="02040503050406030204" pitchFamily="18" charset="0"/>
                <a:cs typeface="Arial" panose="020B0604020202020204" pitchFamily="34" charset="0"/>
              </a:rPr>
              <a:t>*Choose two components</a:t>
            </a:r>
          </a:p>
        </p:txBody>
      </p:sp>
      <p:sp>
        <p:nvSpPr>
          <p:cNvPr id="5" name="Title 1">
            <a:extLst>
              <a:ext uri="{FF2B5EF4-FFF2-40B4-BE49-F238E27FC236}">
                <a16:creationId xmlns:a16="http://schemas.microsoft.com/office/drawing/2014/main" id="{92496785-12EF-F94E-351A-3F32C7C5FD9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Child &amp; Adult Meal Pattern</a:t>
            </a:r>
          </a:p>
        </p:txBody>
      </p:sp>
      <p:sp>
        <p:nvSpPr>
          <p:cNvPr id="7" name="Rectangle 6">
            <a:extLst>
              <a:ext uri="{FF2B5EF4-FFF2-40B4-BE49-F238E27FC236}">
                <a16:creationId xmlns:a16="http://schemas.microsoft.com/office/drawing/2014/main" id="{8A8F6F9C-4236-9606-0912-2282FCA9F1FE}"/>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148" y="1406046"/>
            <a:ext cx="11353800" cy="832109"/>
          </a:xfrm>
        </p:spPr>
        <p:txBody>
          <a:bodyPr>
            <a:normAutofit/>
          </a:bodyPr>
          <a:lstStyle/>
          <a:p>
            <a:pPr marL="0" indent="0">
              <a:buNone/>
            </a:pPr>
            <a:r>
              <a:rPr lang="en-US" dirty="0">
                <a:latin typeface="Arial" panose="020B0604020202020204" pitchFamily="34" charset="0"/>
                <a:ea typeface="Cambria" panose="02040503050406030204" pitchFamily="18" charset="0"/>
                <a:cs typeface="Arial" panose="020B0604020202020204" pitchFamily="34" charset="0"/>
              </a:rPr>
              <a:t>Take a moment to review the meal pattern charts.</a:t>
            </a:r>
          </a:p>
        </p:txBody>
      </p:sp>
      <p:sp>
        <p:nvSpPr>
          <p:cNvPr id="8" name="Title 1">
            <a:extLst>
              <a:ext uri="{FF2B5EF4-FFF2-40B4-BE49-F238E27FC236}">
                <a16:creationId xmlns:a16="http://schemas.microsoft.com/office/drawing/2014/main" id="{C326D0CA-D3D1-DAB2-F299-D0F1586DA707}"/>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Serving Sizes</a:t>
            </a:r>
          </a:p>
        </p:txBody>
      </p:sp>
      <p:sp>
        <p:nvSpPr>
          <p:cNvPr id="9" name="Rectangle 8">
            <a:extLst>
              <a:ext uri="{FF2B5EF4-FFF2-40B4-BE49-F238E27FC236}">
                <a16:creationId xmlns:a16="http://schemas.microsoft.com/office/drawing/2014/main" id="{980A12EB-997C-2793-954A-082C1E8A6923}"/>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up of a document&#10;&#10;Description automatically generated">
            <a:extLst>
              <a:ext uri="{FF2B5EF4-FFF2-40B4-BE49-F238E27FC236}">
                <a16:creationId xmlns:a16="http://schemas.microsoft.com/office/drawing/2014/main" id="{5CEA6FED-354C-82E6-805C-0EA79937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0" y="1988047"/>
            <a:ext cx="3245182" cy="4199647"/>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A blue and orange document with text&#10;&#10;Description automatically generated">
            <a:extLst>
              <a:ext uri="{FF2B5EF4-FFF2-40B4-BE49-F238E27FC236}">
                <a16:creationId xmlns:a16="http://schemas.microsoft.com/office/drawing/2014/main" id="{7BE1240D-0CE0-4314-3313-7549BF1C4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54" y="1988049"/>
            <a:ext cx="3245182" cy="4199647"/>
          </a:xfrm>
          <a:prstGeom prst="rect">
            <a:avLst/>
          </a:prstGeom>
          <a:ln>
            <a:solidFill>
              <a:schemeClr val="tx1"/>
            </a:solidFill>
          </a:ln>
          <a:effectLst>
            <a:outerShdw blurRad="50800" dist="38100" dir="8100000" algn="tr" rotWithShape="0">
              <a:prstClr val="black">
                <a:alpha val="40000"/>
              </a:prstClr>
            </a:outerShdw>
          </a:effectLst>
        </p:spPr>
      </p:pic>
      <p:pic>
        <p:nvPicPr>
          <p:cNvPr id="16" name="Picture 15" descr="A document with text and images&#10;&#10;Description automatically generated with medium confidence">
            <a:extLst>
              <a:ext uri="{FF2B5EF4-FFF2-40B4-BE49-F238E27FC236}">
                <a16:creationId xmlns:a16="http://schemas.microsoft.com/office/drawing/2014/main" id="{011E6B86-0AAC-E658-67A3-47CC58D27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2112" y="1988048"/>
            <a:ext cx="3245182" cy="4199647"/>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6328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5562600" cy="3118589"/>
          </a:xfrm>
        </p:spPr>
        <p:txBody>
          <a:bodyPr anchor="ctr">
            <a:normAutofit/>
          </a:bodyPr>
          <a:lstStyle/>
          <a:p>
            <a:pPr marL="0" indent="0" algn="ctr">
              <a:buNone/>
            </a:pPr>
            <a:endParaRPr lang="en-US" sz="2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What type of milk must be served?</a:t>
            </a:r>
          </a:p>
          <a:p>
            <a:pPr marL="457200" lvl="1" indent="0">
              <a:buNone/>
              <a:tabLst>
                <a:tab pos="574675" algn="l"/>
                <a:tab pos="862013" algn="l"/>
                <a:tab pos="1031875" algn="l"/>
              </a:tabLst>
            </a:pPr>
            <a:endParaRPr lang="en-US" sz="400" dirty="0">
              <a:latin typeface="Arial" panose="020B0604020202020204" pitchFamily="34" charset="0"/>
              <a:ea typeface="Cambria" panose="02040503050406030204" pitchFamily="18" charset="0"/>
              <a:cs typeface="Arial" panose="020B0604020202020204" pitchFamily="34" charset="0"/>
            </a:endParaRPr>
          </a:p>
          <a:p>
            <a:pPr marL="457200" lvl="1" indent="0">
              <a:buNone/>
              <a:tabLst>
                <a:tab pos="574675" algn="l"/>
                <a:tab pos="862013" algn="l"/>
                <a:tab pos="1031875" algn="l"/>
              </a:tabLst>
            </a:pPr>
            <a:r>
              <a:rPr lang="en-US" sz="2000" dirty="0">
                <a:latin typeface="Arial" panose="020B0604020202020204" pitchFamily="34" charset="0"/>
                <a:ea typeface="Cambria" panose="02040503050406030204" pitchFamily="18" charset="0"/>
                <a:cs typeface="Arial" panose="020B0604020202020204" pitchFamily="34" charset="0"/>
              </a:rPr>
              <a:t>Participants 12-23 months must receive whole milk. </a:t>
            </a:r>
          </a:p>
          <a:p>
            <a:pPr marL="457200" lvl="1" indent="0">
              <a:buNone/>
              <a:tabLst>
                <a:tab pos="574675" algn="l"/>
                <a:tab pos="862013" algn="l"/>
                <a:tab pos="1031875" algn="l"/>
              </a:tabLst>
            </a:pPr>
            <a:endParaRPr lang="en-US" sz="400" dirty="0">
              <a:latin typeface="Arial" panose="020B0604020202020204" pitchFamily="34" charset="0"/>
              <a:ea typeface="Cambria" panose="02040503050406030204" pitchFamily="18" charset="0"/>
              <a:cs typeface="Arial" panose="020B0604020202020204" pitchFamily="34" charset="0"/>
            </a:endParaRPr>
          </a:p>
          <a:p>
            <a:pPr marL="457200" lvl="1" indent="0">
              <a:buNone/>
              <a:tabLst>
                <a:tab pos="574675" algn="l"/>
                <a:tab pos="862013" algn="l"/>
                <a:tab pos="1031875" algn="l"/>
              </a:tabLst>
            </a:pPr>
            <a:r>
              <a:rPr lang="en-US" sz="2000" dirty="0">
                <a:latin typeface="Arial" panose="020B0604020202020204" pitchFamily="34" charset="0"/>
                <a:ea typeface="Cambria" panose="02040503050406030204" pitchFamily="18" charset="0"/>
                <a:cs typeface="Arial" panose="020B0604020202020204" pitchFamily="34" charset="0"/>
              </a:rPr>
              <a:t>24 months and older must receive 1% or skim milk. </a:t>
            </a:r>
          </a:p>
          <a:p>
            <a:pPr marL="0" indent="0">
              <a:buNone/>
            </a:pPr>
            <a:endParaRPr lang="en-US" sz="24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How much milk must be served? </a:t>
            </a:r>
          </a:p>
        </p:txBody>
      </p:sp>
      <p:pic>
        <p:nvPicPr>
          <p:cNvPr id="4" name="Picture 3">
            <a:extLst>
              <a:ext uri="{FF2B5EF4-FFF2-40B4-BE49-F238E27FC236}">
                <a16:creationId xmlns:a16="http://schemas.microsoft.com/office/drawing/2014/main" id="{AED26528-2965-4477-ACB4-F61937F5CED0}"/>
              </a:ext>
            </a:extLst>
          </p:cNvPr>
          <p:cNvPicPr>
            <a:picLocks noChangeAspect="1"/>
          </p:cNvPicPr>
          <p:nvPr/>
        </p:nvPicPr>
        <p:blipFill>
          <a:blip r:embed="rId3"/>
          <a:stretch>
            <a:fillRect/>
          </a:stretch>
        </p:blipFill>
        <p:spPr>
          <a:xfrm>
            <a:off x="6400800" y="1690688"/>
            <a:ext cx="5669423" cy="4128221"/>
          </a:xfrm>
          <a:prstGeom prst="rect">
            <a:avLst/>
          </a:prstGeom>
        </p:spPr>
      </p:pic>
      <p:sp>
        <p:nvSpPr>
          <p:cNvPr id="10" name="Rectangle: Rounded Corners 9">
            <a:extLst>
              <a:ext uri="{FF2B5EF4-FFF2-40B4-BE49-F238E27FC236}">
                <a16:creationId xmlns:a16="http://schemas.microsoft.com/office/drawing/2014/main" id="{365A05B6-BC4D-4BD9-B7E3-7D6870E6D05B}"/>
              </a:ext>
            </a:extLst>
          </p:cNvPr>
          <p:cNvSpPr/>
          <p:nvPr/>
        </p:nvSpPr>
        <p:spPr>
          <a:xfrm>
            <a:off x="7786255" y="2743200"/>
            <a:ext cx="1330036" cy="2258291"/>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11A0022-7ACE-09B1-E4BE-08D71674CAEE}"/>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Serving Milk in the CACFP</a:t>
            </a:r>
          </a:p>
        </p:txBody>
      </p:sp>
      <p:sp>
        <p:nvSpPr>
          <p:cNvPr id="8" name="Rectangle 7">
            <a:extLst>
              <a:ext uri="{FF2B5EF4-FFF2-40B4-BE49-F238E27FC236}">
                <a16:creationId xmlns:a16="http://schemas.microsoft.com/office/drawing/2014/main" id="{0EAF915A-C696-16DA-05E8-CCAA21823528}"/>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1345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up of a blue and white page&#10;&#10;Description automatically generated">
            <a:extLst>
              <a:ext uri="{FF2B5EF4-FFF2-40B4-BE49-F238E27FC236}">
                <a16:creationId xmlns:a16="http://schemas.microsoft.com/office/drawing/2014/main" id="{9FD56F54-8DC7-176C-26E9-2DA0EEA43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3541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07A7E9-0BF8-4194-AB81-8860990BBA66}"/>
              </a:ext>
            </a:extLst>
          </p:cNvPr>
          <p:cNvSpPr/>
          <p:nvPr/>
        </p:nvSpPr>
        <p:spPr>
          <a:xfrm>
            <a:off x="6552551" y="3903283"/>
            <a:ext cx="4981575" cy="2702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2BE7B15-5D7D-4CBE-89C9-81487C99EAA2}"/>
              </a:ext>
            </a:extLst>
          </p:cNvPr>
          <p:cNvSpPr/>
          <p:nvPr/>
        </p:nvSpPr>
        <p:spPr>
          <a:xfrm>
            <a:off x="657874" y="3897319"/>
            <a:ext cx="4981575" cy="27084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9880B66-0DA4-41FF-B17B-17B2DE9A35BA}"/>
              </a:ext>
            </a:extLst>
          </p:cNvPr>
          <p:cNvSpPr/>
          <p:nvPr/>
        </p:nvSpPr>
        <p:spPr>
          <a:xfrm>
            <a:off x="6552550" y="740945"/>
            <a:ext cx="4981575" cy="26006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E5347B8-AB8A-4607-8FE9-5F48C5350A54}"/>
              </a:ext>
            </a:extLst>
          </p:cNvPr>
          <p:cNvSpPr/>
          <p:nvPr/>
        </p:nvSpPr>
        <p:spPr>
          <a:xfrm>
            <a:off x="657874" y="740946"/>
            <a:ext cx="4981575" cy="26006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26" name="Picture 2" descr="C:\Users\mhein\AppData\Local\Temp\SNAGHTML274f3333.PNG">
            <a:extLst>
              <a:ext uri="{FF2B5EF4-FFF2-40B4-BE49-F238E27FC236}">
                <a16:creationId xmlns:a16="http://schemas.microsoft.com/office/drawing/2014/main" id="{BFCFFA68-D4A4-4A6E-955C-0CD2AA6D1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381" y="831185"/>
            <a:ext cx="4178576" cy="24601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064DD91-748C-498D-8531-42488E247055}"/>
              </a:ext>
            </a:extLst>
          </p:cNvPr>
          <p:cNvSpPr/>
          <p:nvPr/>
        </p:nvSpPr>
        <p:spPr>
          <a:xfrm>
            <a:off x="0" y="411717"/>
            <a:ext cx="6095999"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Ages 1-2: </a:t>
            </a:r>
          </a:p>
        </p:txBody>
      </p:sp>
      <p:pic>
        <p:nvPicPr>
          <p:cNvPr id="5" name="Picture 4">
            <a:extLst>
              <a:ext uri="{FF2B5EF4-FFF2-40B4-BE49-F238E27FC236}">
                <a16:creationId xmlns:a16="http://schemas.microsoft.com/office/drawing/2014/main" id="{CBB88808-535C-4E69-AE90-B5ACCF6858D1}"/>
              </a:ext>
            </a:extLst>
          </p:cNvPr>
          <p:cNvPicPr>
            <a:picLocks noChangeAspect="1"/>
          </p:cNvPicPr>
          <p:nvPr/>
        </p:nvPicPr>
        <p:blipFill>
          <a:blip r:embed="rId4"/>
          <a:stretch>
            <a:fillRect/>
          </a:stretch>
        </p:blipFill>
        <p:spPr>
          <a:xfrm>
            <a:off x="1078054" y="4010455"/>
            <a:ext cx="3939889" cy="2482130"/>
          </a:xfrm>
          <a:prstGeom prst="rect">
            <a:avLst/>
          </a:prstGeom>
        </p:spPr>
      </p:pic>
      <p:sp>
        <p:nvSpPr>
          <p:cNvPr id="14" name="Rectangle 13">
            <a:extLst>
              <a:ext uri="{FF2B5EF4-FFF2-40B4-BE49-F238E27FC236}">
                <a16:creationId xmlns:a16="http://schemas.microsoft.com/office/drawing/2014/main" id="{B2BDC81C-4698-4A52-843F-88BDE639CE18}"/>
              </a:ext>
            </a:extLst>
          </p:cNvPr>
          <p:cNvSpPr/>
          <p:nvPr/>
        </p:nvSpPr>
        <p:spPr>
          <a:xfrm>
            <a:off x="0" y="3614143"/>
            <a:ext cx="6095999"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Ages 3-5: </a:t>
            </a:r>
          </a:p>
        </p:txBody>
      </p:sp>
      <p:pic>
        <p:nvPicPr>
          <p:cNvPr id="3074" name="Picture 2" descr="C:\Users\mhein\AppData\Local\Temp\SNAGHTML27825931.PNG">
            <a:extLst>
              <a:ext uri="{FF2B5EF4-FFF2-40B4-BE49-F238E27FC236}">
                <a16:creationId xmlns:a16="http://schemas.microsoft.com/office/drawing/2014/main" id="{8470A205-35A8-4243-A442-F195FE137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356" y="813027"/>
            <a:ext cx="3467816" cy="24933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7CDFA91-40E8-4CF8-9EE6-29D27C68B8A0}"/>
              </a:ext>
            </a:extLst>
          </p:cNvPr>
          <p:cNvSpPr/>
          <p:nvPr/>
        </p:nvSpPr>
        <p:spPr>
          <a:xfrm>
            <a:off x="6095999" y="407312"/>
            <a:ext cx="6096000"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Ages 6-12; 13-18:</a:t>
            </a:r>
          </a:p>
        </p:txBody>
      </p:sp>
      <p:sp>
        <p:nvSpPr>
          <p:cNvPr id="18" name="Rectangle 17">
            <a:extLst>
              <a:ext uri="{FF2B5EF4-FFF2-40B4-BE49-F238E27FC236}">
                <a16:creationId xmlns:a16="http://schemas.microsoft.com/office/drawing/2014/main" id="{45AE6005-AEFC-42E0-A911-9177028EE77B}"/>
              </a:ext>
            </a:extLst>
          </p:cNvPr>
          <p:cNvSpPr/>
          <p:nvPr/>
        </p:nvSpPr>
        <p:spPr>
          <a:xfrm>
            <a:off x="6095999" y="3614143"/>
            <a:ext cx="6096000"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Adults:</a:t>
            </a:r>
          </a:p>
        </p:txBody>
      </p:sp>
      <p:pic>
        <p:nvPicPr>
          <p:cNvPr id="2" name="Picture 2" descr="C:\Users\mhein\AppData\Local\Temp\SNAGHTML14f4dac5.PNG">
            <a:extLst>
              <a:ext uri="{FF2B5EF4-FFF2-40B4-BE49-F238E27FC236}">
                <a16:creationId xmlns:a16="http://schemas.microsoft.com/office/drawing/2014/main" id="{FA2A5E40-84C1-4848-BD76-7BC0B65570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854" y="3974835"/>
            <a:ext cx="3292965" cy="255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60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64DD91-748C-498D-8531-42488E247055}"/>
              </a:ext>
            </a:extLst>
          </p:cNvPr>
          <p:cNvSpPr/>
          <p:nvPr/>
        </p:nvSpPr>
        <p:spPr>
          <a:xfrm rot="16200000">
            <a:off x="-1490116" y="1540538"/>
            <a:ext cx="3419634" cy="338554"/>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Ages 1-2: </a:t>
            </a:r>
          </a:p>
        </p:txBody>
      </p:sp>
      <p:pic>
        <p:nvPicPr>
          <p:cNvPr id="8" name="Picture 7">
            <a:extLst>
              <a:ext uri="{FF2B5EF4-FFF2-40B4-BE49-F238E27FC236}">
                <a16:creationId xmlns:a16="http://schemas.microsoft.com/office/drawing/2014/main" id="{C27FCC8A-A8B2-4610-9F2B-C7CA505E0CEE}"/>
              </a:ext>
            </a:extLst>
          </p:cNvPr>
          <p:cNvPicPr>
            <a:picLocks noChangeAspect="1"/>
          </p:cNvPicPr>
          <p:nvPr/>
        </p:nvPicPr>
        <p:blipFill>
          <a:blip r:embed="rId3"/>
          <a:stretch>
            <a:fillRect/>
          </a:stretch>
        </p:blipFill>
        <p:spPr>
          <a:xfrm>
            <a:off x="999122" y="67127"/>
            <a:ext cx="4010726" cy="3361873"/>
          </a:xfrm>
          <a:prstGeom prst="rect">
            <a:avLst/>
          </a:prstGeom>
        </p:spPr>
      </p:pic>
      <p:pic>
        <p:nvPicPr>
          <p:cNvPr id="2052" name="Picture 4" descr="C:\Users\mhein\AppData\Local\Temp\SNAGHTML277f45f6.PNG">
            <a:extLst>
              <a:ext uri="{FF2B5EF4-FFF2-40B4-BE49-F238E27FC236}">
                <a16:creationId xmlns:a16="http://schemas.microsoft.com/office/drawing/2014/main" id="{445171DF-29C2-4C26-BB21-76CA91100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055" y="3429000"/>
            <a:ext cx="3872860" cy="34133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hein\AppData\Local\Temp\SNAGHTML2782fa43.PNG">
            <a:extLst>
              <a:ext uri="{FF2B5EF4-FFF2-40B4-BE49-F238E27FC236}">
                <a16:creationId xmlns:a16="http://schemas.microsoft.com/office/drawing/2014/main" id="{5B7E6F9B-BA30-49FF-84EA-AA87EE1284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117" y="67127"/>
            <a:ext cx="3872861" cy="32264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F14FE2C-B0BF-481E-8685-05421936C256}"/>
              </a:ext>
            </a:extLst>
          </p:cNvPr>
          <p:cNvSpPr/>
          <p:nvPr/>
        </p:nvSpPr>
        <p:spPr>
          <a:xfrm rot="16200000">
            <a:off x="4732081" y="1418746"/>
            <a:ext cx="3435728" cy="584775"/>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Ages 6-12; 13-18: </a:t>
            </a:r>
          </a:p>
        </p:txBody>
      </p:sp>
      <p:sp>
        <p:nvSpPr>
          <p:cNvPr id="17" name="Rectangle 16">
            <a:extLst>
              <a:ext uri="{FF2B5EF4-FFF2-40B4-BE49-F238E27FC236}">
                <a16:creationId xmlns:a16="http://schemas.microsoft.com/office/drawing/2014/main" id="{ACE5CFAA-4FBE-4231-AC55-90DB3EF36776}"/>
              </a:ext>
            </a:extLst>
          </p:cNvPr>
          <p:cNvSpPr/>
          <p:nvPr/>
        </p:nvSpPr>
        <p:spPr>
          <a:xfrm rot="16200000">
            <a:off x="4626929" y="4955486"/>
            <a:ext cx="3429001" cy="338554"/>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Adults:</a:t>
            </a:r>
          </a:p>
        </p:txBody>
      </p:sp>
      <p:cxnSp>
        <p:nvCxnSpPr>
          <p:cNvPr id="3" name="Straight Connector 2">
            <a:extLst>
              <a:ext uri="{FF2B5EF4-FFF2-40B4-BE49-F238E27FC236}">
                <a16:creationId xmlns:a16="http://schemas.microsoft.com/office/drawing/2014/main" id="{8B71F9BF-23F5-4803-805F-94BD48978EB2}"/>
              </a:ext>
            </a:extLst>
          </p:cNvPr>
          <p:cNvCxnSpPr/>
          <p:nvPr/>
        </p:nvCxnSpPr>
        <p:spPr>
          <a:xfrm>
            <a:off x="6096000" y="0"/>
            <a:ext cx="0" cy="6839264"/>
          </a:xfrm>
          <a:prstGeom prst="line">
            <a:avLst/>
          </a:prstGeom>
          <a:ln>
            <a:solidFill>
              <a:srgbClr val="002D7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ED42322-FF6A-4144-AC33-CD509751AF9A}"/>
              </a:ext>
            </a:extLst>
          </p:cNvPr>
          <p:cNvCxnSpPr>
            <a:cxnSpLocks/>
          </p:cNvCxnSpPr>
          <p:nvPr/>
        </p:nvCxnSpPr>
        <p:spPr>
          <a:xfrm>
            <a:off x="0" y="3429000"/>
            <a:ext cx="12192000" cy="0"/>
          </a:xfrm>
          <a:prstGeom prst="line">
            <a:avLst/>
          </a:prstGeom>
          <a:ln>
            <a:solidFill>
              <a:srgbClr val="002D72"/>
            </a:solidFill>
          </a:ln>
        </p:spPr>
        <p:style>
          <a:lnRef idx="1">
            <a:schemeClr val="accent1"/>
          </a:lnRef>
          <a:fillRef idx="0">
            <a:schemeClr val="accent1"/>
          </a:fillRef>
          <a:effectRef idx="0">
            <a:schemeClr val="accent1"/>
          </a:effectRef>
          <a:fontRef idx="minor">
            <a:schemeClr val="tx1"/>
          </a:fontRef>
        </p:style>
      </p:cxnSp>
      <p:pic>
        <p:nvPicPr>
          <p:cNvPr id="2060" name="Picture 12" descr="C:\Users\mhein\AppData\Local\Temp\SNAGHTML279491be.PNG">
            <a:extLst>
              <a:ext uri="{FF2B5EF4-FFF2-40B4-BE49-F238E27FC236}">
                <a16:creationId xmlns:a16="http://schemas.microsoft.com/office/drawing/2014/main" id="{1343052E-A4B7-4F1C-9F81-06D589963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804" y="3545454"/>
            <a:ext cx="3465783" cy="32074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5A792D2-6BDA-45BE-9FD3-C8C4FFF2A091}"/>
              </a:ext>
            </a:extLst>
          </p:cNvPr>
          <p:cNvSpPr/>
          <p:nvPr/>
        </p:nvSpPr>
        <p:spPr>
          <a:xfrm rot="16200000">
            <a:off x="-1491671" y="4964854"/>
            <a:ext cx="3447736" cy="338554"/>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Ages 3-5: </a:t>
            </a:r>
          </a:p>
        </p:txBody>
      </p:sp>
    </p:spTree>
    <p:extLst>
      <p:ext uri="{BB962C8B-B14F-4D97-AF65-F5344CB8AC3E}">
        <p14:creationId xmlns:p14="http://schemas.microsoft.com/office/powerpoint/2010/main" val="3759264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8469F-F60D-4A54-8A94-173E965E548A}"/>
              </a:ext>
            </a:extLst>
          </p:cNvPr>
          <p:cNvSpPr/>
          <p:nvPr/>
        </p:nvSpPr>
        <p:spPr>
          <a:xfrm>
            <a:off x="2706879" y="32865"/>
            <a:ext cx="3447736"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Ages 1-2: </a:t>
            </a:r>
          </a:p>
        </p:txBody>
      </p:sp>
      <p:pic>
        <p:nvPicPr>
          <p:cNvPr id="5122" name="Picture 2" descr="C:\Users\mhein\AppData\Local\Temp\SNAGHTML2780d689.PNG">
            <a:extLst>
              <a:ext uri="{FF2B5EF4-FFF2-40B4-BE49-F238E27FC236}">
                <a16:creationId xmlns:a16="http://schemas.microsoft.com/office/drawing/2014/main" id="{B9148E57-5540-4205-9E74-AAD4CD8A9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33" y="3339926"/>
            <a:ext cx="32034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C840825-FE74-4105-89D1-07D2B51F3A48}"/>
              </a:ext>
            </a:extLst>
          </p:cNvPr>
          <p:cNvPicPr>
            <a:picLocks noChangeAspect="1"/>
          </p:cNvPicPr>
          <p:nvPr/>
        </p:nvPicPr>
        <p:blipFill>
          <a:blip r:embed="rId4"/>
          <a:stretch>
            <a:fillRect/>
          </a:stretch>
        </p:blipFill>
        <p:spPr>
          <a:xfrm>
            <a:off x="2643738" y="368060"/>
            <a:ext cx="3510877" cy="3410264"/>
          </a:xfrm>
          <a:prstGeom prst="rect">
            <a:avLst/>
          </a:prstGeom>
        </p:spPr>
      </p:pic>
      <p:pic>
        <p:nvPicPr>
          <p:cNvPr id="5124" name="Picture 4" descr="C:\Users\mhein\AppData\Local\Temp\SNAGHTML278378ca.PNG">
            <a:extLst>
              <a:ext uri="{FF2B5EF4-FFF2-40B4-BE49-F238E27FC236}">
                <a16:creationId xmlns:a16="http://schemas.microsoft.com/office/drawing/2014/main" id="{F59B237B-CD43-4001-B891-B283A3AC2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5432" y="379783"/>
            <a:ext cx="3204717" cy="32846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mhein\AppData\Local\Temp\SNAGHTML2785b02c.PNG">
            <a:extLst>
              <a:ext uri="{FF2B5EF4-FFF2-40B4-BE49-F238E27FC236}">
                <a16:creationId xmlns:a16="http://schemas.microsoft.com/office/drawing/2014/main" id="{59A5026B-6F95-4C4D-AB95-F47BD9956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5287" y="3614202"/>
            <a:ext cx="2761497" cy="3084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3F698F-38AF-4C0C-9D55-E39C3A972C82}"/>
              </a:ext>
            </a:extLst>
          </p:cNvPr>
          <p:cNvSpPr/>
          <p:nvPr/>
        </p:nvSpPr>
        <p:spPr>
          <a:xfrm>
            <a:off x="-258769" y="3008067"/>
            <a:ext cx="3447736"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Ages 3-5: </a:t>
            </a:r>
          </a:p>
        </p:txBody>
      </p:sp>
      <p:sp>
        <p:nvSpPr>
          <p:cNvPr id="10" name="Rectangle 9">
            <a:extLst>
              <a:ext uri="{FF2B5EF4-FFF2-40B4-BE49-F238E27FC236}">
                <a16:creationId xmlns:a16="http://schemas.microsoft.com/office/drawing/2014/main" id="{51D6F38D-2BE5-494E-A47C-732540D89099}"/>
              </a:ext>
            </a:extLst>
          </p:cNvPr>
          <p:cNvSpPr/>
          <p:nvPr/>
        </p:nvSpPr>
        <p:spPr>
          <a:xfrm>
            <a:off x="8450568" y="94943"/>
            <a:ext cx="3774444" cy="646331"/>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Ages 6-12; 13-18: </a:t>
            </a:r>
          </a:p>
        </p:txBody>
      </p:sp>
      <p:sp>
        <p:nvSpPr>
          <p:cNvPr id="11" name="Rectangle 10">
            <a:extLst>
              <a:ext uri="{FF2B5EF4-FFF2-40B4-BE49-F238E27FC236}">
                <a16:creationId xmlns:a16="http://schemas.microsoft.com/office/drawing/2014/main" id="{3F8FDD73-6298-4E9D-9977-5107DA35C5D7}"/>
              </a:ext>
            </a:extLst>
          </p:cNvPr>
          <p:cNvSpPr/>
          <p:nvPr/>
        </p:nvSpPr>
        <p:spPr>
          <a:xfrm>
            <a:off x="5718813" y="3244870"/>
            <a:ext cx="3774444"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Adults:</a:t>
            </a:r>
          </a:p>
        </p:txBody>
      </p:sp>
    </p:spTree>
    <p:extLst>
      <p:ext uri="{BB962C8B-B14F-4D97-AF65-F5344CB8AC3E}">
        <p14:creationId xmlns:p14="http://schemas.microsoft.com/office/powerpoint/2010/main" val="3253092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CF4F8862-A49A-4B2C-AEE7-1DA1AD919786}"/>
              </a:ext>
            </a:extLst>
          </p:cNvPr>
          <p:cNvSpPr txBox="1">
            <a:spLocks/>
          </p:cNvSpPr>
          <p:nvPr/>
        </p:nvSpPr>
        <p:spPr>
          <a:xfrm>
            <a:off x="838200" y="1404858"/>
            <a:ext cx="6425629" cy="4486692"/>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Choking hazards:</a:t>
            </a: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Avoid p</a:t>
            </a:r>
            <a:r>
              <a:rPr lang="en-US" sz="2200" dirty="0">
                <a:latin typeface="Arial" panose="020B0604020202020204" pitchFamily="34" charset="0"/>
                <a:ea typeface="Cambria" panose="02040503050406030204" pitchFamily="18" charset="0"/>
                <a:cs typeface="Arial" panose="020B0604020202020204" pitchFamily="34" charset="0"/>
              </a:rPr>
              <a:t>opcorn, chunks of peanut butter, nuts and seeds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Use caution – must be cut to appropriate size:</a:t>
            </a:r>
          </a:p>
          <a:p>
            <a:pPr lvl="2"/>
            <a:r>
              <a:rPr lang="en-US" sz="2200" dirty="0">
                <a:latin typeface="Arial" panose="020B0604020202020204" pitchFamily="34" charset="0"/>
                <a:ea typeface="Cambria" panose="02040503050406030204" pitchFamily="18" charset="0"/>
                <a:cs typeface="Arial" panose="020B0604020202020204" pitchFamily="34" charset="0"/>
              </a:rPr>
              <a:t>Quarter - hot dogs</a:t>
            </a:r>
          </a:p>
          <a:p>
            <a:pPr lvl="2"/>
            <a:r>
              <a:rPr lang="en-US" sz="2200" dirty="0">
                <a:latin typeface="Arial" panose="020B0604020202020204" pitchFamily="34" charset="0"/>
                <a:ea typeface="Cambria" panose="02040503050406030204" pitchFamily="18" charset="0"/>
                <a:cs typeface="Arial" panose="020B0604020202020204" pitchFamily="34" charset="0"/>
              </a:rPr>
              <a:t>Quarter - grapes</a:t>
            </a:r>
          </a:p>
          <a:p>
            <a:pPr lvl="2"/>
            <a:r>
              <a:rPr lang="en-US" sz="2200" dirty="0">
                <a:latin typeface="Arial" panose="020B0604020202020204" pitchFamily="34" charset="0"/>
                <a:ea typeface="Cambria" panose="02040503050406030204" pitchFamily="18" charset="0"/>
                <a:cs typeface="Arial" panose="020B0604020202020204" pitchFamily="34" charset="0"/>
              </a:rPr>
              <a:t>Shred - meat and cheese</a:t>
            </a:r>
          </a:p>
          <a:p>
            <a:pPr lvl="2"/>
            <a:r>
              <a:rPr lang="en-US" sz="2200" dirty="0">
                <a:latin typeface="Arial" panose="020B0604020202020204" pitchFamily="34" charset="0"/>
                <a:ea typeface="Cambria" panose="02040503050406030204" pitchFamily="18" charset="0"/>
                <a:cs typeface="Arial" panose="020B0604020202020204" pitchFamily="34" charset="0"/>
              </a:rPr>
              <a:t>Shred/Cook - raw vegetables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Texture: </a:t>
            </a:r>
            <a:r>
              <a:rPr lang="en-US" sz="2400" dirty="0">
                <a:latin typeface="Arial" panose="020B0604020202020204" pitchFamily="34" charset="0"/>
                <a:ea typeface="Cambria" panose="02040503050406030204" pitchFamily="18" charset="0"/>
                <a:cs typeface="Arial" panose="020B0604020202020204" pitchFamily="34" charset="0"/>
              </a:rPr>
              <a:t>May have to be modified for infants</a:t>
            </a:r>
          </a:p>
        </p:txBody>
      </p:sp>
      <p:pic>
        <p:nvPicPr>
          <p:cNvPr id="3" name="Picture 2" descr="A small child sitting on a table&#10;&#10;Description generated with high confidence">
            <a:extLst>
              <a:ext uri="{FF2B5EF4-FFF2-40B4-BE49-F238E27FC236}">
                <a16:creationId xmlns:a16="http://schemas.microsoft.com/office/drawing/2014/main" id="{0E15C97F-F4A7-4199-96F9-96462825E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222" y="2226615"/>
            <a:ext cx="4218461" cy="2806030"/>
          </a:xfrm>
          <a:prstGeom prst="rect">
            <a:avLst/>
          </a:prstGeom>
        </p:spPr>
      </p:pic>
      <p:sp>
        <p:nvSpPr>
          <p:cNvPr id="9" name="Title 1">
            <a:extLst>
              <a:ext uri="{FF2B5EF4-FFF2-40B4-BE49-F238E27FC236}">
                <a16:creationId xmlns:a16="http://schemas.microsoft.com/office/drawing/2014/main" id="{B6DCBD09-137F-229A-3AC2-2E580829972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Keeping Participants Safe at Mealtimes</a:t>
            </a:r>
          </a:p>
        </p:txBody>
      </p:sp>
      <p:sp>
        <p:nvSpPr>
          <p:cNvPr id="10" name="Rectangle 9">
            <a:extLst>
              <a:ext uri="{FF2B5EF4-FFF2-40B4-BE49-F238E27FC236}">
                <a16:creationId xmlns:a16="http://schemas.microsoft.com/office/drawing/2014/main" id="{D0867FDB-C69D-0829-CD4C-A65B8B63E912}"/>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37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2A053F8-3F72-4E41-9162-3B0FC6CFD9AC}"/>
              </a:ext>
            </a:extLst>
          </p:cNvPr>
          <p:cNvPicPr>
            <a:picLocks noChangeAspect="1"/>
          </p:cNvPicPr>
          <p:nvPr/>
        </p:nvPicPr>
        <p:blipFill>
          <a:blip r:embed="rId3"/>
          <a:stretch>
            <a:fillRect/>
          </a:stretch>
        </p:blipFill>
        <p:spPr>
          <a:xfrm>
            <a:off x="7457573" y="2142207"/>
            <a:ext cx="4209524" cy="3066667"/>
          </a:xfrm>
          <a:prstGeom prst="rect">
            <a:avLst/>
          </a:prstGeom>
        </p:spPr>
      </p:pic>
      <p:sp>
        <p:nvSpPr>
          <p:cNvPr id="3" name="TextBox 6">
            <a:extLst>
              <a:ext uri="{FF2B5EF4-FFF2-40B4-BE49-F238E27FC236}">
                <a16:creationId xmlns:a16="http://schemas.microsoft.com/office/drawing/2014/main" id="{6763733C-9F3B-34EA-A3F7-47D0287D7B56}"/>
              </a:ext>
            </a:extLst>
          </p:cNvPr>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63B5458-127F-5434-8461-8740F1381A41}"/>
              </a:ext>
            </a:extLst>
          </p:cNvPr>
          <p:cNvSpPr txBox="1">
            <a:spLocks/>
          </p:cNvSpPr>
          <p:nvPr/>
        </p:nvSpPr>
        <p:spPr>
          <a:xfrm>
            <a:off x="838200" y="1404858"/>
            <a:ext cx="6425629" cy="4486692"/>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Choking hazards:</a:t>
            </a: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Avoid p</a:t>
            </a:r>
            <a:r>
              <a:rPr lang="en-US" sz="2200" dirty="0">
                <a:latin typeface="Arial" panose="020B0604020202020204" pitchFamily="34" charset="0"/>
                <a:ea typeface="Cambria" panose="02040503050406030204" pitchFamily="18" charset="0"/>
                <a:cs typeface="Arial" panose="020B0604020202020204" pitchFamily="34" charset="0"/>
              </a:rPr>
              <a:t>opcorn, chunks of peanut butter, nuts and seeds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Use caution – must be cut to appropriate size:</a:t>
            </a:r>
          </a:p>
          <a:p>
            <a:pPr lvl="2"/>
            <a:r>
              <a:rPr lang="en-US" sz="2200" dirty="0">
                <a:latin typeface="Arial" panose="020B0604020202020204" pitchFamily="34" charset="0"/>
                <a:ea typeface="Cambria" panose="02040503050406030204" pitchFamily="18" charset="0"/>
                <a:cs typeface="Arial" panose="020B0604020202020204" pitchFamily="34" charset="0"/>
              </a:rPr>
              <a:t>Quarter - hot dogs</a:t>
            </a:r>
          </a:p>
          <a:p>
            <a:pPr lvl="2"/>
            <a:r>
              <a:rPr lang="en-US" sz="2200" dirty="0">
                <a:latin typeface="Arial" panose="020B0604020202020204" pitchFamily="34" charset="0"/>
                <a:ea typeface="Cambria" panose="02040503050406030204" pitchFamily="18" charset="0"/>
                <a:cs typeface="Arial" panose="020B0604020202020204" pitchFamily="34" charset="0"/>
              </a:rPr>
              <a:t>Quarter - grapes</a:t>
            </a:r>
          </a:p>
          <a:p>
            <a:pPr lvl="2"/>
            <a:r>
              <a:rPr lang="en-US" sz="2200" dirty="0">
                <a:latin typeface="Arial" panose="020B0604020202020204" pitchFamily="34" charset="0"/>
                <a:ea typeface="Cambria" panose="02040503050406030204" pitchFamily="18" charset="0"/>
                <a:cs typeface="Arial" panose="020B0604020202020204" pitchFamily="34" charset="0"/>
              </a:rPr>
              <a:t>Shred - meat and cheese</a:t>
            </a:r>
          </a:p>
          <a:p>
            <a:pPr lvl="2"/>
            <a:r>
              <a:rPr lang="en-US" sz="2200" dirty="0">
                <a:latin typeface="Arial" panose="020B0604020202020204" pitchFamily="34" charset="0"/>
                <a:ea typeface="Cambria" panose="02040503050406030204" pitchFamily="18" charset="0"/>
                <a:cs typeface="Arial" panose="020B0604020202020204" pitchFamily="34" charset="0"/>
              </a:rPr>
              <a:t>Shred/Cook - raw vegetables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Texture: </a:t>
            </a:r>
            <a:r>
              <a:rPr lang="en-US" sz="2400" dirty="0">
                <a:latin typeface="Arial" panose="020B0604020202020204" pitchFamily="34" charset="0"/>
                <a:ea typeface="Cambria" panose="02040503050406030204" pitchFamily="18" charset="0"/>
                <a:cs typeface="Arial" panose="020B0604020202020204" pitchFamily="34" charset="0"/>
              </a:rPr>
              <a:t>May have to be modified for some adults</a:t>
            </a:r>
          </a:p>
        </p:txBody>
      </p:sp>
      <p:sp>
        <p:nvSpPr>
          <p:cNvPr id="7" name="Title 1">
            <a:extLst>
              <a:ext uri="{FF2B5EF4-FFF2-40B4-BE49-F238E27FC236}">
                <a16:creationId xmlns:a16="http://schemas.microsoft.com/office/drawing/2014/main" id="{77723368-466F-A5AF-5F4E-186E86746C6F}"/>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Keeping Participants Safe at Mealtimes</a:t>
            </a:r>
          </a:p>
        </p:txBody>
      </p:sp>
      <p:sp>
        <p:nvSpPr>
          <p:cNvPr id="8" name="Rectangle 7">
            <a:extLst>
              <a:ext uri="{FF2B5EF4-FFF2-40B4-BE49-F238E27FC236}">
                <a16:creationId xmlns:a16="http://schemas.microsoft.com/office/drawing/2014/main" id="{8BEE5477-4B86-25B6-397C-630FFFD000EE}"/>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783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4" y="1827212"/>
            <a:ext cx="5139261" cy="3203575"/>
          </a:xfrm>
        </p:spPr>
        <p:txBody>
          <a:bodyPr anchor="ctr">
            <a:noAutofit/>
          </a:bodyPr>
          <a:lstStyle/>
          <a:p>
            <a:pPr marL="0" lvl="1" indent="0">
              <a:buNone/>
            </a:pPr>
            <a:r>
              <a:rPr lang="en-US" sz="2800" dirty="0">
                <a:latin typeface="Arial" panose="020B0604020202020204" pitchFamily="34" charset="0"/>
                <a:ea typeface="Cambria" panose="02040503050406030204" pitchFamily="18" charset="0"/>
                <a:cs typeface="Arial" panose="020B0604020202020204" pitchFamily="34" charset="0"/>
              </a:rPr>
              <a:t>What to do when a parent/guardian requests something different be served…</a:t>
            </a:r>
          </a:p>
          <a:p>
            <a:pPr marL="0" lvl="1" indent="0" algn="ctr">
              <a:buNone/>
            </a:pPr>
            <a:endParaRPr lang="en-US" sz="3200" b="1" u="sng" dirty="0">
              <a:latin typeface="Arial" panose="020B0604020202020204" pitchFamily="34" charset="0"/>
              <a:ea typeface="Cambria" panose="02040503050406030204" pitchFamily="18" charset="0"/>
              <a:cs typeface="Arial" panose="020B0604020202020204" pitchFamily="34" charset="0"/>
            </a:endParaRPr>
          </a:p>
          <a:p>
            <a:pPr marL="0" lvl="1" indent="0">
              <a:buNone/>
            </a:pPr>
            <a:r>
              <a:rPr lang="en-US" b="1" u="sng" dirty="0">
                <a:latin typeface="Arial" panose="020B0604020202020204" pitchFamily="34" charset="0"/>
                <a:ea typeface="Cambria" panose="02040503050406030204" pitchFamily="18" charset="0"/>
                <a:cs typeface="Arial" panose="020B0604020202020204" pitchFamily="34" charset="0"/>
              </a:rPr>
              <a:t>Common Requests</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Milk Substitution</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Avoid Pork or Nuts</a:t>
            </a:r>
          </a:p>
        </p:txBody>
      </p:sp>
      <p:pic>
        <p:nvPicPr>
          <p:cNvPr id="13" name="Picture 12" descr="A picture containing person, boy, building, outdoor&#10;&#10;Description generated with very high confidence">
            <a:extLst>
              <a:ext uri="{FF2B5EF4-FFF2-40B4-BE49-F238E27FC236}">
                <a16:creationId xmlns:a16="http://schemas.microsoft.com/office/drawing/2014/main" id="{7658D26F-9379-420D-8452-0537499B3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644" y="1827212"/>
            <a:ext cx="4231315" cy="3504726"/>
          </a:xfrm>
          <a:prstGeom prst="rect">
            <a:avLst/>
          </a:prstGeom>
        </p:spPr>
      </p:pic>
      <p:sp>
        <p:nvSpPr>
          <p:cNvPr id="4" name="Title 1">
            <a:extLst>
              <a:ext uri="{FF2B5EF4-FFF2-40B4-BE49-F238E27FC236}">
                <a16:creationId xmlns:a16="http://schemas.microsoft.com/office/drawing/2014/main" id="{D9F03B54-25B2-F570-5BEE-12DF69185FC2}"/>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Menu Modifications</a:t>
            </a:r>
          </a:p>
        </p:txBody>
      </p:sp>
      <p:sp>
        <p:nvSpPr>
          <p:cNvPr id="5" name="Rectangle 4">
            <a:extLst>
              <a:ext uri="{FF2B5EF4-FFF2-40B4-BE49-F238E27FC236}">
                <a16:creationId xmlns:a16="http://schemas.microsoft.com/office/drawing/2014/main" id="{236E96BE-2523-C658-17DF-9C583475DA6C}"/>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822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34791F-938E-4B08-9D4B-7B500757A912}"/>
              </a:ext>
            </a:extLst>
          </p:cNvPr>
          <p:cNvPicPr>
            <a:picLocks noChangeAspect="1"/>
          </p:cNvPicPr>
          <p:nvPr/>
        </p:nvPicPr>
        <p:blipFill>
          <a:blip r:embed="rId3"/>
          <a:stretch>
            <a:fillRect/>
          </a:stretch>
        </p:blipFill>
        <p:spPr>
          <a:xfrm>
            <a:off x="6485881" y="1572367"/>
            <a:ext cx="2908445" cy="4826445"/>
          </a:xfrm>
          <a:prstGeom prst="rect">
            <a:avLst/>
          </a:prstGeom>
        </p:spPr>
      </p:pic>
      <p:sp>
        <p:nvSpPr>
          <p:cNvPr id="9" name="Content Placeholder 2">
            <a:extLst>
              <a:ext uri="{FF2B5EF4-FFF2-40B4-BE49-F238E27FC236}">
                <a16:creationId xmlns:a16="http://schemas.microsoft.com/office/drawing/2014/main" id="{5E2D29A1-DEEC-C5D2-16D3-09E6CDDF48D9}"/>
              </a:ext>
            </a:extLst>
          </p:cNvPr>
          <p:cNvSpPr>
            <a:spLocks noGrp="1"/>
          </p:cNvSpPr>
          <p:nvPr>
            <p:ph idx="1"/>
          </p:nvPr>
        </p:nvSpPr>
        <p:spPr>
          <a:xfrm>
            <a:off x="905774" y="1827212"/>
            <a:ext cx="5139261" cy="3203575"/>
          </a:xfrm>
        </p:spPr>
        <p:txBody>
          <a:bodyPr anchor="ctr">
            <a:noAutofit/>
          </a:bodyPr>
          <a:lstStyle/>
          <a:p>
            <a:pPr marL="0" lvl="1" indent="0">
              <a:buNone/>
            </a:pPr>
            <a:r>
              <a:rPr lang="en-US" sz="2800" dirty="0">
                <a:latin typeface="Arial" panose="020B0604020202020204" pitchFamily="34" charset="0"/>
                <a:ea typeface="Cambria" panose="02040503050406030204" pitchFamily="18" charset="0"/>
                <a:cs typeface="Arial" panose="020B0604020202020204" pitchFamily="34" charset="0"/>
              </a:rPr>
              <a:t>What to do when a guardian requests something different be served…</a:t>
            </a:r>
          </a:p>
          <a:p>
            <a:pPr marL="0" lvl="1" indent="0" algn="ctr">
              <a:buNone/>
            </a:pPr>
            <a:endParaRPr lang="en-US" sz="3200" b="1" u="sng" dirty="0">
              <a:latin typeface="Arial" panose="020B0604020202020204" pitchFamily="34" charset="0"/>
              <a:ea typeface="Cambria" panose="02040503050406030204" pitchFamily="18" charset="0"/>
              <a:cs typeface="Arial" panose="020B0604020202020204" pitchFamily="34" charset="0"/>
            </a:endParaRPr>
          </a:p>
          <a:p>
            <a:pPr marL="0" lvl="1" indent="0">
              <a:buNone/>
            </a:pPr>
            <a:r>
              <a:rPr lang="en-US" b="1" u="sng" dirty="0">
                <a:latin typeface="Arial" panose="020B0604020202020204" pitchFamily="34" charset="0"/>
                <a:ea typeface="Cambria" panose="02040503050406030204" pitchFamily="18" charset="0"/>
                <a:cs typeface="Arial" panose="020B0604020202020204" pitchFamily="34" charset="0"/>
              </a:rPr>
              <a:t>Common Requests</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Milk Substitution</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Avoid Pork or Nuts</a:t>
            </a:r>
          </a:p>
        </p:txBody>
      </p:sp>
      <p:sp>
        <p:nvSpPr>
          <p:cNvPr id="11" name="Title 1">
            <a:extLst>
              <a:ext uri="{FF2B5EF4-FFF2-40B4-BE49-F238E27FC236}">
                <a16:creationId xmlns:a16="http://schemas.microsoft.com/office/drawing/2014/main" id="{E03F52BA-AB0F-AA89-6E4C-D89829C2DE81}"/>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Menu Modifications</a:t>
            </a:r>
          </a:p>
        </p:txBody>
      </p:sp>
      <p:sp>
        <p:nvSpPr>
          <p:cNvPr id="12" name="Rectangle 11">
            <a:extLst>
              <a:ext uri="{FF2B5EF4-FFF2-40B4-BE49-F238E27FC236}">
                <a16:creationId xmlns:a16="http://schemas.microsoft.com/office/drawing/2014/main" id="{6DC6970B-691B-4D03-964C-877B4CD54A31}"/>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89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5B731C-D7B7-4C35-AEFF-8B63DBA5C6FD}"/>
              </a:ext>
            </a:extLst>
          </p:cNvPr>
          <p:cNvSpPr/>
          <p:nvPr/>
        </p:nvSpPr>
        <p:spPr>
          <a:xfrm>
            <a:off x="6513815" y="1086218"/>
            <a:ext cx="5066618" cy="5047536"/>
          </a:xfrm>
          <a:prstGeom prst="rect">
            <a:avLst/>
          </a:prstGeom>
        </p:spPr>
        <p:txBody>
          <a:bodyPr wrap="square">
            <a:spAutoFit/>
          </a:bodyPr>
          <a:lstStyle/>
          <a:p>
            <a:pPr algn="ctr"/>
            <a:br>
              <a:rPr lang="en-US" sz="1400" dirty="0">
                <a:latin typeface="Arial" panose="020B0604020202020204" pitchFamily="34" charset="0"/>
                <a:ea typeface="Cambria" panose="02040503050406030204" pitchFamily="18" charset="0"/>
                <a:cs typeface="Arial" panose="020B0604020202020204" pitchFamily="34" charset="0"/>
              </a:rPr>
            </a:br>
            <a:r>
              <a:rPr lang="en-US" sz="2800" dirty="0">
                <a:latin typeface="Arial" panose="020B0604020202020204" pitchFamily="34" charset="0"/>
                <a:ea typeface="Cambria" panose="02040503050406030204" pitchFamily="18" charset="0"/>
                <a:cs typeface="Arial" panose="020B0604020202020204" pitchFamily="34" charset="0"/>
              </a:rPr>
              <a:t>Think: Does this meal meet the CACFP meal pattern? </a:t>
            </a:r>
          </a:p>
          <a:p>
            <a:pPr algn="ctr"/>
            <a:r>
              <a:rPr lang="en-US" sz="2800" b="1" dirty="0">
                <a:solidFill>
                  <a:srgbClr val="910048"/>
                </a:solidFill>
                <a:latin typeface="Arial" panose="020B0604020202020204" pitchFamily="34" charset="0"/>
                <a:ea typeface="Cambria" panose="02040503050406030204" pitchFamily="18" charset="0"/>
                <a:cs typeface="Arial" panose="020B0604020202020204" pitchFamily="34" charset="0"/>
              </a:rPr>
              <a:t>No!</a:t>
            </a:r>
          </a:p>
          <a:p>
            <a:pPr algn="ctr"/>
            <a:endParaRPr lang="en-US" sz="2800" dirty="0">
              <a:latin typeface="Arial" panose="020B0604020202020204" pitchFamily="34" charset="0"/>
              <a:ea typeface="Cambria" panose="02040503050406030204" pitchFamily="18" charset="0"/>
              <a:cs typeface="Arial" panose="020B0604020202020204" pitchFamily="34" charset="0"/>
            </a:endParaRPr>
          </a:p>
          <a:p>
            <a:pPr algn="ctr"/>
            <a:r>
              <a:rPr lang="en-US" sz="2800" dirty="0">
                <a:latin typeface="Arial" panose="020B0604020202020204" pitchFamily="34" charset="0"/>
                <a:ea typeface="Cambria" panose="02040503050406030204" pitchFamily="18" charset="0"/>
                <a:cs typeface="Arial" panose="020B0604020202020204" pitchFamily="34" charset="0"/>
              </a:rPr>
              <a:t>If not, why not?</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p>
          <a:p>
            <a:pPr algn="ctr"/>
            <a:r>
              <a:rPr lang="en-US" sz="2800" b="1" dirty="0">
                <a:solidFill>
                  <a:srgbClr val="910048"/>
                </a:solidFill>
                <a:latin typeface="Arial" panose="020B0604020202020204" pitchFamily="34" charset="0"/>
                <a:ea typeface="Cambria" panose="02040503050406030204" pitchFamily="18" charset="0"/>
                <a:cs typeface="Arial" panose="020B0604020202020204" pitchFamily="34" charset="0"/>
              </a:rPr>
              <a:t>It is missing the grain component. </a:t>
            </a:r>
          </a:p>
          <a:p>
            <a:pPr algn="ctr"/>
            <a:endParaRPr lang="en-US" sz="2800" dirty="0">
              <a:latin typeface="Arial" panose="020B0604020202020204" pitchFamily="34" charset="0"/>
              <a:ea typeface="Cambria" panose="02040503050406030204" pitchFamily="18" charset="0"/>
              <a:cs typeface="Arial" panose="020B0604020202020204" pitchFamily="34" charset="0"/>
            </a:endParaRPr>
          </a:p>
          <a:p>
            <a:pPr algn="ctr"/>
            <a:r>
              <a:rPr lang="en-US" sz="2800" dirty="0">
                <a:latin typeface="Arial" panose="020B0604020202020204" pitchFamily="34" charset="0"/>
                <a:ea typeface="Cambria" panose="02040503050406030204" pitchFamily="18" charset="0"/>
                <a:cs typeface="Arial" panose="020B0604020202020204" pitchFamily="34" charset="0"/>
              </a:rPr>
              <a:t>What should you do?</a:t>
            </a:r>
          </a:p>
          <a:p>
            <a:pPr algn="ctr"/>
            <a:r>
              <a:rPr lang="en-US" sz="2800" b="1" dirty="0">
                <a:solidFill>
                  <a:srgbClr val="002D72"/>
                </a:solidFill>
                <a:latin typeface="Arial" panose="020B0604020202020204" pitchFamily="34" charset="0"/>
                <a:ea typeface="Cambria" panose="02040503050406030204" pitchFamily="18" charset="0"/>
                <a:cs typeface="Arial" panose="020B0604020202020204" pitchFamily="34" charset="0"/>
              </a:rPr>
              <a:t>Grab or request a grain item from the kitchen.</a:t>
            </a:r>
          </a:p>
        </p:txBody>
      </p:sp>
      <p:pic>
        <p:nvPicPr>
          <p:cNvPr id="11" name="Content Placeholder 4" descr="Table setting">
            <a:extLst>
              <a:ext uri="{FF2B5EF4-FFF2-40B4-BE49-F238E27FC236}">
                <a16:creationId xmlns:a16="http://schemas.microsoft.com/office/drawing/2014/main" id="{6994B637-A576-426F-9255-A3D09D7D4F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121" y="904253"/>
            <a:ext cx="2610656" cy="2610656"/>
          </a:xfrm>
          <a:prstGeom prst="rect">
            <a:avLst/>
          </a:prstGeom>
        </p:spPr>
      </p:pic>
      <p:sp>
        <p:nvSpPr>
          <p:cNvPr id="3" name="Rectangle 2">
            <a:extLst>
              <a:ext uri="{FF2B5EF4-FFF2-40B4-BE49-F238E27FC236}">
                <a16:creationId xmlns:a16="http://schemas.microsoft.com/office/drawing/2014/main" id="{CD97B444-9B09-43FC-BB6A-2A18BF56132B}"/>
              </a:ext>
            </a:extLst>
          </p:cNvPr>
          <p:cNvSpPr/>
          <p:nvPr/>
        </p:nvSpPr>
        <p:spPr>
          <a:xfrm>
            <a:off x="0" y="3197189"/>
            <a:ext cx="6176449" cy="2831544"/>
          </a:xfrm>
          <a:prstGeom prst="rect">
            <a:avLst/>
          </a:prstGeom>
        </p:spPr>
        <p:txBody>
          <a:bodyPr wrap="square">
            <a:spAutoFit/>
          </a:bodyPr>
          <a:lstStyle/>
          <a:p>
            <a:pPr algn="ctr"/>
            <a:r>
              <a:rPr lang="en-US" sz="2800" dirty="0">
                <a:latin typeface="Arial" panose="020B0604020202020204" pitchFamily="34" charset="0"/>
                <a:ea typeface="Cambria" panose="02040503050406030204" pitchFamily="18" charset="0"/>
                <a:cs typeface="Arial" panose="020B0604020202020204" pitchFamily="34" charset="0"/>
              </a:rPr>
              <a:t>It’s lunchtime. </a:t>
            </a:r>
          </a:p>
          <a:p>
            <a:pPr algn="ctr"/>
            <a:endParaRPr lang="en-US" sz="1200" dirty="0">
              <a:latin typeface="Arial" panose="020B0604020202020204" pitchFamily="34" charset="0"/>
              <a:ea typeface="Cambria" panose="02040503050406030204" pitchFamily="18" charset="0"/>
              <a:cs typeface="Arial" panose="020B0604020202020204" pitchFamily="34" charset="0"/>
            </a:endParaRPr>
          </a:p>
          <a:p>
            <a:pPr algn="ctr"/>
            <a:r>
              <a:rPr lang="en-US" sz="2800" u="sng" dirty="0">
                <a:latin typeface="Arial" panose="020B0604020202020204" pitchFamily="34" charset="0"/>
                <a:ea typeface="Cambria" panose="02040503050406030204" pitchFamily="18" charset="0"/>
                <a:cs typeface="Arial" panose="020B0604020202020204" pitchFamily="34" charset="0"/>
              </a:rPr>
              <a:t>Today’s Menu </a:t>
            </a:r>
          </a:p>
          <a:p>
            <a:pPr algn="ctr"/>
            <a:r>
              <a:rPr lang="en-US" sz="2400" dirty="0">
                <a:latin typeface="Arial" panose="020B0604020202020204" pitchFamily="34" charset="0"/>
                <a:ea typeface="Cambria" panose="02040503050406030204" pitchFamily="18" charset="0"/>
                <a:cs typeface="Arial" panose="020B0604020202020204" pitchFamily="34" charset="0"/>
              </a:rPr>
              <a:t>Peaches</a:t>
            </a:r>
          </a:p>
          <a:p>
            <a:pPr algn="ctr"/>
            <a:r>
              <a:rPr lang="en-US" sz="2400" dirty="0">
                <a:latin typeface="Arial" panose="020B0604020202020204" pitchFamily="34" charset="0"/>
                <a:ea typeface="Cambria" panose="02040503050406030204" pitchFamily="18" charset="0"/>
                <a:cs typeface="Arial" panose="020B0604020202020204" pitchFamily="34" charset="0"/>
              </a:rPr>
              <a:t>Chicken </a:t>
            </a:r>
          </a:p>
          <a:p>
            <a:pPr algn="ctr"/>
            <a:r>
              <a:rPr lang="en-US" sz="2400" dirty="0">
                <a:latin typeface="Arial" panose="020B0604020202020204" pitchFamily="34" charset="0"/>
                <a:ea typeface="Cambria" panose="02040503050406030204" pitchFamily="18" charset="0"/>
                <a:cs typeface="Arial" panose="020B0604020202020204" pitchFamily="34" charset="0"/>
              </a:rPr>
              <a:t>Broccoli</a:t>
            </a:r>
          </a:p>
          <a:p>
            <a:pPr algn="ctr"/>
            <a:r>
              <a:rPr lang="en-US" sz="2400" dirty="0">
                <a:latin typeface="Arial" panose="020B0604020202020204" pitchFamily="34" charset="0"/>
                <a:ea typeface="Cambria" panose="02040503050406030204" pitchFamily="18" charset="0"/>
                <a:cs typeface="Arial" panose="020B0604020202020204" pitchFamily="34" charset="0"/>
              </a:rPr>
              <a:t>Milk </a:t>
            </a:r>
          </a:p>
          <a:p>
            <a:pPr algn="ctr"/>
            <a:r>
              <a:rPr lang="en-US" sz="1400" i="1" dirty="0">
                <a:latin typeface="Arial" panose="020B0604020202020204" pitchFamily="34" charset="0"/>
                <a:ea typeface="Cambria" panose="02040503050406030204" pitchFamily="18" charset="0"/>
                <a:cs typeface="Arial" panose="020B0604020202020204" pitchFamily="34" charset="0"/>
              </a:rPr>
              <a:t>(Whole Milk for participants 12-23 months; 1% or Skim for participants 2+)</a:t>
            </a:r>
            <a:endParaRPr lang="en-US" sz="1600" i="1" dirty="0">
              <a:latin typeface="Arial" panose="020B0604020202020204" pitchFamily="34" charset="0"/>
              <a:ea typeface="Cambria" panose="02040503050406030204" pitchFamily="18" charset="0"/>
              <a:cs typeface="Arial" panose="020B0604020202020204" pitchFamily="34" charset="0"/>
            </a:endParaRPr>
          </a:p>
        </p:txBody>
      </p:sp>
      <p:sp>
        <p:nvSpPr>
          <p:cNvPr id="8" name="Title 1">
            <a:extLst>
              <a:ext uri="{FF2B5EF4-FFF2-40B4-BE49-F238E27FC236}">
                <a16:creationId xmlns:a16="http://schemas.microsoft.com/office/drawing/2014/main" id="{E17320A1-3B2F-C1E6-C48C-B7B20E74275B}"/>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Activity!</a:t>
            </a:r>
          </a:p>
        </p:txBody>
      </p:sp>
      <p:sp>
        <p:nvSpPr>
          <p:cNvPr id="9" name="Rectangle 8">
            <a:extLst>
              <a:ext uri="{FF2B5EF4-FFF2-40B4-BE49-F238E27FC236}">
                <a16:creationId xmlns:a16="http://schemas.microsoft.com/office/drawing/2014/main" id="{CD74EEB5-445E-5A25-663F-BD9B624E545F}"/>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1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le of fruit sitting on a table&#10;&#10;Description generated with very high confidence">
            <a:extLst>
              <a:ext uri="{FF2B5EF4-FFF2-40B4-BE49-F238E27FC236}">
                <a16:creationId xmlns:a16="http://schemas.microsoft.com/office/drawing/2014/main" id="{C296652C-92F6-4374-B37A-0BAC97C285FA}"/>
              </a:ext>
            </a:extLst>
          </p:cNvPr>
          <p:cNvPicPr>
            <a:picLocks noChangeAspect="1"/>
          </p:cNvPicPr>
          <p:nvPr/>
        </p:nvPicPr>
        <p:blipFill rotWithShape="1">
          <a:blip r:embed="rId3">
            <a:extLst>
              <a:ext uri="{28A0092B-C50C-407E-A947-70E740481C1C}">
                <a14:useLocalDpi xmlns:a14="http://schemas.microsoft.com/office/drawing/2010/main" val="0"/>
              </a:ext>
            </a:extLst>
          </a:blip>
          <a:srcRect t="20683" r="7046" b="28209"/>
          <a:stretch/>
        </p:blipFill>
        <p:spPr>
          <a:xfrm>
            <a:off x="0" y="0"/>
            <a:ext cx="12192000" cy="5048250"/>
          </a:xfrm>
          <a:prstGeom prst="rect">
            <a:avLst/>
          </a:prstGeom>
        </p:spPr>
      </p:pic>
      <p:sp>
        <p:nvSpPr>
          <p:cNvPr id="10" name="Content Placeholder 2">
            <a:extLst>
              <a:ext uri="{FF2B5EF4-FFF2-40B4-BE49-F238E27FC236}">
                <a16:creationId xmlns:a16="http://schemas.microsoft.com/office/drawing/2014/main" id="{BAFDF7FA-709C-49A2-B039-0C5573CFCEEB}"/>
              </a:ext>
            </a:extLst>
          </p:cNvPr>
          <p:cNvSpPr txBox="1">
            <a:spLocks/>
          </p:cNvSpPr>
          <p:nvPr/>
        </p:nvSpPr>
        <p:spPr>
          <a:xfrm>
            <a:off x="191729" y="2979171"/>
            <a:ext cx="6355318" cy="3258470"/>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319BE44-5E7A-1D4D-0926-CDFAB6C569EB}"/>
              </a:ext>
            </a:extLst>
          </p:cNvPr>
          <p:cNvGrpSpPr/>
          <p:nvPr/>
        </p:nvGrpSpPr>
        <p:grpSpPr>
          <a:xfrm>
            <a:off x="0" y="4171950"/>
            <a:ext cx="12255427" cy="2686050"/>
            <a:chOff x="-133004" y="4171950"/>
            <a:chExt cx="12388431" cy="2686050"/>
          </a:xfrm>
        </p:grpSpPr>
        <p:sp>
          <p:nvSpPr>
            <p:cNvPr id="5" name="Rectangle 4">
              <a:extLst>
                <a:ext uri="{FF2B5EF4-FFF2-40B4-BE49-F238E27FC236}">
                  <a16:creationId xmlns:a16="http://schemas.microsoft.com/office/drawing/2014/main" id="{D3A9A941-C6E9-BC77-06DE-F712A3D406B0}"/>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427C7F-C059-AE9C-C1BE-C861A8B9757A}"/>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Serving CACFP Meals</a:t>
              </a:r>
            </a:p>
            <a:p>
              <a:pPr>
                <a:lnSpc>
                  <a:spcPts val="4905"/>
                </a:lnSpc>
              </a:pPr>
              <a:r>
                <a:rPr lang="en-US" sz="4800" b="1" dirty="0">
                  <a:solidFill>
                    <a:schemeClr val="bg1"/>
                  </a:solidFill>
                  <a:latin typeface="Arial" panose="020B0604020202020204" pitchFamily="34" charset="0"/>
                  <a:cs typeface="Arial" panose="020B0604020202020204" pitchFamily="34" charset="0"/>
                </a:rPr>
                <a:t>Meal Service</a:t>
              </a:r>
              <a:endParaRPr lang="en-US" sz="4717" b="1" dirty="0">
                <a:solidFill>
                  <a:srgbClr val="1714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9822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ww.canva.com/93f9887c-140d-4717-aace-09f4ec8e1503">
            <a:extLst>
              <a:ext uri="{FF2B5EF4-FFF2-40B4-BE49-F238E27FC236}">
                <a16:creationId xmlns:a16="http://schemas.microsoft.com/office/drawing/2014/main" id="{F3034E49-18C2-4972-8583-7CC6C562966E}"/>
              </a:ext>
            </a:extLst>
          </p:cNvPr>
          <p:cNvSpPr>
            <a:spLocks noChangeAspect="1" noChangeArrowheads="1"/>
          </p:cNvSpPr>
          <p:nvPr/>
        </p:nvSpPr>
        <p:spPr bwMode="auto">
          <a:xfrm>
            <a:off x="2667000" y="4054140"/>
            <a:ext cx="2803860" cy="28038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TextBox 5">
            <a:extLst>
              <a:ext uri="{FF2B5EF4-FFF2-40B4-BE49-F238E27FC236}">
                <a16:creationId xmlns:a16="http://schemas.microsoft.com/office/drawing/2014/main" id="{F6BC464D-C0F0-4463-BD70-5D97EA93AB3E}"/>
              </a:ext>
            </a:extLst>
          </p:cNvPr>
          <p:cNvSpPr txBox="1"/>
          <p:nvPr/>
        </p:nvSpPr>
        <p:spPr>
          <a:xfrm>
            <a:off x="968111" y="1280596"/>
            <a:ext cx="6740013" cy="576248"/>
          </a:xfrm>
          <a:prstGeom prst="rect">
            <a:avLst/>
          </a:prstGeom>
        </p:spPr>
        <p:txBody>
          <a:bodyPr wrap="square" lIns="0" tIns="0" rIns="0" bIns="0" rtlCol="0" anchor="t">
            <a:spAutoFit/>
          </a:bodyPr>
          <a:lstStyle/>
          <a:p>
            <a:pPr marL="0" marR="0" lvl="0" indent="0" defTabSz="857250" rtl="0" eaLnBrk="1" fontAlgn="auto" latinLnBrk="0" hangingPunct="1">
              <a:lnSpc>
                <a:spcPts val="4905"/>
              </a:lnSpc>
              <a:spcBef>
                <a:spcPts val="0"/>
              </a:spcBef>
              <a:spcAft>
                <a:spcPts val="0"/>
              </a:spcAft>
              <a:buClrTx/>
              <a:buSzTx/>
              <a:buFontTx/>
              <a:buNone/>
              <a:tabLst/>
              <a:defRPr/>
            </a:pPr>
            <a:r>
              <a:rPr kumimoji="0" lang="en-US"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Approved Times:</a:t>
            </a:r>
          </a:p>
        </p:txBody>
      </p:sp>
      <p:sp>
        <p:nvSpPr>
          <p:cNvPr id="14" name="Content Placeholder 2">
            <a:extLst>
              <a:ext uri="{FF2B5EF4-FFF2-40B4-BE49-F238E27FC236}">
                <a16:creationId xmlns:a16="http://schemas.microsoft.com/office/drawing/2014/main" id="{6B3E2DC0-24FE-4D61-8BF7-8DD672D6CD0B}"/>
              </a:ext>
            </a:extLst>
          </p:cNvPr>
          <p:cNvSpPr txBox="1">
            <a:spLocks/>
          </p:cNvSpPr>
          <p:nvPr/>
        </p:nvSpPr>
        <p:spPr>
          <a:xfrm>
            <a:off x="1819617" y="2818015"/>
            <a:ext cx="3789279" cy="3088445"/>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Breakfast</a:t>
            </a: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Morning Snack</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Lunch</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Afternoon Snack</a:t>
            </a: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lang="en-US" sz="2900" b="1" dirty="0">
                <a:solidFill>
                  <a:prstClr val="black"/>
                </a:solidFill>
                <a:latin typeface="Arial" panose="020B0604020202020204" pitchFamily="34" charset="0"/>
                <a:cs typeface="Arial" panose="020B0604020202020204" pitchFamily="34" charset="0"/>
              </a:rPr>
              <a:t>Supper</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D9674B28-688C-4AFE-814D-A3E9C209104C}"/>
              </a:ext>
            </a:extLst>
          </p:cNvPr>
          <p:cNvSpPr txBox="1">
            <a:spLocks/>
          </p:cNvSpPr>
          <p:nvPr/>
        </p:nvSpPr>
        <p:spPr>
          <a:xfrm>
            <a:off x="5835000" y="2854591"/>
            <a:ext cx="4098610" cy="2762923"/>
          </a:xfrm>
          <a:prstGeom prst="rect">
            <a:avLst/>
          </a:prstGeom>
        </p:spPr>
        <p:txBody>
          <a:bodyPr>
            <a:normAutofit fontScale="70000" lnSpcReduction="20000"/>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7:00 am - 8:30 am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9:00 am - 10:00 am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11:00 am - 1:00 pm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2:00 pm - 3:00 pm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lang="en-US" sz="2900" dirty="0">
                <a:solidFill>
                  <a:prstClr val="black"/>
                </a:solidFill>
                <a:latin typeface="Arial" panose="020B0604020202020204" pitchFamily="34" charset="0"/>
                <a:cs typeface="Arial" panose="020B0604020202020204" pitchFamily="34" charset="0"/>
              </a:rPr>
              <a:t>4:30 pm – 5:30 pm</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FE84E9F-9A19-4E26-BB90-7717C7778DD9}"/>
              </a:ext>
            </a:extLst>
          </p:cNvPr>
          <p:cNvSpPr/>
          <p:nvPr/>
        </p:nvSpPr>
        <p:spPr>
          <a:xfrm>
            <a:off x="968111" y="1981500"/>
            <a:ext cx="9970183" cy="4002658"/>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4000" b="1" dirty="0">
                <a:solidFill>
                  <a:srgbClr val="002D72"/>
                </a:solidFill>
                <a:latin typeface="Arial" panose="020B0604020202020204" pitchFamily="34" charset="0"/>
                <a:cs typeface="Arial" panose="020B0604020202020204" pitchFamily="34" charset="0"/>
              </a:rPr>
              <a:t>Update to reflect YOUR meals served and mealtimes.</a:t>
            </a:r>
          </a:p>
        </p:txBody>
      </p:sp>
      <p:sp>
        <p:nvSpPr>
          <p:cNvPr id="8" name="Title 1">
            <a:extLst>
              <a:ext uri="{FF2B5EF4-FFF2-40B4-BE49-F238E27FC236}">
                <a16:creationId xmlns:a16="http://schemas.microsoft.com/office/drawing/2014/main" id="{9C4222C9-E52B-D2B4-C71A-8E28D3B57BF0}"/>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Times of Meals</a:t>
            </a:r>
          </a:p>
        </p:txBody>
      </p:sp>
      <p:sp>
        <p:nvSpPr>
          <p:cNvPr id="10" name="Rectangle 9">
            <a:extLst>
              <a:ext uri="{FF2B5EF4-FFF2-40B4-BE49-F238E27FC236}">
                <a16:creationId xmlns:a16="http://schemas.microsoft.com/office/drawing/2014/main" id="{AFAF4F56-2F80-3D2A-446F-EE9734EC105D}"/>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55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up of a document&#10;&#10;Description automatically generated">
            <a:extLst>
              <a:ext uri="{FF2B5EF4-FFF2-40B4-BE49-F238E27FC236}">
                <a16:creationId xmlns:a16="http://schemas.microsoft.com/office/drawing/2014/main" id="{8A95ACE2-0847-0500-A72E-5BBB757EE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6574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F51B2-C292-4ED4-89BA-F05368DD7311}"/>
              </a:ext>
            </a:extLst>
          </p:cNvPr>
          <p:cNvSpPr>
            <a:spLocks noGrp="1"/>
          </p:cNvSpPr>
          <p:nvPr>
            <p:ph idx="1"/>
          </p:nvPr>
        </p:nvSpPr>
        <p:spPr>
          <a:xfrm>
            <a:off x="1993232" y="1653733"/>
            <a:ext cx="9436768" cy="4351338"/>
          </a:xfrm>
        </p:spPr>
        <p:txBody>
          <a:bodyPr>
            <a:normAutofit fontScale="92500"/>
          </a:bodyPr>
          <a:lstStyle/>
          <a:p>
            <a:pPr marL="0" indent="0">
              <a:lnSpc>
                <a:spcPct val="150000"/>
              </a:lnSpc>
              <a:buNone/>
            </a:pPr>
            <a:r>
              <a:rPr lang="en-US" dirty="0">
                <a:latin typeface="Arial" panose="020B0604020202020204" pitchFamily="34" charset="0"/>
                <a:cs typeface="Arial" panose="020B0604020202020204" pitchFamily="34" charset="0"/>
              </a:rPr>
              <a:t>All participants wash their hands with soap &amp; water</a:t>
            </a:r>
          </a:p>
          <a:p>
            <a:pPr marL="0" indent="0">
              <a:lnSpc>
                <a:spcPct val="150000"/>
              </a:lnSpc>
              <a:buNone/>
            </a:pPr>
            <a:r>
              <a:rPr lang="en-US" dirty="0">
                <a:latin typeface="Arial" panose="020B0604020202020204" pitchFamily="34" charset="0"/>
                <a:cs typeface="Arial" panose="020B0604020202020204" pitchFamily="34" charset="0"/>
              </a:rPr>
              <a:t>Serving bowls and pitchers are on every table</a:t>
            </a:r>
          </a:p>
          <a:p>
            <a:pPr marL="0" indent="0">
              <a:lnSpc>
                <a:spcPct val="150000"/>
              </a:lnSpc>
              <a:buNone/>
            </a:pPr>
            <a:r>
              <a:rPr lang="en-US" dirty="0">
                <a:latin typeface="Arial" panose="020B0604020202020204" pitchFamily="34" charset="0"/>
                <a:cs typeface="Arial" panose="020B0604020202020204" pitchFamily="34" charset="0"/>
              </a:rPr>
              <a:t>All components are served at the same time</a:t>
            </a:r>
          </a:p>
          <a:p>
            <a:pPr marL="0" indent="0">
              <a:lnSpc>
                <a:spcPct val="150000"/>
              </a:lnSpc>
              <a:buNone/>
            </a:pPr>
            <a:r>
              <a:rPr lang="en-US" dirty="0">
                <a:latin typeface="Arial" panose="020B0604020202020204" pitchFamily="34" charset="0"/>
                <a:cs typeface="Arial" panose="020B0604020202020204" pitchFamily="34" charset="0"/>
              </a:rPr>
              <a:t>Participants serve themselves &amp; teachers assist when needed</a:t>
            </a:r>
          </a:p>
          <a:p>
            <a:pPr marL="0" indent="0">
              <a:lnSpc>
                <a:spcPct val="150000"/>
              </a:lnSpc>
              <a:buNone/>
            </a:pPr>
            <a:r>
              <a:rPr lang="en-US" dirty="0">
                <a:latin typeface="Arial" panose="020B0604020202020204" pitchFamily="34" charset="0"/>
                <a:cs typeface="Arial" panose="020B0604020202020204" pitchFamily="34" charset="0"/>
              </a:rPr>
              <a:t>Teachers take point of service meal counts</a:t>
            </a:r>
          </a:p>
          <a:p>
            <a:pPr marL="0" indent="0">
              <a:lnSpc>
                <a:spcPct val="150000"/>
              </a:lnSpc>
              <a:buNone/>
            </a:pPr>
            <a:r>
              <a:rPr lang="en-US" dirty="0">
                <a:latin typeface="Arial" panose="020B0604020202020204" pitchFamily="34" charset="0"/>
                <a:cs typeface="Arial" panose="020B0604020202020204" pitchFamily="34" charset="0"/>
              </a:rPr>
              <a:t>Teachers sit &amp; eat the same meal with the participants</a:t>
            </a:r>
          </a:p>
          <a:p>
            <a:pPr marL="0" indent="0">
              <a:lnSpc>
                <a:spcPct val="150000"/>
              </a:lnSpc>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9" name="Picture 8" descr="A close up of a sign&#10;&#10;Description generated with high confidence">
            <a:extLst>
              <a:ext uri="{FF2B5EF4-FFF2-40B4-BE49-F238E27FC236}">
                <a16:creationId xmlns:a16="http://schemas.microsoft.com/office/drawing/2014/main" id="{10F8153F-5288-49EC-BED9-69C4CA85D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5" y="1691288"/>
            <a:ext cx="639307" cy="582436"/>
          </a:xfrm>
          <a:prstGeom prst="rect">
            <a:avLst/>
          </a:prstGeom>
        </p:spPr>
      </p:pic>
      <p:pic>
        <p:nvPicPr>
          <p:cNvPr id="15" name="Picture 14" descr="A close up of a sign&#10;&#10;Description generated with high confidence">
            <a:extLst>
              <a:ext uri="{FF2B5EF4-FFF2-40B4-BE49-F238E27FC236}">
                <a16:creationId xmlns:a16="http://schemas.microsoft.com/office/drawing/2014/main" id="{26551609-E035-4B18-9CC8-676E551248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2409984"/>
            <a:ext cx="639307" cy="582436"/>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9CAABB86-63A3-4BD3-BC5E-014B3D28CB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3153898"/>
            <a:ext cx="639307" cy="582436"/>
          </a:xfrm>
          <a:prstGeom prst="rect">
            <a:avLst/>
          </a:prstGeom>
        </p:spPr>
      </p:pic>
      <p:pic>
        <p:nvPicPr>
          <p:cNvPr id="17" name="Picture 16" descr="A close up of a sign&#10;&#10;Description generated with high confidence">
            <a:extLst>
              <a:ext uri="{FF2B5EF4-FFF2-40B4-BE49-F238E27FC236}">
                <a16:creationId xmlns:a16="http://schemas.microsoft.com/office/drawing/2014/main" id="{A2CCBC13-1B83-4092-BB79-EB24F33390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3869217"/>
            <a:ext cx="639307" cy="582436"/>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97FA7EFE-5D57-430A-8C6B-AABACA59B0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4584536"/>
            <a:ext cx="639307" cy="582436"/>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666755D9-A889-46A0-B4FE-C6731DE6B6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255" y="5350842"/>
            <a:ext cx="639307" cy="582436"/>
          </a:xfrm>
          <a:prstGeom prst="rect">
            <a:avLst/>
          </a:prstGeom>
        </p:spPr>
      </p:pic>
      <p:sp>
        <p:nvSpPr>
          <p:cNvPr id="6" name="Title 1">
            <a:extLst>
              <a:ext uri="{FF2B5EF4-FFF2-40B4-BE49-F238E27FC236}">
                <a16:creationId xmlns:a16="http://schemas.microsoft.com/office/drawing/2014/main" id="{FF544BB8-A722-853F-913B-280B00A21A3A}"/>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Time Expectations</a:t>
            </a:r>
          </a:p>
        </p:txBody>
      </p:sp>
      <p:sp>
        <p:nvSpPr>
          <p:cNvPr id="7" name="Rectangle 6">
            <a:extLst>
              <a:ext uri="{FF2B5EF4-FFF2-40B4-BE49-F238E27FC236}">
                <a16:creationId xmlns:a16="http://schemas.microsoft.com/office/drawing/2014/main" id="{99E7CAD4-818D-89B5-F480-4CA0D9B51CBD}"/>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ECCA14F-ABD8-4F53-8CF8-BA03018ABBB5}"/>
              </a:ext>
            </a:extLst>
          </p:cNvPr>
          <p:cNvSpPr/>
          <p:nvPr/>
        </p:nvSpPr>
        <p:spPr>
          <a:xfrm>
            <a:off x="905774" y="1404815"/>
            <a:ext cx="10448025" cy="4579343"/>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4000" b="1" dirty="0">
                <a:solidFill>
                  <a:srgbClr val="002D72"/>
                </a:solidFill>
                <a:latin typeface="Arial" panose="020B0604020202020204" pitchFamily="34" charset="0"/>
                <a:cs typeface="Arial" panose="020B0604020202020204" pitchFamily="34" charset="0"/>
              </a:rPr>
              <a:t>Update slide and script to reflect your meal time expectations. </a:t>
            </a:r>
          </a:p>
          <a:p>
            <a:pPr algn="ctr"/>
            <a:endParaRPr lang="en-US" sz="4000" b="1" dirty="0">
              <a:solidFill>
                <a:srgbClr val="002D72"/>
              </a:solidFill>
              <a:latin typeface="Arial" panose="020B0604020202020204" pitchFamily="34" charset="0"/>
              <a:cs typeface="Arial" panose="020B0604020202020204" pitchFamily="34" charset="0"/>
            </a:endParaRPr>
          </a:p>
          <a:p>
            <a:pPr algn="ctr"/>
            <a:endParaRPr lang="en-US" sz="4000" b="1" dirty="0">
              <a:solidFill>
                <a:srgbClr val="002D72"/>
              </a:solidFill>
              <a:latin typeface="Arial" panose="020B0604020202020204" pitchFamily="34" charset="0"/>
              <a:cs typeface="Arial" panose="020B0604020202020204" pitchFamily="34" charset="0"/>
            </a:endParaRPr>
          </a:p>
          <a:p>
            <a:pPr algn="ctr"/>
            <a:r>
              <a:rPr lang="en-US" sz="4000" b="1" dirty="0">
                <a:solidFill>
                  <a:srgbClr val="002D72"/>
                </a:solidFill>
                <a:latin typeface="Arial" panose="020B0604020202020204" pitchFamily="34" charset="0"/>
                <a:cs typeface="Arial" panose="020B0604020202020204" pitchFamily="34" charset="0"/>
              </a:rPr>
              <a:t>The template is applicable for sites that serve Family Style and have teachers take the point of service meal counts.</a:t>
            </a:r>
          </a:p>
        </p:txBody>
      </p:sp>
    </p:spTree>
    <p:extLst>
      <p:ext uri="{BB962C8B-B14F-4D97-AF65-F5344CB8AC3E}">
        <p14:creationId xmlns:p14="http://schemas.microsoft.com/office/powerpoint/2010/main" val="1598184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D210A-7522-4154-9D78-45D52ABE15EE}"/>
              </a:ext>
            </a:extLst>
          </p:cNvPr>
          <p:cNvSpPr>
            <a:spLocks noGrp="1"/>
          </p:cNvSpPr>
          <p:nvPr>
            <p:ph idx="1"/>
          </p:nvPr>
        </p:nvSpPr>
        <p:spPr>
          <a:xfrm>
            <a:off x="5713309" y="5626679"/>
            <a:ext cx="5691107" cy="521408"/>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a:t>
            </a:r>
          </a:p>
        </p:txBody>
      </p:sp>
      <p:sp>
        <p:nvSpPr>
          <p:cNvPr id="10" name="Rectangle 9">
            <a:extLst>
              <a:ext uri="{FF2B5EF4-FFF2-40B4-BE49-F238E27FC236}">
                <a16:creationId xmlns:a16="http://schemas.microsoft.com/office/drawing/2014/main" id="{7DA92A62-E779-42B4-ABAE-61C33B6A966B}"/>
              </a:ext>
            </a:extLst>
          </p:cNvPr>
          <p:cNvSpPr/>
          <p:nvPr/>
        </p:nvSpPr>
        <p:spPr>
          <a:xfrm>
            <a:off x="905774" y="1484948"/>
            <a:ext cx="4938902" cy="5293757"/>
          </a:xfrm>
          <a:prstGeom prst="rect">
            <a:avLst/>
          </a:prstGeom>
        </p:spPr>
        <p:txBody>
          <a:bodyPr wrap="square">
            <a:spAutoFit/>
          </a:bodyPr>
          <a:lstStyle/>
          <a:p>
            <a:pPr marL="0" lvl="1"/>
            <a:r>
              <a:rPr lang="en-US" sz="2800" dirty="0">
                <a:latin typeface="Arial" panose="020B0604020202020204" pitchFamily="34" charset="0"/>
                <a:ea typeface="Cambria" panose="02040503050406030204" pitchFamily="18" charset="0"/>
                <a:cs typeface="Arial" panose="020B0604020202020204" pitchFamily="34" charset="0"/>
              </a:rPr>
              <a:t>When do we complete meal counts?</a:t>
            </a:r>
          </a:p>
          <a:p>
            <a:pPr lvl="1"/>
            <a:endParaRPr lang="en-US" b="1"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b="1" dirty="0">
                <a:latin typeface="Arial" panose="020B0604020202020204" pitchFamily="34" charset="0"/>
                <a:ea typeface="Cambria" panose="02040503050406030204" pitchFamily="18" charset="0"/>
                <a:cs typeface="Arial" panose="020B0604020202020204" pitchFamily="34" charset="0"/>
              </a:rPr>
              <a:t>At the beginning of the meal when participants are seated around the table</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During the meal while participants are eating</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Towards the end of the meal before participants leave the table.</a:t>
            </a:r>
          </a:p>
          <a:p>
            <a:pPr marL="742950" lvl="1"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lvl="1"/>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7" name="Title 1">
            <a:extLst>
              <a:ext uri="{FF2B5EF4-FFF2-40B4-BE49-F238E27FC236}">
                <a16:creationId xmlns:a16="http://schemas.microsoft.com/office/drawing/2014/main" id="{A9AD64D6-40DE-6AB1-624F-375D43B143CD}"/>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Counts</a:t>
            </a:r>
          </a:p>
        </p:txBody>
      </p:sp>
      <p:sp>
        <p:nvSpPr>
          <p:cNvPr id="8" name="Rectangle 7">
            <a:extLst>
              <a:ext uri="{FF2B5EF4-FFF2-40B4-BE49-F238E27FC236}">
                <a16:creationId xmlns:a16="http://schemas.microsoft.com/office/drawing/2014/main" id="{61AFD242-C7C7-E213-AE1A-8FB4BB9E28D5}"/>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service menu form with numbers&#10;&#10;Description automatically generated with medium confidence">
            <a:extLst>
              <a:ext uri="{FF2B5EF4-FFF2-40B4-BE49-F238E27FC236}">
                <a16:creationId xmlns:a16="http://schemas.microsoft.com/office/drawing/2014/main" id="{FDF4283C-41D1-7742-6F80-EA40682D6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59442"/>
            <a:ext cx="4925726" cy="3806243"/>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43362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D210A-7522-4154-9D78-45D52ABE15EE}"/>
              </a:ext>
            </a:extLst>
          </p:cNvPr>
          <p:cNvSpPr>
            <a:spLocks noGrp="1"/>
          </p:cNvSpPr>
          <p:nvPr>
            <p:ph idx="1"/>
          </p:nvPr>
        </p:nvSpPr>
        <p:spPr>
          <a:xfrm>
            <a:off x="5839146" y="1481626"/>
            <a:ext cx="5691107" cy="132556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a:t>
            </a:r>
          </a:p>
        </p:txBody>
      </p:sp>
      <p:sp>
        <p:nvSpPr>
          <p:cNvPr id="5" name="Rectangle 4">
            <a:extLst>
              <a:ext uri="{FF2B5EF4-FFF2-40B4-BE49-F238E27FC236}">
                <a16:creationId xmlns:a16="http://schemas.microsoft.com/office/drawing/2014/main" id="{5C87E785-4E81-548B-AC0C-5522A3A60ACC}"/>
              </a:ext>
            </a:extLst>
          </p:cNvPr>
          <p:cNvSpPr/>
          <p:nvPr/>
        </p:nvSpPr>
        <p:spPr>
          <a:xfrm>
            <a:off x="905774" y="1484948"/>
            <a:ext cx="4938902" cy="5293757"/>
          </a:xfrm>
          <a:prstGeom prst="rect">
            <a:avLst/>
          </a:prstGeom>
        </p:spPr>
        <p:txBody>
          <a:bodyPr wrap="square">
            <a:spAutoFit/>
          </a:bodyPr>
          <a:lstStyle/>
          <a:p>
            <a:pPr marL="0" lvl="1"/>
            <a:r>
              <a:rPr lang="en-US" sz="2800" dirty="0">
                <a:latin typeface="Arial" panose="020B0604020202020204" pitchFamily="34" charset="0"/>
                <a:ea typeface="Cambria" panose="02040503050406030204" pitchFamily="18" charset="0"/>
                <a:cs typeface="Arial" panose="020B0604020202020204" pitchFamily="34" charset="0"/>
              </a:rPr>
              <a:t>When do we complete meal counts?</a:t>
            </a:r>
          </a:p>
          <a:p>
            <a:pPr lvl="1"/>
            <a:endParaRPr lang="en-US" b="1"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b="1" dirty="0">
                <a:latin typeface="Arial" panose="020B0604020202020204" pitchFamily="34" charset="0"/>
                <a:ea typeface="Cambria" panose="02040503050406030204" pitchFamily="18" charset="0"/>
                <a:cs typeface="Arial" panose="020B0604020202020204" pitchFamily="34" charset="0"/>
              </a:rPr>
              <a:t>At the beginning of the meal when participants are seated around the table</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During the meal while participants are eating</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Towards the end of the meal before participants leave the table.</a:t>
            </a:r>
          </a:p>
          <a:p>
            <a:pPr marL="742950" lvl="1"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lvl="1"/>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52B3CE68-C0E0-463E-7CAF-CD2CF1750343}"/>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FE65EFA-8CF5-0D59-E69E-702E733A17D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Counts</a:t>
            </a:r>
          </a:p>
        </p:txBody>
      </p:sp>
      <p:pic>
        <p:nvPicPr>
          <p:cNvPr id="10" name="Picture 9" descr="A close-up of a form&#10;&#10;Description automatically generated">
            <a:extLst>
              <a:ext uri="{FF2B5EF4-FFF2-40B4-BE49-F238E27FC236}">
                <a16:creationId xmlns:a16="http://schemas.microsoft.com/office/drawing/2014/main" id="{833AE458-A286-F508-51D7-3C01825FB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426" y="1927591"/>
            <a:ext cx="3406545" cy="4408470"/>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19246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AE799-3126-4C83-9D1D-538D78000F69}"/>
              </a:ext>
            </a:extLst>
          </p:cNvPr>
          <p:cNvSpPr>
            <a:spLocks noGrp="1"/>
          </p:cNvSpPr>
          <p:nvPr>
            <p:ph idx="1"/>
          </p:nvPr>
        </p:nvSpPr>
        <p:spPr>
          <a:xfrm>
            <a:off x="905774" y="1531865"/>
            <a:ext cx="4270269" cy="4599001"/>
          </a:xfrm>
        </p:spPr>
        <p:txBody>
          <a:bodyPr>
            <a:normAutofit/>
          </a:bodyPr>
          <a:lstStyle/>
          <a:p>
            <a:pPr marL="457200" lvl="1" indent="0">
              <a:buNone/>
            </a:pPr>
            <a:endParaRPr lang="en-US" sz="18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How do we complete them?</a:t>
            </a:r>
          </a:p>
          <a:p>
            <a:pPr marL="0" indent="0">
              <a:buNone/>
            </a:pPr>
            <a:endParaRPr lang="en-US" sz="2200" dirty="0">
              <a:latin typeface="Arial" panose="020B0604020202020204" pitchFamily="34" charset="0"/>
              <a:cs typeface="Arial" panose="020B0604020202020204" pitchFamily="34" charset="0"/>
            </a:endParaRPr>
          </a:p>
          <a:p>
            <a:pPr marL="342900" indent="-342900">
              <a:buFont typeface="+mj-lt"/>
              <a:buAutoNum type="arabicPeriod"/>
            </a:pPr>
            <a:r>
              <a:rPr lang="en-US" sz="2200" dirty="0">
                <a:latin typeface="Arial" panose="020B0604020202020204" pitchFamily="34" charset="0"/>
                <a:cs typeface="Arial" panose="020B0604020202020204" pitchFamily="34" charset="0"/>
              </a:rPr>
              <a:t>Identify the participants who are offered a meal</a:t>
            </a:r>
          </a:p>
          <a:p>
            <a:pPr marL="342900" indent="-342900">
              <a:buFont typeface="+mj-lt"/>
              <a:buAutoNum type="arabicPeriod"/>
            </a:pPr>
            <a:r>
              <a:rPr lang="en-US" sz="2200" dirty="0">
                <a:latin typeface="Arial" panose="020B0604020202020204" pitchFamily="34" charset="0"/>
                <a:cs typeface="Arial" panose="020B0604020202020204" pitchFamily="34" charset="0"/>
              </a:rPr>
              <a:t>Verify the following:</a:t>
            </a:r>
          </a:p>
          <a:p>
            <a:pPr lvl="1">
              <a:buFontTx/>
              <a:buChar char="-"/>
            </a:pPr>
            <a:r>
              <a:rPr lang="en-US" sz="1800" dirty="0">
                <a:latin typeface="Arial" panose="020B0604020202020204" pitchFamily="34" charset="0"/>
                <a:cs typeface="Arial" panose="020B0604020202020204" pitchFamily="34" charset="0"/>
              </a:rPr>
              <a:t>During approved meal time</a:t>
            </a:r>
          </a:p>
          <a:p>
            <a:pPr lvl="1">
              <a:buFontTx/>
              <a:buChar char="-"/>
            </a:pPr>
            <a:r>
              <a:rPr lang="en-US" sz="1800" dirty="0">
                <a:latin typeface="Arial" panose="020B0604020202020204" pitchFamily="34" charset="0"/>
                <a:cs typeface="Arial" panose="020B0604020202020204" pitchFamily="34" charset="0"/>
              </a:rPr>
              <a:t>Child came to the table</a:t>
            </a:r>
          </a:p>
          <a:p>
            <a:pPr lvl="1">
              <a:buFontTx/>
              <a:buChar char="-"/>
            </a:pPr>
            <a:r>
              <a:rPr lang="en-US" sz="1800" dirty="0">
                <a:latin typeface="Arial" panose="020B0604020202020204" pitchFamily="34" charset="0"/>
                <a:cs typeface="Arial" panose="020B0604020202020204" pitchFamily="34" charset="0"/>
              </a:rPr>
              <a:t>Correct components and portions</a:t>
            </a:r>
          </a:p>
          <a:p>
            <a:pPr marL="0" indent="0">
              <a:buNone/>
            </a:pPr>
            <a:r>
              <a:rPr lang="en-US" sz="2200" dirty="0">
                <a:latin typeface="Arial" panose="020B0604020202020204" pitchFamily="34" charset="0"/>
                <a:cs typeface="Arial" panose="020B0604020202020204" pitchFamily="34" charset="0"/>
              </a:rPr>
              <a:t>3. Write a checkmark next to the participants names</a:t>
            </a:r>
          </a:p>
        </p:txBody>
      </p:sp>
      <p:sp>
        <p:nvSpPr>
          <p:cNvPr id="18" name="Title 1">
            <a:extLst>
              <a:ext uri="{FF2B5EF4-FFF2-40B4-BE49-F238E27FC236}">
                <a16:creationId xmlns:a16="http://schemas.microsoft.com/office/drawing/2014/main" id="{5DE7A14E-DF28-42A7-8E74-E48EC4186208}"/>
              </a:ext>
            </a:extLst>
          </p:cNvPr>
          <p:cNvSpPr txBox="1">
            <a:spLocks/>
          </p:cNvSpPr>
          <p:nvPr/>
        </p:nvSpPr>
        <p:spPr>
          <a:xfrm>
            <a:off x="905774" y="1474823"/>
            <a:ext cx="10222036" cy="43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latin typeface="Arial" panose="020B0604020202020204" pitchFamily="34" charset="0"/>
              <a:ea typeface="Cambria" panose="02040503050406030204" pitchFamily="18" charset="0"/>
              <a:cs typeface="Arial" panose="020B0604020202020204" pitchFamily="34" charset="0"/>
            </a:endParaRPr>
          </a:p>
        </p:txBody>
      </p:sp>
      <p:sp>
        <p:nvSpPr>
          <p:cNvPr id="7" name="Title 1">
            <a:extLst>
              <a:ext uri="{FF2B5EF4-FFF2-40B4-BE49-F238E27FC236}">
                <a16:creationId xmlns:a16="http://schemas.microsoft.com/office/drawing/2014/main" id="{79A909D6-FCF4-6C4E-8D2B-7A40AF3DBCAD}"/>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Counts</a:t>
            </a:r>
          </a:p>
        </p:txBody>
      </p:sp>
      <p:sp>
        <p:nvSpPr>
          <p:cNvPr id="8" name="Rectangle 7">
            <a:extLst>
              <a:ext uri="{FF2B5EF4-FFF2-40B4-BE49-F238E27FC236}">
                <a16:creationId xmlns:a16="http://schemas.microsoft.com/office/drawing/2014/main" id="{C3D28768-194A-E51C-EF4F-8E22D8DCBF73}"/>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A1940E1D-2C68-2C28-19DE-609C4CEB4BBC}"/>
              </a:ext>
            </a:extLst>
          </p:cNvPr>
          <p:cNvGrpSpPr/>
          <p:nvPr/>
        </p:nvGrpSpPr>
        <p:grpSpPr>
          <a:xfrm>
            <a:off x="6148995" y="1906553"/>
            <a:ext cx="4978815" cy="3847266"/>
            <a:chOff x="6148995" y="1906553"/>
            <a:chExt cx="4978815" cy="3847266"/>
          </a:xfrm>
        </p:grpSpPr>
        <p:pic>
          <p:nvPicPr>
            <p:cNvPr id="11" name="Picture 10" descr="A close-up of a form&#10;&#10;Description automatically generated">
              <a:extLst>
                <a:ext uri="{FF2B5EF4-FFF2-40B4-BE49-F238E27FC236}">
                  <a16:creationId xmlns:a16="http://schemas.microsoft.com/office/drawing/2014/main" id="{C74CAB33-9981-354D-19F4-14201B06A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995" y="1906553"/>
              <a:ext cx="4978815" cy="3847266"/>
            </a:xfrm>
            <a:prstGeom prst="rect">
              <a:avLst/>
            </a:prstGeom>
            <a:ln>
              <a:solidFill>
                <a:schemeClr val="tx1"/>
              </a:solidFill>
            </a:ln>
            <a:effectLst>
              <a:outerShdw blurRad="50800" dist="38100" dir="8100000" algn="tr" rotWithShape="0">
                <a:prstClr val="black">
                  <a:alpha val="40000"/>
                </a:prstClr>
              </a:outerShdw>
            </a:effectLst>
          </p:spPr>
        </p:pic>
        <p:pic>
          <p:nvPicPr>
            <p:cNvPr id="20" name="Graphic 19" descr="Checkmark with solid fill">
              <a:extLst>
                <a:ext uri="{FF2B5EF4-FFF2-40B4-BE49-F238E27FC236}">
                  <a16:creationId xmlns:a16="http://schemas.microsoft.com/office/drawing/2014/main" id="{B107D5C2-6590-FB16-F0D4-4907E1A2D9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205162"/>
              <a:ext cx="115320" cy="115320"/>
            </a:xfrm>
            <a:prstGeom prst="rect">
              <a:avLst/>
            </a:prstGeom>
          </p:spPr>
        </p:pic>
        <p:pic>
          <p:nvPicPr>
            <p:cNvPr id="21" name="Graphic 20" descr="Checkmark with solid fill">
              <a:extLst>
                <a:ext uri="{FF2B5EF4-FFF2-40B4-BE49-F238E27FC236}">
                  <a16:creationId xmlns:a16="http://schemas.microsoft.com/office/drawing/2014/main" id="{9ED13C3E-54B0-2841-CC18-2574B77DB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311299"/>
              <a:ext cx="115320" cy="115320"/>
            </a:xfrm>
            <a:prstGeom prst="rect">
              <a:avLst/>
            </a:prstGeom>
          </p:spPr>
        </p:pic>
        <p:pic>
          <p:nvPicPr>
            <p:cNvPr id="22" name="Graphic 21" descr="Checkmark with solid fill">
              <a:extLst>
                <a:ext uri="{FF2B5EF4-FFF2-40B4-BE49-F238E27FC236}">
                  <a16:creationId xmlns:a16="http://schemas.microsoft.com/office/drawing/2014/main" id="{86CE5A64-F8C1-C0B2-EDEB-3EB90F7386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512343"/>
              <a:ext cx="115320" cy="115320"/>
            </a:xfrm>
            <a:prstGeom prst="rect">
              <a:avLst/>
            </a:prstGeom>
          </p:spPr>
        </p:pic>
        <p:pic>
          <p:nvPicPr>
            <p:cNvPr id="23" name="Graphic 22" descr="Checkmark with solid fill">
              <a:extLst>
                <a:ext uri="{FF2B5EF4-FFF2-40B4-BE49-F238E27FC236}">
                  <a16:creationId xmlns:a16="http://schemas.microsoft.com/office/drawing/2014/main" id="{242D4F03-017E-B764-6630-4F0ACECA3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627663"/>
              <a:ext cx="115320" cy="115320"/>
            </a:xfrm>
            <a:prstGeom prst="rect">
              <a:avLst/>
            </a:prstGeom>
          </p:spPr>
        </p:pic>
        <p:pic>
          <p:nvPicPr>
            <p:cNvPr id="24" name="Graphic 23" descr="Checkmark with solid fill">
              <a:extLst>
                <a:ext uri="{FF2B5EF4-FFF2-40B4-BE49-F238E27FC236}">
                  <a16:creationId xmlns:a16="http://schemas.microsoft.com/office/drawing/2014/main" id="{6D544D00-FA92-1A4A-136C-04D5CFE040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406206"/>
              <a:ext cx="115320" cy="115320"/>
            </a:xfrm>
            <a:prstGeom prst="rect">
              <a:avLst/>
            </a:prstGeom>
          </p:spPr>
        </p:pic>
        <p:pic>
          <p:nvPicPr>
            <p:cNvPr id="25" name="Graphic 24" descr="Checkmark with solid fill">
              <a:extLst>
                <a:ext uri="{FF2B5EF4-FFF2-40B4-BE49-F238E27FC236}">
                  <a16:creationId xmlns:a16="http://schemas.microsoft.com/office/drawing/2014/main" id="{6F2B02AC-5F35-5059-D8B8-690F152D70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027" y="3406206"/>
              <a:ext cx="115320" cy="115320"/>
            </a:xfrm>
            <a:prstGeom prst="rect">
              <a:avLst/>
            </a:prstGeom>
          </p:spPr>
        </p:pic>
        <p:pic>
          <p:nvPicPr>
            <p:cNvPr id="26" name="Graphic 25" descr="Checkmark with solid fill">
              <a:extLst>
                <a:ext uri="{FF2B5EF4-FFF2-40B4-BE49-F238E27FC236}">
                  <a16:creationId xmlns:a16="http://schemas.microsoft.com/office/drawing/2014/main" id="{79F60CD7-53E4-8C54-3C97-4AB59A1E7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8347" y="3406206"/>
              <a:ext cx="115320" cy="115320"/>
            </a:xfrm>
            <a:prstGeom prst="rect">
              <a:avLst/>
            </a:prstGeom>
          </p:spPr>
        </p:pic>
        <p:pic>
          <p:nvPicPr>
            <p:cNvPr id="27" name="Graphic 26" descr="Checkmark with solid fill">
              <a:extLst>
                <a:ext uri="{FF2B5EF4-FFF2-40B4-BE49-F238E27FC236}">
                  <a16:creationId xmlns:a16="http://schemas.microsoft.com/office/drawing/2014/main" id="{032AE263-4262-CAFD-92A3-3512298FD0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306708"/>
              <a:ext cx="115320" cy="115320"/>
            </a:xfrm>
            <a:prstGeom prst="rect">
              <a:avLst/>
            </a:prstGeom>
          </p:spPr>
        </p:pic>
        <p:pic>
          <p:nvPicPr>
            <p:cNvPr id="28" name="Graphic 27" descr="Checkmark with solid fill">
              <a:extLst>
                <a:ext uri="{FF2B5EF4-FFF2-40B4-BE49-F238E27FC236}">
                  <a16:creationId xmlns:a16="http://schemas.microsoft.com/office/drawing/2014/main" id="{34006A31-0DDE-C3ED-97DE-45516920F9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027" y="3306708"/>
              <a:ext cx="115320" cy="115320"/>
            </a:xfrm>
            <a:prstGeom prst="rect">
              <a:avLst/>
            </a:prstGeom>
          </p:spPr>
        </p:pic>
        <p:pic>
          <p:nvPicPr>
            <p:cNvPr id="29" name="Graphic 28" descr="Checkmark with solid fill">
              <a:extLst>
                <a:ext uri="{FF2B5EF4-FFF2-40B4-BE49-F238E27FC236}">
                  <a16:creationId xmlns:a16="http://schemas.microsoft.com/office/drawing/2014/main" id="{459B5933-0514-1E11-6AE5-A74893DAD9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8347" y="3306708"/>
              <a:ext cx="115320" cy="115320"/>
            </a:xfrm>
            <a:prstGeom prst="rect">
              <a:avLst/>
            </a:prstGeom>
          </p:spPr>
        </p:pic>
        <p:pic>
          <p:nvPicPr>
            <p:cNvPr id="30" name="Graphic 29" descr="Checkmark with solid fill">
              <a:extLst>
                <a:ext uri="{FF2B5EF4-FFF2-40B4-BE49-F238E27FC236}">
                  <a16:creationId xmlns:a16="http://schemas.microsoft.com/office/drawing/2014/main" id="{43AD8B62-B71E-C4C6-6C17-AFEB2D1874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506390"/>
              <a:ext cx="115320" cy="115320"/>
            </a:xfrm>
            <a:prstGeom prst="rect">
              <a:avLst/>
            </a:prstGeom>
          </p:spPr>
        </p:pic>
        <p:pic>
          <p:nvPicPr>
            <p:cNvPr id="31" name="Graphic 30" descr="Checkmark with solid fill">
              <a:extLst>
                <a:ext uri="{FF2B5EF4-FFF2-40B4-BE49-F238E27FC236}">
                  <a16:creationId xmlns:a16="http://schemas.microsoft.com/office/drawing/2014/main" id="{C2051D5C-5B35-0F4C-B407-5A3FD2EBD6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027" y="3506390"/>
              <a:ext cx="115320" cy="115320"/>
            </a:xfrm>
            <a:prstGeom prst="rect">
              <a:avLst/>
            </a:prstGeom>
          </p:spPr>
        </p:pic>
        <p:pic>
          <p:nvPicPr>
            <p:cNvPr id="32" name="Graphic 31" descr="Checkmark with solid fill">
              <a:extLst>
                <a:ext uri="{FF2B5EF4-FFF2-40B4-BE49-F238E27FC236}">
                  <a16:creationId xmlns:a16="http://schemas.microsoft.com/office/drawing/2014/main" id="{D3F2C5A6-2BCA-1919-2EE7-483952DFBF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667" y="3300754"/>
              <a:ext cx="115320" cy="115320"/>
            </a:xfrm>
            <a:prstGeom prst="rect">
              <a:avLst/>
            </a:prstGeom>
          </p:spPr>
        </p:pic>
        <p:pic>
          <p:nvPicPr>
            <p:cNvPr id="33" name="Graphic 32" descr="Checkmark with solid fill">
              <a:extLst>
                <a:ext uri="{FF2B5EF4-FFF2-40B4-BE49-F238E27FC236}">
                  <a16:creationId xmlns:a16="http://schemas.microsoft.com/office/drawing/2014/main" id="{E3A5BB31-7D26-1BA6-5B75-FD370217AB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8347" y="3717076"/>
              <a:ext cx="115320" cy="115320"/>
            </a:xfrm>
            <a:prstGeom prst="rect">
              <a:avLst/>
            </a:prstGeom>
          </p:spPr>
        </p:pic>
        <p:pic>
          <p:nvPicPr>
            <p:cNvPr id="34" name="Graphic 33" descr="Checkmark with solid fill">
              <a:extLst>
                <a:ext uri="{FF2B5EF4-FFF2-40B4-BE49-F238E27FC236}">
                  <a16:creationId xmlns:a16="http://schemas.microsoft.com/office/drawing/2014/main" id="{7D127F86-3611-3CAC-A3BC-3636E7FDEF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667" y="3717076"/>
              <a:ext cx="115320" cy="115320"/>
            </a:xfrm>
            <a:prstGeom prst="rect">
              <a:avLst/>
            </a:prstGeom>
          </p:spPr>
        </p:pic>
        <p:pic>
          <p:nvPicPr>
            <p:cNvPr id="35" name="Graphic 34" descr="Checkmark with solid fill">
              <a:extLst>
                <a:ext uri="{FF2B5EF4-FFF2-40B4-BE49-F238E27FC236}">
                  <a16:creationId xmlns:a16="http://schemas.microsoft.com/office/drawing/2014/main" id="{A31A660C-4A33-65FA-8266-E55ACE89E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8987" y="3714866"/>
              <a:ext cx="115320" cy="115320"/>
            </a:xfrm>
            <a:prstGeom prst="rect">
              <a:avLst/>
            </a:prstGeom>
          </p:spPr>
        </p:pic>
        <p:pic>
          <p:nvPicPr>
            <p:cNvPr id="36" name="Graphic 35" descr="Checkmark with solid fill">
              <a:extLst>
                <a:ext uri="{FF2B5EF4-FFF2-40B4-BE49-F238E27FC236}">
                  <a16:creationId xmlns:a16="http://schemas.microsoft.com/office/drawing/2014/main" id="{9BD3E420-5319-8485-1C43-C53C9122A8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181" y="3205162"/>
              <a:ext cx="115320" cy="115320"/>
            </a:xfrm>
            <a:prstGeom prst="rect">
              <a:avLst/>
            </a:prstGeom>
          </p:spPr>
        </p:pic>
        <p:pic>
          <p:nvPicPr>
            <p:cNvPr id="37" name="Graphic 36" descr="Checkmark with solid fill">
              <a:extLst>
                <a:ext uri="{FF2B5EF4-FFF2-40B4-BE49-F238E27FC236}">
                  <a16:creationId xmlns:a16="http://schemas.microsoft.com/office/drawing/2014/main" id="{2D6084B7-2940-5DDA-06C8-7FF93A9F1E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614908"/>
              <a:ext cx="115320" cy="115320"/>
            </a:xfrm>
            <a:prstGeom prst="rect">
              <a:avLst/>
            </a:prstGeom>
          </p:spPr>
        </p:pic>
        <p:cxnSp>
          <p:nvCxnSpPr>
            <p:cNvPr id="39" name="Straight Connector 38">
              <a:extLst>
                <a:ext uri="{FF2B5EF4-FFF2-40B4-BE49-F238E27FC236}">
                  <a16:creationId xmlns:a16="http://schemas.microsoft.com/office/drawing/2014/main" id="{66AAFF73-D6C8-4725-38FB-EC24380300D1}"/>
                </a:ext>
              </a:extLst>
            </p:cNvPr>
            <p:cNvCxnSpPr>
              <a:cxnSpLocks/>
              <a:stCxn id="21" idx="1"/>
              <a:endCxn id="27" idx="3"/>
            </p:cNvCxnSpPr>
            <p:nvPr/>
          </p:nvCxnSpPr>
          <p:spPr>
            <a:xfrm flipV="1">
              <a:off x="7242387" y="3364368"/>
              <a:ext cx="230640" cy="45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07D257A-D501-0125-6ACC-01BF5ABD0208}"/>
                </a:ext>
              </a:extLst>
            </p:cNvPr>
            <p:cNvSpPr txBox="1"/>
            <p:nvPr/>
          </p:nvSpPr>
          <p:spPr>
            <a:xfrm>
              <a:off x="7213812"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3</a:t>
              </a:r>
            </a:p>
          </p:txBody>
        </p:sp>
        <p:sp>
          <p:nvSpPr>
            <p:cNvPr id="43" name="TextBox 42">
              <a:extLst>
                <a:ext uri="{FF2B5EF4-FFF2-40B4-BE49-F238E27FC236}">
                  <a16:creationId xmlns:a16="http://schemas.microsoft.com/office/drawing/2014/main" id="{48E65898-DFEA-693C-1FE8-8C0F8F3993E4}"/>
                </a:ext>
              </a:extLst>
            </p:cNvPr>
            <p:cNvSpPr txBox="1"/>
            <p:nvPr/>
          </p:nvSpPr>
          <p:spPr>
            <a:xfrm>
              <a:off x="7329132"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3</a:t>
              </a:r>
            </a:p>
          </p:txBody>
        </p:sp>
        <p:sp>
          <p:nvSpPr>
            <p:cNvPr id="44" name="TextBox 43">
              <a:extLst>
                <a:ext uri="{FF2B5EF4-FFF2-40B4-BE49-F238E27FC236}">
                  <a16:creationId xmlns:a16="http://schemas.microsoft.com/office/drawing/2014/main" id="{EE5DD4B9-1EF0-ADB1-E97B-D27CE05038C8}"/>
                </a:ext>
              </a:extLst>
            </p:cNvPr>
            <p:cNvSpPr txBox="1"/>
            <p:nvPr/>
          </p:nvSpPr>
          <p:spPr>
            <a:xfrm>
              <a:off x="743717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4</a:t>
              </a:r>
            </a:p>
          </p:txBody>
        </p:sp>
        <p:sp>
          <p:nvSpPr>
            <p:cNvPr id="45" name="TextBox 44">
              <a:extLst>
                <a:ext uri="{FF2B5EF4-FFF2-40B4-BE49-F238E27FC236}">
                  <a16:creationId xmlns:a16="http://schemas.microsoft.com/office/drawing/2014/main" id="{1637EDE7-99DF-3E56-28CF-F90CA5EA9027}"/>
                </a:ext>
              </a:extLst>
            </p:cNvPr>
            <p:cNvSpPr txBox="1"/>
            <p:nvPr/>
          </p:nvSpPr>
          <p:spPr>
            <a:xfrm>
              <a:off x="755249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3</a:t>
              </a:r>
            </a:p>
          </p:txBody>
        </p:sp>
        <p:sp>
          <p:nvSpPr>
            <p:cNvPr id="46" name="TextBox 45">
              <a:extLst>
                <a:ext uri="{FF2B5EF4-FFF2-40B4-BE49-F238E27FC236}">
                  <a16:creationId xmlns:a16="http://schemas.microsoft.com/office/drawing/2014/main" id="{8C9BF3FA-2154-321D-DA5C-305526EF804A}"/>
                </a:ext>
              </a:extLst>
            </p:cNvPr>
            <p:cNvSpPr txBox="1"/>
            <p:nvPr/>
          </p:nvSpPr>
          <p:spPr>
            <a:xfrm>
              <a:off x="766781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54DB43F0-7146-3B2E-5227-3BC425021399}"/>
                </a:ext>
              </a:extLst>
            </p:cNvPr>
            <p:cNvSpPr txBox="1"/>
            <p:nvPr/>
          </p:nvSpPr>
          <p:spPr>
            <a:xfrm>
              <a:off x="778313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1067893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EB3A2E-25C9-A965-9E33-0AC16AE7018F}"/>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Meal Counts</a:t>
            </a:r>
          </a:p>
        </p:txBody>
      </p:sp>
      <p:sp>
        <p:nvSpPr>
          <p:cNvPr id="7" name="Rectangle 6">
            <a:extLst>
              <a:ext uri="{FF2B5EF4-FFF2-40B4-BE49-F238E27FC236}">
                <a16:creationId xmlns:a16="http://schemas.microsoft.com/office/drawing/2014/main" id="{77921D99-C022-3D39-DA7C-4AA103B24E93}"/>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document with text and numbers&#10;&#10;Description automatically generated with medium confidence">
            <a:extLst>
              <a:ext uri="{FF2B5EF4-FFF2-40B4-BE49-F238E27FC236}">
                <a16:creationId xmlns:a16="http://schemas.microsoft.com/office/drawing/2014/main" id="{FD878EA1-23E2-C922-5EEE-26E2CE487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74" y="1404858"/>
            <a:ext cx="6536426" cy="5050875"/>
          </a:xfrm>
          <a:prstGeom prst="rect">
            <a:avLst/>
          </a:prstGeom>
          <a:ln>
            <a:solidFill>
              <a:srgbClr val="002D7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38853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document&#10;&#10;Description automatically generated">
            <a:extLst>
              <a:ext uri="{FF2B5EF4-FFF2-40B4-BE49-F238E27FC236}">
                <a16:creationId xmlns:a16="http://schemas.microsoft.com/office/drawing/2014/main" id="{FF7A872D-CB82-16B4-0F75-51641637D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212" y="1285366"/>
            <a:ext cx="6614390" cy="5111120"/>
          </a:xfrm>
          <a:prstGeom prst="rect">
            <a:avLst/>
          </a:prstGeom>
          <a:ln>
            <a:solidFill>
              <a:srgbClr val="002D72"/>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CA7EA2AE-A42A-44B5-B7F5-30219AFECC00}"/>
              </a:ext>
            </a:extLst>
          </p:cNvPr>
          <p:cNvSpPr txBox="1"/>
          <p:nvPr/>
        </p:nvSpPr>
        <p:spPr>
          <a:xfrm>
            <a:off x="838200" y="1460612"/>
            <a:ext cx="3704492" cy="433965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How do we complete Infant Meal Counts?</a:t>
            </a:r>
          </a:p>
          <a:p>
            <a:pPr marL="228600" indent="-228600">
              <a:buFont typeface="+mj-lt"/>
              <a:buAutoNum type="arabicPeriod"/>
            </a:pPr>
            <a:endParaRPr lang="en-US" sz="2000" dirty="0">
              <a:latin typeface="Arial" panose="020B0604020202020204" pitchFamily="34" charset="0"/>
              <a:cs typeface="Arial" panose="020B0604020202020204" pitchFamily="34" charset="0"/>
            </a:endParaRPr>
          </a:p>
          <a:p>
            <a:pPr marL="228600" indent="-228600">
              <a:buFont typeface="+mj-lt"/>
              <a:buAutoNum type="arabicPeriod"/>
            </a:pPr>
            <a:r>
              <a:rPr lang="en-US" sz="2000" dirty="0">
                <a:latin typeface="Arial" panose="020B0604020202020204" pitchFamily="34" charset="0"/>
                <a:cs typeface="Arial" panose="020B0604020202020204" pitchFamily="34" charset="0"/>
              </a:rPr>
              <a:t>Formula or Breastmilk must be checked for all 0-11 month old infants.</a:t>
            </a:r>
          </a:p>
          <a:p>
            <a:pPr marL="228600" indent="-228600">
              <a:buFont typeface="+mj-lt"/>
              <a:buAutoNum type="arabicPeriod"/>
            </a:pPr>
            <a:r>
              <a:rPr lang="en-US" sz="2000" dirty="0">
                <a:latin typeface="Arial" panose="020B0604020202020204" pitchFamily="34" charset="0"/>
                <a:cs typeface="Arial" panose="020B0604020202020204" pitchFamily="34" charset="0"/>
              </a:rPr>
              <a:t>Once an infant is developmentally ready for solids, record the specific kind of:</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fruit/vegetable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meat/meat alternate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bread/grain served</a:t>
            </a:r>
          </a:p>
        </p:txBody>
      </p:sp>
      <p:sp>
        <p:nvSpPr>
          <p:cNvPr id="12" name="Title 1">
            <a:extLst>
              <a:ext uri="{FF2B5EF4-FFF2-40B4-BE49-F238E27FC236}">
                <a16:creationId xmlns:a16="http://schemas.microsoft.com/office/drawing/2014/main" id="{D5D54DED-6B11-4970-9B36-73242CA6320C}"/>
              </a:ext>
            </a:extLst>
          </p:cNvPr>
          <p:cNvSpPr txBox="1">
            <a:spLocks/>
          </p:cNvSpPr>
          <p:nvPr/>
        </p:nvSpPr>
        <p:spPr>
          <a:xfrm>
            <a:off x="239354" y="1244747"/>
            <a:ext cx="10505661" cy="43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latin typeface="Arial" panose="020B0604020202020204" pitchFamily="34" charset="0"/>
              <a:ea typeface="Cambria" panose="02040503050406030204" pitchFamily="18" charset="0"/>
              <a:cs typeface="Arial" panose="020B0604020202020204" pitchFamily="34" charset="0"/>
            </a:endParaRPr>
          </a:p>
        </p:txBody>
      </p:sp>
      <p:sp>
        <p:nvSpPr>
          <p:cNvPr id="3" name="Oval 2">
            <a:extLst>
              <a:ext uri="{FF2B5EF4-FFF2-40B4-BE49-F238E27FC236}">
                <a16:creationId xmlns:a16="http://schemas.microsoft.com/office/drawing/2014/main" id="{8957DBA0-CBFC-4A3B-916C-ED833A45755B}"/>
              </a:ext>
            </a:extLst>
          </p:cNvPr>
          <p:cNvSpPr/>
          <p:nvPr/>
        </p:nvSpPr>
        <p:spPr>
          <a:xfrm>
            <a:off x="4859335" y="4628116"/>
            <a:ext cx="877750" cy="362958"/>
          </a:xfrm>
          <a:prstGeom prst="ellipse">
            <a:avLst/>
          </a:prstGeom>
          <a:noFill/>
          <a:ln w="38100">
            <a:solidFill>
              <a:srgbClr val="91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a:extLst>
              <a:ext uri="{FF2B5EF4-FFF2-40B4-BE49-F238E27FC236}">
                <a16:creationId xmlns:a16="http://schemas.microsoft.com/office/drawing/2014/main" id="{52DEDE1A-58CD-4D3C-8400-F966419D4D24}"/>
              </a:ext>
            </a:extLst>
          </p:cNvPr>
          <p:cNvSpPr/>
          <p:nvPr/>
        </p:nvSpPr>
        <p:spPr>
          <a:xfrm>
            <a:off x="4884735" y="3036353"/>
            <a:ext cx="877750" cy="362958"/>
          </a:xfrm>
          <a:prstGeom prst="ellipse">
            <a:avLst/>
          </a:prstGeom>
          <a:noFill/>
          <a:ln w="38100">
            <a:solidFill>
              <a:srgbClr val="91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Title 1">
            <a:extLst>
              <a:ext uri="{FF2B5EF4-FFF2-40B4-BE49-F238E27FC236}">
                <a16:creationId xmlns:a16="http://schemas.microsoft.com/office/drawing/2014/main" id="{C677AA48-0A3D-4B25-FAD8-4C7CDE2032A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Meal Counts</a:t>
            </a:r>
          </a:p>
        </p:txBody>
      </p:sp>
      <p:sp>
        <p:nvSpPr>
          <p:cNvPr id="9" name="Rectangle 8">
            <a:extLst>
              <a:ext uri="{FF2B5EF4-FFF2-40B4-BE49-F238E27FC236}">
                <a16:creationId xmlns:a16="http://schemas.microsoft.com/office/drawing/2014/main" id="{7EB9D299-0D46-F2C6-7154-16BCDA0DE9E4}"/>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6" name="Graphic 15" descr="Checkmark with solid fill">
            <a:extLst>
              <a:ext uri="{FF2B5EF4-FFF2-40B4-BE49-F238E27FC236}">
                <a16:creationId xmlns:a16="http://schemas.microsoft.com/office/drawing/2014/main" id="{3A881222-5F56-DFAE-0FF2-5B57C17BD8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5410" y="3036353"/>
            <a:ext cx="321179" cy="321179"/>
          </a:xfrm>
          <a:prstGeom prst="rect">
            <a:avLst/>
          </a:prstGeom>
        </p:spPr>
      </p:pic>
      <p:pic>
        <p:nvPicPr>
          <p:cNvPr id="17" name="Graphic 16" descr="Checkmark with solid fill">
            <a:extLst>
              <a:ext uri="{FF2B5EF4-FFF2-40B4-BE49-F238E27FC236}">
                <a16:creationId xmlns:a16="http://schemas.microsoft.com/office/drawing/2014/main" id="{84AB1867-9BC6-FA3C-3DCF-9B8A455617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9071" y="3028727"/>
            <a:ext cx="321179" cy="321179"/>
          </a:xfrm>
          <a:prstGeom prst="rect">
            <a:avLst/>
          </a:prstGeom>
        </p:spPr>
      </p:pic>
      <p:pic>
        <p:nvPicPr>
          <p:cNvPr id="18" name="Graphic 17" descr="Checkmark with solid fill">
            <a:extLst>
              <a:ext uri="{FF2B5EF4-FFF2-40B4-BE49-F238E27FC236}">
                <a16:creationId xmlns:a16="http://schemas.microsoft.com/office/drawing/2014/main" id="{13BC331D-60D1-9BD7-B1AA-39BD23BF4E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7015" y="4628116"/>
            <a:ext cx="321179" cy="321179"/>
          </a:xfrm>
          <a:prstGeom prst="rect">
            <a:avLst/>
          </a:prstGeom>
        </p:spPr>
      </p:pic>
      <p:pic>
        <p:nvPicPr>
          <p:cNvPr id="19" name="Graphic 18" descr="Checkmark with solid fill">
            <a:extLst>
              <a:ext uri="{FF2B5EF4-FFF2-40B4-BE49-F238E27FC236}">
                <a16:creationId xmlns:a16="http://schemas.microsoft.com/office/drawing/2014/main" id="{908745A1-8A12-FC46-F85F-747D07A0B7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1806" y="4615772"/>
            <a:ext cx="321179" cy="321179"/>
          </a:xfrm>
          <a:prstGeom prst="rect">
            <a:avLst/>
          </a:prstGeom>
        </p:spPr>
      </p:pic>
      <p:pic>
        <p:nvPicPr>
          <p:cNvPr id="20" name="Graphic 19" descr="Checkmark with solid fill">
            <a:extLst>
              <a:ext uri="{FF2B5EF4-FFF2-40B4-BE49-F238E27FC236}">
                <a16:creationId xmlns:a16="http://schemas.microsoft.com/office/drawing/2014/main" id="{B7FAA2B0-3FE7-E937-EDBA-553D91DCD4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9913" y="4615772"/>
            <a:ext cx="321179" cy="321179"/>
          </a:xfrm>
          <a:prstGeom prst="rect">
            <a:avLst/>
          </a:prstGeom>
        </p:spPr>
      </p:pic>
      <p:sp>
        <p:nvSpPr>
          <p:cNvPr id="21" name="TextBox 20">
            <a:extLst>
              <a:ext uri="{FF2B5EF4-FFF2-40B4-BE49-F238E27FC236}">
                <a16:creationId xmlns:a16="http://schemas.microsoft.com/office/drawing/2014/main" id="{C6B611F8-BA6B-9520-40FC-7F3AF3AEA65A}"/>
              </a:ext>
            </a:extLst>
          </p:cNvPr>
          <p:cNvSpPr txBox="1"/>
          <p:nvPr/>
        </p:nvSpPr>
        <p:spPr>
          <a:xfrm>
            <a:off x="6256589" y="5686104"/>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01DB113F-DA6C-5887-4EE0-8BE1BF582601}"/>
              </a:ext>
            </a:extLst>
          </p:cNvPr>
          <p:cNvSpPr txBox="1"/>
          <p:nvPr/>
        </p:nvSpPr>
        <p:spPr>
          <a:xfrm>
            <a:off x="7419479" y="5669457"/>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1A773BFF-92CF-D514-9376-BF649C91DB5D}"/>
              </a:ext>
            </a:extLst>
          </p:cNvPr>
          <p:cNvSpPr txBox="1"/>
          <p:nvPr/>
        </p:nvSpPr>
        <p:spPr>
          <a:xfrm>
            <a:off x="8430044" y="5686104"/>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376085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ww.canva.com/93f9887c-140d-4717-aace-09f4ec8e1503">
            <a:extLst>
              <a:ext uri="{FF2B5EF4-FFF2-40B4-BE49-F238E27FC236}">
                <a16:creationId xmlns:a16="http://schemas.microsoft.com/office/drawing/2014/main" id="{F3034E49-18C2-4972-8583-7CC6C562966E}"/>
              </a:ext>
            </a:extLst>
          </p:cNvPr>
          <p:cNvSpPr>
            <a:spLocks noChangeAspect="1" noChangeArrowheads="1"/>
          </p:cNvSpPr>
          <p:nvPr/>
        </p:nvSpPr>
        <p:spPr bwMode="auto">
          <a:xfrm>
            <a:off x="2667000" y="4054140"/>
            <a:ext cx="2803860" cy="28038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close up of a logo&#10;&#10;Description generated with very high confidence">
            <a:extLst>
              <a:ext uri="{FF2B5EF4-FFF2-40B4-BE49-F238E27FC236}">
                <a16:creationId xmlns:a16="http://schemas.microsoft.com/office/drawing/2014/main" id="{57890720-F661-4336-9830-428D1ECDC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199" y="1425446"/>
            <a:ext cx="5186582" cy="5186582"/>
          </a:xfrm>
          <a:prstGeom prst="rect">
            <a:avLst/>
          </a:prstGeom>
        </p:spPr>
      </p:pic>
      <p:pic>
        <p:nvPicPr>
          <p:cNvPr id="14" name="Picture 13">
            <a:extLst>
              <a:ext uri="{FF2B5EF4-FFF2-40B4-BE49-F238E27FC236}">
                <a16:creationId xmlns:a16="http://schemas.microsoft.com/office/drawing/2014/main" id="{0F279F92-802E-4383-A17D-2E21989529C6}"/>
              </a:ext>
            </a:extLst>
          </p:cNvPr>
          <p:cNvPicPr>
            <a:picLocks noChangeAspect="1"/>
          </p:cNvPicPr>
          <p:nvPr/>
        </p:nvPicPr>
        <p:blipFill>
          <a:blip r:embed="rId4"/>
          <a:stretch>
            <a:fillRect/>
          </a:stretch>
        </p:blipFill>
        <p:spPr>
          <a:xfrm>
            <a:off x="8293192" y="4435432"/>
            <a:ext cx="1660277" cy="1960903"/>
          </a:xfrm>
          <a:prstGeom prst="rect">
            <a:avLst/>
          </a:prstGeom>
        </p:spPr>
      </p:pic>
      <p:sp>
        <p:nvSpPr>
          <p:cNvPr id="15" name="Rectangle 14">
            <a:extLst>
              <a:ext uri="{FF2B5EF4-FFF2-40B4-BE49-F238E27FC236}">
                <a16:creationId xmlns:a16="http://schemas.microsoft.com/office/drawing/2014/main" id="{E2C86953-5D2A-4D0C-8A01-34331590E75C}"/>
              </a:ext>
            </a:extLst>
          </p:cNvPr>
          <p:cNvSpPr/>
          <p:nvPr/>
        </p:nvSpPr>
        <p:spPr>
          <a:xfrm rot="10800000">
            <a:off x="9953469" y="4435432"/>
            <a:ext cx="944381" cy="1960903"/>
          </a:xfrm>
          <a:prstGeom prst="rect">
            <a:avLst/>
          </a:prstGeom>
          <a:gradFill flip="none" rotWithShape="1">
            <a:gsLst>
              <a:gs pos="27000">
                <a:schemeClr val="bg1"/>
              </a:gs>
              <a:gs pos="58000">
                <a:schemeClr val="accent1">
                  <a:lumMod val="45000"/>
                  <a:lumOff val="55000"/>
                </a:schemeClr>
              </a:gs>
              <a:gs pos="100000">
                <a:schemeClr val="accent1"/>
              </a:gs>
            </a:gsLst>
            <a:lin ang="6000000" scaled="0"/>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304E79D-4575-4E3A-90B8-00C200D5FB02}"/>
              </a:ext>
            </a:extLst>
          </p:cNvPr>
          <p:cNvSpPr txBox="1"/>
          <p:nvPr/>
        </p:nvSpPr>
        <p:spPr>
          <a:xfrm>
            <a:off x="9372674" y="6396335"/>
            <a:ext cx="2105969"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Start</a:t>
            </a:r>
          </a:p>
        </p:txBody>
      </p:sp>
      <p:grpSp>
        <p:nvGrpSpPr>
          <p:cNvPr id="19" name="Group 18">
            <a:extLst>
              <a:ext uri="{FF2B5EF4-FFF2-40B4-BE49-F238E27FC236}">
                <a16:creationId xmlns:a16="http://schemas.microsoft.com/office/drawing/2014/main" id="{66E148F8-28D2-4FF3-ADC8-917A8EAC0799}"/>
              </a:ext>
            </a:extLst>
          </p:cNvPr>
          <p:cNvGrpSpPr/>
          <p:nvPr/>
        </p:nvGrpSpPr>
        <p:grpSpPr>
          <a:xfrm>
            <a:off x="9029700" y="4018737"/>
            <a:ext cx="2762250" cy="830997"/>
            <a:chOff x="9372674" y="4018737"/>
            <a:chExt cx="2105969" cy="830997"/>
          </a:xfrm>
        </p:grpSpPr>
        <p:sp>
          <p:nvSpPr>
            <p:cNvPr id="11" name="TextBox 10">
              <a:extLst>
                <a:ext uri="{FF2B5EF4-FFF2-40B4-BE49-F238E27FC236}">
                  <a16:creationId xmlns:a16="http://schemas.microsoft.com/office/drawing/2014/main" id="{CB81AE58-1ED7-4646-A8F4-B6971D45CE51}"/>
                </a:ext>
              </a:extLst>
            </p:cNvPr>
            <p:cNvSpPr txBox="1"/>
            <p:nvPr/>
          </p:nvSpPr>
          <p:spPr>
            <a:xfrm>
              <a:off x="9372674" y="4018737"/>
              <a:ext cx="2105969"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30 seconds </a:t>
              </a:r>
              <a:r>
                <a:rPr lang="en-US" sz="2400" b="1" dirty="0">
                  <a:latin typeface="Arial" panose="020B0604020202020204" pitchFamily="34" charset="0"/>
                  <a:ea typeface="Segoe UI Symbol" panose="020B0502040204020203"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407BCE2D-2319-4AFB-BA22-B3A9E88AF329}"/>
                </a:ext>
              </a:extLst>
            </p:cNvPr>
            <p:cNvCxnSpPr/>
            <p:nvPr/>
          </p:nvCxnSpPr>
          <p:spPr>
            <a:xfrm>
              <a:off x="9957289" y="4420442"/>
              <a:ext cx="94183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DBA516A5-859B-4E5D-9F60-B4490B4E9832}"/>
              </a:ext>
            </a:extLst>
          </p:cNvPr>
          <p:cNvSpPr txBox="1">
            <a:spLocks/>
          </p:cNvSpPr>
          <p:nvPr/>
        </p:nvSpPr>
        <p:spPr>
          <a:xfrm>
            <a:off x="905774" y="1389823"/>
            <a:ext cx="10505661" cy="431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ea typeface="Cambria" panose="02040503050406030204" pitchFamily="18" charset="0"/>
                <a:cs typeface="Arial" panose="020B0604020202020204" pitchFamily="34" charset="0"/>
              </a:rPr>
              <a:t>What did you learn about the meal service?</a:t>
            </a:r>
          </a:p>
        </p:txBody>
      </p:sp>
      <p:sp>
        <p:nvSpPr>
          <p:cNvPr id="6" name="Title 1">
            <a:extLst>
              <a:ext uri="{FF2B5EF4-FFF2-40B4-BE49-F238E27FC236}">
                <a16:creationId xmlns:a16="http://schemas.microsoft.com/office/drawing/2014/main" id="{8BEC93CB-C94D-0F24-C3BC-7D5B05D980C2}"/>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Partner Share</a:t>
            </a:r>
          </a:p>
        </p:txBody>
      </p:sp>
      <p:sp>
        <p:nvSpPr>
          <p:cNvPr id="7" name="Rectangle 6">
            <a:extLst>
              <a:ext uri="{FF2B5EF4-FFF2-40B4-BE49-F238E27FC236}">
                <a16:creationId xmlns:a16="http://schemas.microsoft.com/office/drawing/2014/main" id="{825D6610-EB92-B9BB-990B-653106047E8E}"/>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69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30000" fill="hold"/>
                                        <p:tgtEl>
                                          <p:spTgt spid="15"/>
                                        </p:tgtEl>
                                        <p:attrNameLst>
                                          <p:attrName>ppt_x</p:attrName>
                                        </p:attrNameLst>
                                      </p:cBhvr>
                                      <p:tavLst>
                                        <p:tav tm="0">
                                          <p:val>
                                            <p:strVal val="#ppt_x"/>
                                          </p:val>
                                        </p:tav>
                                        <p:tav tm="100000">
                                          <p:val>
                                            <p:strVal val="#ppt_x"/>
                                          </p:val>
                                        </p:tav>
                                      </p:tavLst>
                                    </p:anim>
                                    <p:anim calcmode="lin" valueType="num">
                                      <p:cBhvr additive="base">
                                        <p:cTn id="14" dur="30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ce of broccoli&#10;&#10;Description generated with very high confidence">
            <a:extLst>
              <a:ext uri="{FF2B5EF4-FFF2-40B4-BE49-F238E27FC236}">
                <a16:creationId xmlns:a16="http://schemas.microsoft.com/office/drawing/2014/main" id="{B59F86B8-349D-984F-2AB0-49B732F4A2EE}"/>
              </a:ext>
            </a:extLst>
          </p:cNvPr>
          <p:cNvPicPr>
            <a:picLocks noChangeAspect="1"/>
          </p:cNvPicPr>
          <p:nvPr/>
        </p:nvPicPr>
        <p:blipFill rotWithShape="1">
          <a:blip r:embed="rId3">
            <a:extLst>
              <a:ext uri="{28A0092B-C50C-407E-A947-70E740481C1C}">
                <a14:useLocalDpi xmlns:a14="http://schemas.microsoft.com/office/drawing/2010/main" val="0"/>
              </a:ext>
            </a:extLst>
          </a:blip>
          <a:srcRect l="16249" t="15865" r="5158" b="27887"/>
          <a:stretch/>
        </p:blipFill>
        <p:spPr>
          <a:xfrm>
            <a:off x="0" y="-100013"/>
            <a:ext cx="12192000" cy="5815013"/>
          </a:xfrm>
          <a:prstGeom prst="rect">
            <a:avLst/>
          </a:prstGeom>
        </p:spPr>
      </p:pic>
      <p:sp>
        <p:nvSpPr>
          <p:cNvPr id="10" name="Content Placeholder 2">
            <a:extLst>
              <a:ext uri="{FF2B5EF4-FFF2-40B4-BE49-F238E27FC236}">
                <a16:creationId xmlns:a16="http://schemas.microsoft.com/office/drawing/2014/main" id="{BAFDF7FA-709C-49A2-B039-0C5573CFCEEB}"/>
              </a:ext>
            </a:extLst>
          </p:cNvPr>
          <p:cNvSpPr txBox="1">
            <a:spLocks/>
          </p:cNvSpPr>
          <p:nvPr/>
        </p:nvSpPr>
        <p:spPr>
          <a:xfrm>
            <a:off x="191729" y="2979171"/>
            <a:ext cx="6355318" cy="3258470"/>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319BE44-5E7A-1D4D-0926-CDFAB6C569EB}"/>
              </a:ext>
            </a:extLst>
          </p:cNvPr>
          <p:cNvGrpSpPr/>
          <p:nvPr/>
        </p:nvGrpSpPr>
        <p:grpSpPr>
          <a:xfrm>
            <a:off x="1" y="4171950"/>
            <a:ext cx="12192000" cy="2686050"/>
            <a:chOff x="-133004" y="4171950"/>
            <a:chExt cx="12388431" cy="2686050"/>
          </a:xfrm>
        </p:grpSpPr>
        <p:sp>
          <p:nvSpPr>
            <p:cNvPr id="5" name="Rectangle 4">
              <a:extLst>
                <a:ext uri="{FF2B5EF4-FFF2-40B4-BE49-F238E27FC236}">
                  <a16:creationId xmlns:a16="http://schemas.microsoft.com/office/drawing/2014/main" id="{D3A9A941-C6E9-BC77-06DE-F712A3D406B0}"/>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427C7F-C059-AE9C-C1BE-C861A8B9757A}"/>
                </a:ext>
              </a:extLst>
            </p:cNvPr>
            <p:cNvSpPr txBox="1"/>
            <p:nvPr/>
          </p:nvSpPr>
          <p:spPr>
            <a:xfrm>
              <a:off x="457601" y="4886598"/>
              <a:ext cx="11539901"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Recordkeeping</a:t>
              </a:r>
            </a:p>
            <a:p>
              <a:pPr>
                <a:lnSpc>
                  <a:spcPts val="4905"/>
                </a:lnSpc>
              </a:pPr>
              <a:r>
                <a:rPr lang="en-US" sz="4800" b="1" dirty="0">
                  <a:solidFill>
                    <a:schemeClr val="bg1"/>
                  </a:solidFill>
                  <a:latin typeface="Arial" panose="020B0604020202020204" pitchFamily="34" charset="0"/>
                  <a:cs typeface="Arial" panose="020B0604020202020204" pitchFamily="34" charset="0"/>
                </a:rPr>
                <a:t>If it’s not documented, it didn’t happen</a:t>
              </a:r>
            </a:p>
          </p:txBody>
        </p:sp>
      </p:grpSp>
    </p:spTree>
    <p:extLst>
      <p:ext uri="{BB962C8B-B14F-4D97-AF65-F5344CB8AC3E}">
        <p14:creationId xmlns:p14="http://schemas.microsoft.com/office/powerpoint/2010/main" val="1363617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30132955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069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40468198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43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owl of oranges on a table&#10;&#10;Description generated with high confidence">
            <a:extLst>
              <a:ext uri="{FF2B5EF4-FFF2-40B4-BE49-F238E27FC236}">
                <a16:creationId xmlns:a16="http://schemas.microsoft.com/office/drawing/2014/main" id="{95A022CE-9BE2-497F-B742-CB650439375D}"/>
              </a:ext>
            </a:extLst>
          </p:cNvPr>
          <p:cNvPicPr>
            <a:picLocks noChangeAspect="1"/>
          </p:cNvPicPr>
          <p:nvPr/>
        </p:nvPicPr>
        <p:blipFill rotWithShape="1">
          <a:blip r:embed="rId3">
            <a:extLst>
              <a:ext uri="{28A0092B-C50C-407E-A947-70E740481C1C}">
                <a14:useLocalDpi xmlns:a14="http://schemas.microsoft.com/office/drawing/2010/main" val="0"/>
              </a:ext>
            </a:extLst>
          </a:blip>
          <a:srcRect l="22592" t="35106" r="-1"/>
          <a:stretch/>
        </p:blipFill>
        <p:spPr>
          <a:xfrm>
            <a:off x="0" y="0"/>
            <a:ext cx="12255427" cy="6858000"/>
          </a:xfrm>
          <a:prstGeom prst="rect">
            <a:avLst/>
          </a:prstGeom>
        </p:spPr>
      </p:pic>
      <p:grpSp>
        <p:nvGrpSpPr>
          <p:cNvPr id="6" name="Group 5">
            <a:extLst>
              <a:ext uri="{FF2B5EF4-FFF2-40B4-BE49-F238E27FC236}">
                <a16:creationId xmlns:a16="http://schemas.microsoft.com/office/drawing/2014/main" id="{175FA592-677A-6888-74AE-F7E644979C12}"/>
              </a:ext>
            </a:extLst>
          </p:cNvPr>
          <p:cNvGrpSpPr/>
          <p:nvPr/>
        </p:nvGrpSpPr>
        <p:grpSpPr>
          <a:xfrm>
            <a:off x="0" y="4171950"/>
            <a:ext cx="12255427" cy="2686050"/>
            <a:chOff x="-133004" y="4171950"/>
            <a:chExt cx="12388431" cy="2686050"/>
          </a:xfrm>
        </p:grpSpPr>
        <p:sp>
          <p:nvSpPr>
            <p:cNvPr id="4" name="Rectangle 3">
              <a:extLst>
                <a:ext uri="{FF2B5EF4-FFF2-40B4-BE49-F238E27FC236}">
                  <a16:creationId xmlns:a16="http://schemas.microsoft.com/office/drawing/2014/main" id="{E091A88D-83B9-BE1B-55AB-652D6FC0D3D6}"/>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Staff Meeting</a:t>
              </a:r>
            </a:p>
            <a:p>
              <a:pPr>
                <a:lnSpc>
                  <a:spcPts val="4905"/>
                </a:lnSpc>
              </a:pPr>
              <a:r>
                <a:rPr lang="en-US" sz="4800" b="1" dirty="0">
                  <a:solidFill>
                    <a:schemeClr val="bg1"/>
                  </a:solidFill>
                  <a:latin typeface="Arial" panose="020B0604020202020204" pitchFamily="34" charset="0"/>
                  <a:cs typeface="Arial" panose="020B0604020202020204" pitchFamily="34" charset="0"/>
                </a:rPr>
                <a:t>Annual CACFP Training</a:t>
              </a:r>
              <a:endParaRPr lang="en-US" sz="4717" b="1" dirty="0">
                <a:solidFill>
                  <a:srgbClr val="171426"/>
                </a:solidFill>
                <a:latin typeface="Arial" panose="020B0604020202020204" pitchFamily="34" charset="0"/>
                <a:cs typeface="Arial" panose="020B0604020202020204"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Supporting Meals Served</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B868BAAD-FD7F-603F-252A-370B3392018C}"/>
              </a:ext>
            </a:extLst>
          </p:cNvPr>
          <p:cNvSpPr txBox="1">
            <a:spLocks/>
          </p:cNvSpPr>
          <p:nvPr/>
        </p:nvSpPr>
        <p:spPr>
          <a:xfrm>
            <a:off x="905775" y="1533446"/>
            <a:ext cx="5190225" cy="2137060"/>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None/>
            </a:pPr>
            <a:r>
              <a:rPr lang="en-US" sz="2800" dirty="0">
                <a:latin typeface="Arial" panose="020B0604020202020204" pitchFamily="34" charset="0"/>
                <a:ea typeface="Cambria" panose="02040503050406030204" pitchFamily="18" charset="0"/>
                <a:cs typeface="Arial" panose="020B0604020202020204" pitchFamily="34" charset="0"/>
              </a:rPr>
              <a:t>Meal Counts are totaled monthly based on the Point of Service Meal Count sheets completed in the classroom</a:t>
            </a:r>
          </a:p>
          <a:p>
            <a:pPr marL="463550" indent="-201613"/>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Records used: Point of Service Meal Counts, Meal Count Summary</a:t>
            </a:r>
          </a:p>
          <a:p>
            <a:pPr marL="261937" indent="0">
              <a:buNone/>
            </a:pPr>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All the meals served are totaled and entered on ADE’s Meal Count Summary Sheets. </a:t>
            </a:r>
            <a:endParaRPr lang="en-US" sz="2400" dirty="0">
              <a:highlight>
                <a:srgbClr val="FFFF00"/>
              </a:highlight>
              <a:latin typeface="Arial" panose="020B0604020202020204" pitchFamily="34" charset="0"/>
              <a:ea typeface="Cambria" panose="02040503050406030204" pitchFamily="18" charset="0"/>
              <a:cs typeface="Arial" panose="020B0604020202020204" pitchFamily="34" charset="0"/>
            </a:endParaRPr>
          </a:p>
        </p:txBody>
      </p:sp>
      <p:sp>
        <p:nvSpPr>
          <p:cNvPr id="35" name="Content Placeholder 2">
            <a:extLst>
              <a:ext uri="{FF2B5EF4-FFF2-40B4-BE49-F238E27FC236}">
                <a16:creationId xmlns:a16="http://schemas.microsoft.com/office/drawing/2014/main" id="{C981CBA8-7675-F16F-09EA-E8967ABFC88E}"/>
              </a:ext>
            </a:extLst>
          </p:cNvPr>
          <p:cNvSpPr>
            <a:spLocks noGrp="1"/>
          </p:cNvSpPr>
          <p:nvPr>
            <p:ph idx="1"/>
          </p:nvPr>
        </p:nvSpPr>
        <p:spPr>
          <a:xfrm>
            <a:off x="6149205" y="3921632"/>
            <a:ext cx="2462213" cy="91034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Sheets</a:t>
            </a:r>
          </a:p>
        </p:txBody>
      </p:sp>
      <p:pic>
        <p:nvPicPr>
          <p:cNvPr id="36" name="Picture 35" descr="A service menu form with numbers&#10;&#10;Description automatically generated with medium confidence">
            <a:extLst>
              <a:ext uri="{FF2B5EF4-FFF2-40B4-BE49-F238E27FC236}">
                <a16:creationId xmlns:a16="http://schemas.microsoft.com/office/drawing/2014/main" id="{C5290BFE-17AA-1D39-C647-FDDB96F63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69131"/>
            <a:ext cx="2462213" cy="1902619"/>
          </a:xfrm>
          <a:prstGeom prst="rect">
            <a:avLst/>
          </a:prstGeom>
          <a:ln>
            <a:solidFill>
              <a:schemeClr val="tx1"/>
            </a:solidFill>
          </a:ln>
          <a:effectLst>
            <a:outerShdw blurRad="50800" dist="38100" dir="8100000" algn="tr" rotWithShape="0">
              <a:prstClr val="black">
                <a:alpha val="40000"/>
              </a:prstClr>
            </a:outerShdw>
          </a:effectLst>
        </p:spPr>
      </p:pic>
      <p:pic>
        <p:nvPicPr>
          <p:cNvPr id="37" name="Graphic 36" descr="Line arrow: Clockwise curve">
            <a:extLst>
              <a:ext uri="{FF2B5EF4-FFF2-40B4-BE49-F238E27FC236}">
                <a16:creationId xmlns:a16="http://schemas.microsoft.com/office/drawing/2014/main" id="{088F901F-4394-C3BE-2ABE-380B06FADD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333242">
            <a:off x="8911773" y="2488047"/>
            <a:ext cx="1792337" cy="1792337"/>
          </a:xfrm>
          <a:prstGeom prst="rect">
            <a:avLst/>
          </a:prstGeom>
        </p:spPr>
      </p:pic>
      <p:pic>
        <p:nvPicPr>
          <p:cNvPr id="39" name="Picture 38">
            <a:extLst>
              <a:ext uri="{FF2B5EF4-FFF2-40B4-BE49-F238E27FC236}">
                <a16:creationId xmlns:a16="http://schemas.microsoft.com/office/drawing/2014/main" id="{4EC3818E-25D2-807B-162B-B96857C0992D}"/>
              </a:ext>
            </a:extLst>
          </p:cNvPr>
          <p:cNvPicPr>
            <a:picLocks noChangeAspect="1"/>
          </p:cNvPicPr>
          <p:nvPr/>
        </p:nvPicPr>
        <p:blipFill>
          <a:blip r:embed="rId6"/>
          <a:stretch>
            <a:fillRect/>
          </a:stretch>
        </p:blipFill>
        <p:spPr>
          <a:xfrm>
            <a:off x="8810625" y="4185905"/>
            <a:ext cx="2462213" cy="1888629"/>
          </a:xfrm>
          <a:prstGeom prst="rect">
            <a:avLst/>
          </a:prstGeom>
          <a:ln>
            <a:solidFill>
              <a:schemeClr val="tx1"/>
            </a:solidFill>
          </a:ln>
          <a:effectLst>
            <a:outerShdw blurRad="50800" dist="38100" dir="8100000" algn="tr" rotWithShape="0">
              <a:prstClr val="black">
                <a:alpha val="40000"/>
              </a:prstClr>
            </a:outerShdw>
          </a:effectLst>
        </p:spPr>
      </p:pic>
      <p:sp>
        <p:nvSpPr>
          <p:cNvPr id="40" name="Content Placeholder 2">
            <a:extLst>
              <a:ext uri="{FF2B5EF4-FFF2-40B4-BE49-F238E27FC236}">
                <a16:creationId xmlns:a16="http://schemas.microsoft.com/office/drawing/2014/main" id="{16A92A9C-6D61-4CBB-6598-396228B2FF54}"/>
              </a:ext>
            </a:extLst>
          </p:cNvPr>
          <p:cNvSpPr txBox="1">
            <a:spLocks/>
          </p:cNvSpPr>
          <p:nvPr/>
        </p:nvSpPr>
        <p:spPr>
          <a:xfrm>
            <a:off x="8820150" y="6119744"/>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Meal Count Summary Sheet</a:t>
            </a:r>
          </a:p>
        </p:txBody>
      </p:sp>
      <p:pic>
        <p:nvPicPr>
          <p:cNvPr id="41" name="Picture 40" descr="A service menu form with numbers&#10;&#10;Description automatically generated with medium confidence">
            <a:extLst>
              <a:ext uri="{FF2B5EF4-FFF2-40B4-BE49-F238E27FC236}">
                <a16:creationId xmlns:a16="http://schemas.microsoft.com/office/drawing/2014/main" id="{FA6BA626-6642-A837-4E1E-225599082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088" y="1844072"/>
            <a:ext cx="2462213" cy="1902619"/>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01509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Supporting Meals Served</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B868BAAD-FD7F-603F-252A-370B3392018C}"/>
              </a:ext>
            </a:extLst>
          </p:cNvPr>
          <p:cNvSpPr txBox="1">
            <a:spLocks/>
          </p:cNvSpPr>
          <p:nvPr/>
        </p:nvSpPr>
        <p:spPr>
          <a:xfrm>
            <a:off x="905775" y="1533446"/>
            <a:ext cx="5190225" cy="2137060"/>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None/>
            </a:pPr>
            <a:r>
              <a:rPr lang="en-US" sz="2800" dirty="0">
                <a:latin typeface="Arial" panose="020B0604020202020204" pitchFamily="34" charset="0"/>
                <a:ea typeface="Cambria" panose="02040503050406030204" pitchFamily="18" charset="0"/>
                <a:cs typeface="Arial" panose="020B0604020202020204" pitchFamily="34" charset="0"/>
              </a:rPr>
              <a:t>Meal Counts are totaled monthly based on the Point of Service Meal Count sheets completed in the classroom</a:t>
            </a:r>
          </a:p>
          <a:p>
            <a:pPr marL="463550" indent="-201613"/>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Records used: Point of Service Meal Counts, Meal Count Summary</a:t>
            </a:r>
          </a:p>
          <a:p>
            <a:pPr marL="261937" indent="0">
              <a:buNone/>
            </a:pPr>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All the meals served are totaled and entered on ADE’s Meal Count Summary Sheets. </a:t>
            </a:r>
            <a:endParaRPr lang="en-US" sz="2400" dirty="0">
              <a:highlight>
                <a:srgbClr val="FFFF00"/>
              </a:highlight>
              <a:latin typeface="Arial" panose="020B0604020202020204" pitchFamily="34" charset="0"/>
              <a:ea typeface="Cambria" panose="02040503050406030204" pitchFamily="18" charset="0"/>
              <a:cs typeface="Arial" panose="020B0604020202020204" pitchFamily="34" charset="0"/>
            </a:endParaRPr>
          </a:p>
        </p:txBody>
      </p:sp>
      <p:sp>
        <p:nvSpPr>
          <p:cNvPr id="35" name="Content Placeholder 2">
            <a:extLst>
              <a:ext uri="{FF2B5EF4-FFF2-40B4-BE49-F238E27FC236}">
                <a16:creationId xmlns:a16="http://schemas.microsoft.com/office/drawing/2014/main" id="{C981CBA8-7675-F16F-09EA-E8967ABFC88E}"/>
              </a:ext>
            </a:extLst>
          </p:cNvPr>
          <p:cNvSpPr>
            <a:spLocks noGrp="1"/>
          </p:cNvSpPr>
          <p:nvPr>
            <p:ph idx="1"/>
          </p:nvPr>
        </p:nvSpPr>
        <p:spPr>
          <a:xfrm>
            <a:off x="6124575" y="4185905"/>
            <a:ext cx="2462213" cy="91034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Sheets</a:t>
            </a:r>
          </a:p>
        </p:txBody>
      </p:sp>
      <p:pic>
        <p:nvPicPr>
          <p:cNvPr id="37" name="Graphic 36" descr="Line arrow: Clockwise curve">
            <a:extLst>
              <a:ext uri="{FF2B5EF4-FFF2-40B4-BE49-F238E27FC236}">
                <a16:creationId xmlns:a16="http://schemas.microsoft.com/office/drawing/2014/main" id="{088F901F-4394-C3BE-2ABE-380B06FAD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33242">
            <a:off x="8699843" y="2412563"/>
            <a:ext cx="1792337" cy="1792337"/>
          </a:xfrm>
          <a:prstGeom prst="rect">
            <a:avLst/>
          </a:prstGeom>
        </p:spPr>
      </p:pic>
      <p:pic>
        <p:nvPicPr>
          <p:cNvPr id="39" name="Picture 38">
            <a:extLst>
              <a:ext uri="{FF2B5EF4-FFF2-40B4-BE49-F238E27FC236}">
                <a16:creationId xmlns:a16="http://schemas.microsoft.com/office/drawing/2014/main" id="{4EC3818E-25D2-807B-162B-B96857C0992D}"/>
              </a:ext>
            </a:extLst>
          </p:cNvPr>
          <p:cNvPicPr>
            <a:picLocks noChangeAspect="1"/>
          </p:cNvPicPr>
          <p:nvPr/>
        </p:nvPicPr>
        <p:blipFill>
          <a:blip r:embed="rId5"/>
          <a:stretch>
            <a:fillRect/>
          </a:stretch>
        </p:blipFill>
        <p:spPr>
          <a:xfrm>
            <a:off x="8810625" y="4185905"/>
            <a:ext cx="2462213" cy="1888629"/>
          </a:xfrm>
          <a:prstGeom prst="rect">
            <a:avLst/>
          </a:prstGeom>
          <a:ln>
            <a:solidFill>
              <a:schemeClr val="tx1"/>
            </a:solidFill>
          </a:ln>
          <a:effectLst>
            <a:outerShdw blurRad="50800" dist="38100" dir="8100000" algn="tr" rotWithShape="0">
              <a:prstClr val="black">
                <a:alpha val="40000"/>
              </a:prstClr>
            </a:outerShdw>
          </a:effectLst>
        </p:spPr>
      </p:pic>
      <p:sp>
        <p:nvSpPr>
          <p:cNvPr id="40" name="Content Placeholder 2">
            <a:extLst>
              <a:ext uri="{FF2B5EF4-FFF2-40B4-BE49-F238E27FC236}">
                <a16:creationId xmlns:a16="http://schemas.microsoft.com/office/drawing/2014/main" id="{16A92A9C-6D61-4CBB-6598-396228B2FF54}"/>
              </a:ext>
            </a:extLst>
          </p:cNvPr>
          <p:cNvSpPr txBox="1">
            <a:spLocks/>
          </p:cNvSpPr>
          <p:nvPr/>
        </p:nvSpPr>
        <p:spPr>
          <a:xfrm>
            <a:off x="8820150" y="6119744"/>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Meal Count Summary Sheet</a:t>
            </a:r>
          </a:p>
        </p:txBody>
      </p:sp>
      <p:pic>
        <p:nvPicPr>
          <p:cNvPr id="2" name="Picture 1" descr="A close-up of a form&#10;&#10;Description automatically generated">
            <a:extLst>
              <a:ext uri="{FF2B5EF4-FFF2-40B4-BE49-F238E27FC236}">
                <a16:creationId xmlns:a16="http://schemas.microsoft.com/office/drawing/2014/main" id="{7F07877E-8953-6AC6-A9D7-9E1E52E67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533446"/>
            <a:ext cx="1847850" cy="2391335"/>
          </a:xfrm>
          <a:prstGeom prst="rect">
            <a:avLst/>
          </a:prstGeom>
          <a:ln>
            <a:solidFill>
              <a:schemeClr val="tx1"/>
            </a:solidFill>
          </a:ln>
          <a:effectLst>
            <a:outerShdw blurRad="50800" dist="38100" dir="8100000" algn="tr" rotWithShape="0">
              <a:prstClr val="black">
                <a:alpha val="40000"/>
              </a:prstClr>
            </a:outerShdw>
          </a:effectLst>
        </p:spPr>
      </p:pic>
      <p:pic>
        <p:nvPicPr>
          <p:cNvPr id="3" name="Picture 2" descr="A close-up of a form&#10;&#10;Description automatically generated">
            <a:extLst>
              <a:ext uri="{FF2B5EF4-FFF2-40B4-BE49-F238E27FC236}">
                <a16:creationId xmlns:a16="http://schemas.microsoft.com/office/drawing/2014/main" id="{3A26F07E-255E-77AF-FC78-0133E4FEC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568" y="1673068"/>
            <a:ext cx="1847850" cy="2391335"/>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82454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Enrollment</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Screen Clipping">
            <a:extLst>
              <a:ext uri="{FF2B5EF4-FFF2-40B4-BE49-F238E27FC236}">
                <a16:creationId xmlns:a16="http://schemas.microsoft.com/office/drawing/2014/main" id="{1F3963E9-454B-608B-0499-3C64E44E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49" y="1601685"/>
            <a:ext cx="1940513" cy="2492088"/>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descr="A screenshot of a cell phone&#10;&#10;Description generated with high confidence">
            <a:extLst>
              <a:ext uri="{FF2B5EF4-FFF2-40B4-BE49-F238E27FC236}">
                <a16:creationId xmlns:a16="http://schemas.microsoft.com/office/drawing/2014/main" id="{73067417-C73A-0859-27B6-FAF265DEE6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66157" y="3680777"/>
            <a:ext cx="2630569" cy="1994865"/>
          </a:xfrm>
          <a:prstGeom prst="rect">
            <a:avLst/>
          </a:prstGeom>
          <a:ln>
            <a:solidFill>
              <a:schemeClr val="tx1"/>
            </a:solidFill>
          </a:ln>
          <a:effectLst>
            <a:outerShdw blurRad="50800" dist="38100" dir="8100000" algn="tr" rotWithShape="0">
              <a:prstClr val="black">
                <a:alpha val="40000"/>
              </a:prstClr>
            </a:outerShdw>
          </a:effectLst>
        </p:spPr>
      </p:pic>
      <p:pic>
        <p:nvPicPr>
          <p:cNvPr id="11" name="Picture 10" descr="A screenshot of a computer&#10;&#10;Description generated with very high confidence">
            <a:extLst>
              <a:ext uri="{FF2B5EF4-FFF2-40B4-BE49-F238E27FC236}">
                <a16:creationId xmlns:a16="http://schemas.microsoft.com/office/drawing/2014/main" id="{3F475319-35EF-9DF2-66C1-44984D947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5553" y="3283611"/>
            <a:ext cx="3127399" cy="2424546"/>
          </a:xfrm>
          <a:prstGeom prst="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4313DF8D-C61E-013C-96C8-723A78E6CBCD}"/>
              </a:ext>
            </a:extLst>
          </p:cNvPr>
          <p:cNvSpPr txBox="1"/>
          <p:nvPr/>
        </p:nvSpPr>
        <p:spPr>
          <a:xfrm>
            <a:off x="8996847" y="5708157"/>
            <a:ext cx="1941447"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Meal Benefit Form</a:t>
            </a:r>
          </a:p>
        </p:txBody>
      </p:sp>
      <p:sp>
        <p:nvSpPr>
          <p:cNvPr id="14" name="TextBox 13">
            <a:extLst>
              <a:ext uri="{FF2B5EF4-FFF2-40B4-BE49-F238E27FC236}">
                <a16:creationId xmlns:a16="http://schemas.microsoft.com/office/drawing/2014/main" id="{FE3D0467-BA6D-CADE-7E64-90DCF6564098}"/>
              </a:ext>
            </a:extLst>
          </p:cNvPr>
          <p:cNvSpPr txBox="1"/>
          <p:nvPr/>
        </p:nvSpPr>
        <p:spPr>
          <a:xfrm>
            <a:off x="5760223" y="1474351"/>
            <a:ext cx="252374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Claiming Roster</a:t>
            </a:r>
          </a:p>
        </p:txBody>
      </p:sp>
      <p:sp>
        <p:nvSpPr>
          <p:cNvPr id="15" name="TextBox 14">
            <a:extLst>
              <a:ext uri="{FF2B5EF4-FFF2-40B4-BE49-F238E27FC236}">
                <a16:creationId xmlns:a16="http://schemas.microsoft.com/office/drawing/2014/main" id="{1C443D81-B0B3-6FC5-E9F9-8039E18CEC53}"/>
              </a:ext>
            </a:extLst>
          </p:cNvPr>
          <p:cNvSpPr txBox="1"/>
          <p:nvPr/>
        </p:nvSpPr>
        <p:spPr>
          <a:xfrm>
            <a:off x="745121" y="1224414"/>
            <a:ext cx="218861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Emergency “Blue” Card</a:t>
            </a:r>
          </a:p>
        </p:txBody>
      </p:sp>
      <p:sp>
        <p:nvSpPr>
          <p:cNvPr id="16" name="TextBox 15">
            <a:extLst>
              <a:ext uri="{FF2B5EF4-FFF2-40B4-BE49-F238E27FC236}">
                <a16:creationId xmlns:a16="http://schemas.microsoft.com/office/drawing/2014/main" id="{99D01942-B910-0B0F-F682-E0F3A9246D2D}"/>
              </a:ext>
            </a:extLst>
          </p:cNvPr>
          <p:cNvSpPr txBox="1"/>
          <p:nvPr/>
        </p:nvSpPr>
        <p:spPr>
          <a:xfrm>
            <a:off x="3485856" y="5695328"/>
            <a:ext cx="171214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Sign-in/Sign-out</a:t>
            </a:r>
            <a:endParaRPr lang="en-US"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7EAB905-EF4B-2F4E-1849-6727C637FA44}"/>
              </a:ext>
            </a:extLst>
          </p:cNvPr>
          <p:cNvPicPr>
            <a:picLocks noChangeAspect="1"/>
          </p:cNvPicPr>
          <p:nvPr/>
        </p:nvPicPr>
        <p:blipFill>
          <a:blip r:embed="rId6"/>
          <a:stretch>
            <a:fillRect/>
          </a:stretch>
        </p:blipFill>
        <p:spPr>
          <a:xfrm>
            <a:off x="5860121" y="1794410"/>
            <a:ext cx="2312329" cy="2978402"/>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75402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Attendance</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E43921-C937-858D-3004-5C5373E0F321}"/>
              </a:ext>
            </a:extLst>
          </p:cNvPr>
          <p:cNvPicPr>
            <a:picLocks noChangeAspect="1"/>
          </p:cNvPicPr>
          <p:nvPr/>
        </p:nvPicPr>
        <p:blipFill>
          <a:blip r:embed="rId3"/>
          <a:stretch>
            <a:fillRect/>
          </a:stretch>
        </p:blipFill>
        <p:spPr>
          <a:xfrm>
            <a:off x="905774" y="1404858"/>
            <a:ext cx="3642833" cy="4643610"/>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0436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10064165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380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CACFP Reimbursement</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F4FC7F2-37D5-97BA-3179-035C0D2BB283}"/>
              </a:ext>
            </a:extLst>
          </p:cNvPr>
          <p:cNvSpPr>
            <a:spLocks noGrp="1"/>
          </p:cNvSpPr>
          <p:nvPr>
            <p:ph idx="1"/>
          </p:nvPr>
        </p:nvSpPr>
        <p:spPr>
          <a:xfrm>
            <a:off x="838199" y="1838743"/>
            <a:ext cx="5719764" cy="4255861"/>
          </a:xfrm>
        </p:spPr>
        <p:txBody>
          <a:bodyPr>
            <a:noAutofit/>
          </a:bodyPr>
          <a:lstStyle/>
          <a:p>
            <a:pPr marL="0" indent="0">
              <a:buNone/>
            </a:pPr>
            <a:r>
              <a:rPr lang="en-US" dirty="0">
                <a:latin typeface="Arial" panose="020B0604020202020204" pitchFamily="34" charset="0"/>
                <a:cs typeface="Arial" panose="020B0604020202020204" pitchFamily="34" charset="0"/>
              </a:rPr>
              <a:t>How does CACFP Reimbursement work?</a:t>
            </a:r>
          </a:p>
          <a:p>
            <a:pPr marL="457200" lvl="1" indent="0">
              <a:buNone/>
            </a:pPr>
            <a:endParaRPr lang="en-US" dirty="0">
              <a:latin typeface="+mj-lt"/>
            </a:endParaRPr>
          </a:p>
          <a:p>
            <a:pPr marL="457200" lvl="1" indent="0">
              <a:buNone/>
            </a:pPr>
            <a:r>
              <a:rPr lang="en-US" dirty="0">
                <a:latin typeface="+mj-lt"/>
              </a:rPr>
              <a:t>Meal Counts x Enrollment = $</a:t>
            </a:r>
          </a:p>
          <a:p>
            <a:pPr marL="457200" lvl="1" indent="0">
              <a:buNone/>
            </a:pPr>
            <a:endParaRPr lang="en-US" dirty="0">
              <a:latin typeface="+mj-lt"/>
            </a:endParaRPr>
          </a:p>
          <a:p>
            <a:pPr marL="457200" lvl="1" indent="0">
              <a:buNone/>
            </a:pPr>
            <a:r>
              <a:rPr lang="en-US" dirty="0">
                <a:latin typeface="+mj-lt"/>
              </a:rPr>
              <a:t>We can receive up to approximately:</a:t>
            </a:r>
          </a:p>
          <a:p>
            <a:pPr lvl="2"/>
            <a:r>
              <a:rPr lang="en-US" sz="2400" dirty="0">
                <a:latin typeface="+mj-lt"/>
              </a:rPr>
              <a:t>$2.00 for each breakfast</a:t>
            </a:r>
          </a:p>
          <a:p>
            <a:pPr lvl="2"/>
            <a:r>
              <a:rPr lang="en-US" sz="2400" dirty="0">
                <a:latin typeface="+mj-lt"/>
              </a:rPr>
              <a:t>$1.00 for each snack</a:t>
            </a:r>
          </a:p>
          <a:p>
            <a:pPr lvl="2"/>
            <a:r>
              <a:rPr lang="en-US" sz="2400" dirty="0">
                <a:latin typeface="+mj-lt"/>
              </a:rPr>
              <a:t>$3.50 for each lunch/supper </a:t>
            </a:r>
          </a:p>
        </p:txBody>
      </p:sp>
    </p:spTree>
    <p:extLst>
      <p:ext uri="{BB962C8B-B14F-4D97-AF65-F5344CB8AC3E}">
        <p14:creationId xmlns:p14="http://schemas.microsoft.com/office/powerpoint/2010/main" val="566069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CACFP Claims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34B6902-63C4-AB86-5A5B-99506E954E74}"/>
              </a:ext>
            </a:extLst>
          </p:cNvPr>
          <p:cNvGrpSpPr/>
          <p:nvPr/>
        </p:nvGrpSpPr>
        <p:grpSpPr>
          <a:xfrm>
            <a:off x="6364941" y="1522394"/>
            <a:ext cx="4619428" cy="4850224"/>
            <a:chOff x="5050424" y="1003888"/>
            <a:chExt cx="4619428" cy="4850224"/>
          </a:xfrm>
        </p:grpSpPr>
        <p:pic>
          <p:nvPicPr>
            <p:cNvPr id="7" name="Picture 6">
              <a:extLst>
                <a:ext uri="{FF2B5EF4-FFF2-40B4-BE49-F238E27FC236}">
                  <a16:creationId xmlns:a16="http://schemas.microsoft.com/office/drawing/2014/main" id="{D5ED60D9-1735-BBE5-5D87-08C30B9F2980}"/>
                </a:ext>
              </a:extLst>
            </p:cNvPr>
            <p:cNvPicPr>
              <a:picLocks noChangeAspect="1"/>
            </p:cNvPicPr>
            <p:nvPr/>
          </p:nvPicPr>
          <p:blipFill rotWithShape="1">
            <a:blip r:embed="rId3"/>
            <a:srcRect r="3070"/>
            <a:stretch/>
          </p:blipFill>
          <p:spPr>
            <a:xfrm>
              <a:off x="5050424" y="1789603"/>
              <a:ext cx="4619428" cy="1009650"/>
            </a:xfrm>
            <a:prstGeom prst="rect">
              <a:avLst/>
            </a:prstGeom>
          </p:spPr>
        </p:pic>
        <p:pic>
          <p:nvPicPr>
            <p:cNvPr id="8" name="Picture 2" descr="image001">
              <a:extLst>
                <a:ext uri="{FF2B5EF4-FFF2-40B4-BE49-F238E27FC236}">
                  <a16:creationId xmlns:a16="http://schemas.microsoft.com/office/drawing/2014/main" id="{340B2894-34AC-FC43-4424-4ADD99C049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282" r="71357" b="7677"/>
            <a:stretch/>
          </p:blipFill>
          <p:spPr bwMode="auto">
            <a:xfrm>
              <a:off x="5067179" y="2472602"/>
              <a:ext cx="4602673" cy="338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61F570B-962D-22EF-60FE-E85B40B04D30}"/>
                </a:ext>
              </a:extLst>
            </p:cNvPr>
            <p:cNvPicPr>
              <a:picLocks noChangeAspect="1"/>
            </p:cNvPicPr>
            <p:nvPr/>
          </p:nvPicPr>
          <p:blipFill rotWithShape="1">
            <a:blip r:embed="rId5"/>
            <a:srcRect r="21213"/>
            <a:stretch/>
          </p:blipFill>
          <p:spPr>
            <a:xfrm>
              <a:off x="5071657" y="1003888"/>
              <a:ext cx="4598195" cy="790575"/>
            </a:xfrm>
            <a:prstGeom prst="rect">
              <a:avLst/>
            </a:prstGeom>
          </p:spPr>
        </p:pic>
      </p:grpSp>
      <p:pic>
        <p:nvPicPr>
          <p:cNvPr id="11" name="Graphic 10" descr="Line arrow: Clockwise curve">
            <a:extLst>
              <a:ext uri="{FF2B5EF4-FFF2-40B4-BE49-F238E27FC236}">
                <a16:creationId xmlns:a16="http://schemas.microsoft.com/office/drawing/2014/main" id="{026F712C-F12F-065B-3618-4318BC353E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677144">
            <a:off x="6118627" y="1531689"/>
            <a:ext cx="1792337" cy="1792337"/>
          </a:xfrm>
          <a:prstGeom prst="rect">
            <a:avLst/>
          </a:prstGeom>
        </p:spPr>
      </p:pic>
      <p:pic>
        <p:nvPicPr>
          <p:cNvPr id="12" name="Graphic 11" descr="Line arrow: Slight curve">
            <a:extLst>
              <a:ext uri="{FF2B5EF4-FFF2-40B4-BE49-F238E27FC236}">
                <a16:creationId xmlns:a16="http://schemas.microsoft.com/office/drawing/2014/main" id="{D3B390B2-4B1D-46F8-2621-A664EB1A82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39282" y="4340822"/>
            <a:ext cx="2612220" cy="2612220"/>
          </a:xfrm>
          <a:prstGeom prst="rect">
            <a:avLst/>
          </a:prstGeom>
        </p:spPr>
      </p:pic>
      <p:pic>
        <p:nvPicPr>
          <p:cNvPr id="13" name="Picture 12">
            <a:extLst>
              <a:ext uri="{FF2B5EF4-FFF2-40B4-BE49-F238E27FC236}">
                <a16:creationId xmlns:a16="http://schemas.microsoft.com/office/drawing/2014/main" id="{25EA8352-96DE-8484-CA99-946C705DBEE2}"/>
              </a:ext>
            </a:extLst>
          </p:cNvPr>
          <p:cNvPicPr>
            <a:picLocks noChangeAspect="1"/>
          </p:cNvPicPr>
          <p:nvPr/>
        </p:nvPicPr>
        <p:blipFill>
          <a:blip r:embed="rId10"/>
          <a:stretch>
            <a:fillRect/>
          </a:stretch>
        </p:blipFill>
        <p:spPr>
          <a:xfrm>
            <a:off x="3355322" y="1572863"/>
            <a:ext cx="2462213" cy="1888629"/>
          </a:xfrm>
          <a:prstGeom prst="rect">
            <a:avLst/>
          </a:prstGeom>
          <a:ln>
            <a:solidFill>
              <a:schemeClr val="tx1"/>
            </a:solidFill>
          </a:ln>
          <a:effectLst>
            <a:outerShdw blurRad="50800" dist="38100" dir="8100000" algn="tr" rotWithShape="0">
              <a:prstClr val="black">
                <a:alpha val="40000"/>
              </a:prstClr>
            </a:outerShdw>
          </a:effectLst>
        </p:spPr>
      </p:pic>
      <p:sp>
        <p:nvSpPr>
          <p:cNvPr id="14" name="Content Placeholder 2">
            <a:extLst>
              <a:ext uri="{FF2B5EF4-FFF2-40B4-BE49-F238E27FC236}">
                <a16:creationId xmlns:a16="http://schemas.microsoft.com/office/drawing/2014/main" id="{A409309C-0D09-7E76-DDB3-8A2713E8F647}"/>
              </a:ext>
            </a:extLst>
          </p:cNvPr>
          <p:cNvSpPr txBox="1">
            <a:spLocks/>
          </p:cNvSpPr>
          <p:nvPr/>
        </p:nvSpPr>
        <p:spPr>
          <a:xfrm>
            <a:off x="3364847" y="3506702"/>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Meal Count Summary Sheet</a:t>
            </a:r>
          </a:p>
        </p:txBody>
      </p:sp>
      <p:sp>
        <p:nvSpPr>
          <p:cNvPr id="17" name="TextBox 16">
            <a:extLst>
              <a:ext uri="{FF2B5EF4-FFF2-40B4-BE49-F238E27FC236}">
                <a16:creationId xmlns:a16="http://schemas.microsoft.com/office/drawing/2014/main" id="{C55D72EE-E642-E37A-85CD-3965A1B74F98}"/>
              </a:ext>
            </a:extLst>
          </p:cNvPr>
          <p:cNvSpPr txBox="1"/>
          <p:nvPr/>
        </p:nvSpPr>
        <p:spPr>
          <a:xfrm>
            <a:off x="695574" y="3060432"/>
            <a:ext cx="252374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Claiming Roster</a:t>
            </a:r>
          </a:p>
        </p:txBody>
      </p:sp>
      <p:pic>
        <p:nvPicPr>
          <p:cNvPr id="18" name="Picture 17">
            <a:extLst>
              <a:ext uri="{FF2B5EF4-FFF2-40B4-BE49-F238E27FC236}">
                <a16:creationId xmlns:a16="http://schemas.microsoft.com/office/drawing/2014/main" id="{87630DBF-1995-56DC-7937-7601A2EA5E4F}"/>
              </a:ext>
            </a:extLst>
          </p:cNvPr>
          <p:cNvPicPr>
            <a:picLocks noChangeAspect="1"/>
          </p:cNvPicPr>
          <p:nvPr/>
        </p:nvPicPr>
        <p:blipFill>
          <a:blip r:embed="rId11"/>
          <a:stretch>
            <a:fillRect/>
          </a:stretch>
        </p:blipFill>
        <p:spPr>
          <a:xfrm>
            <a:off x="801282" y="3461492"/>
            <a:ext cx="2312329" cy="2978402"/>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23683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4419764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70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Spending CACFP Reimbursement</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F4FC7F2-37D5-97BA-3179-035C0D2BB283}"/>
              </a:ext>
            </a:extLst>
          </p:cNvPr>
          <p:cNvSpPr>
            <a:spLocks noGrp="1"/>
          </p:cNvSpPr>
          <p:nvPr>
            <p:ph idx="1"/>
          </p:nvPr>
        </p:nvSpPr>
        <p:spPr>
          <a:xfrm>
            <a:off x="838199" y="1838743"/>
            <a:ext cx="5719764" cy="4255861"/>
          </a:xfrm>
        </p:spPr>
        <p:txBody>
          <a:bodyPr>
            <a:noAutofit/>
          </a:bodyPr>
          <a:lstStyle/>
          <a:p>
            <a:pPr marL="514350" indent="-514350">
              <a:buFont typeface="+mj-lt"/>
              <a:buAutoNum type="arabicPeriod"/>
            </a:pPr>
            <a:r>
              <a:rPr lang="en-US" dirty="0">
                <a:latin typeface="Arial" panose="020B0604020202020204" pitchFamily="34" charset="0"/>
                <a:cs typeface="Arial" panose="020B0604020202020204" pitchFamily="34" charset="0"/>
              </a:rPr>
              <a:t>Time Distribution Reports</a:t>
            </a: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Food &amp; Supply Receipts</a:t>
            </a:r>
          </a:p>
        </p:txBody>
      </p:sp>
    </p:spTree>
    <p:extLst>
      <p:ext uri="{BB962C8B-B14F-4D97-AF65-F5344CB8AC3E}">
        <p14:creationId xmlns:p14="http://schemas.microsoft.com/office/powerpoint/2010/main" val="981808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Time Distribution Reports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1729AF-7482-C219-FEFD-8BA62406B3F4}"/>
              </a:ext>
            </a:extLst>
          </p:cNvPr>
          <p:cNvSpPr txBox="1"/>
          <p:nvPr/>
        </p:nvSpPr>
        <p:spPr>
          <a:xfrm>
            <a:off x="838198" y="1556792"/>
            <a:ext cx="4633915"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Cook/Kitchen Staff: </a:t>
            </a:r>
            <a:r>
              <a:rPr lang="en-US" sz="2000" i="1" dirty="0">
                <a:latin typeface="Arial" panose="020B0604020202020204" pitchFamily="34" charset="0"/>
                <a:cs typeface="Arial" panose="020B0604020202020204" pitchFamily="34" charset="0"/>
              </a:rPr>
              <a:t>Typically, whole day.</a:t>
            </a:r>
            <a:endParaRPr lang="en-US" sz="2000" b="1" dirty="0">
              <a:latin typeface="Arial" panose="020B0604020202020204" pitchFamily="34" charset="0"/>
              <a:cs typeface="Arial" panose="020B0604020202020204" pitchFamily="34" charset="0"/>
            </a:endParaRP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Purchasing Food</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Preparing Meals</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Serving Meals</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Cleaning</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Infant Room Teachers: </a:t>
            </a:r>
            <a:r>
              <a:rPr lang="en-US" sz="2000" i="1" dirty="0">
                <a:latin typeface="Arial" panose="020B0604020202020204" pitchFamily="34" charset="0"/>
                <a:cs typeface="Arial" panose="020B0604020202020204" pitchFamily="34" charset="0"/>
              </a:rPr>
              <a:t>Maximum of 2 hours per day.</a:t>
            </a:r>
            <a:endParaRPr lang="en-US" sz="2000" b="1" dirty="0">
              <a:latin typeface="Arial" panose="020B0604020202020204" pitchFamily="34" charset="0"/>
              <a:cs typeface="Arial" panose="020B0604020202020204" pitchFamily="34" charset="0"/>
            </a:endParaRP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Preparing infant foods</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Feeding infants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Teachers: </a:t>
            </a:r>
            <a:r>
              <a:rPr lang="en-US" sz="2000" i="1" dirty="0">
                <a:latin typeface="Arial" panose="020B0604020202020204" pitchFamily="34" charset="0"/>
                <a:cs typeface="Arial" panose="020B0604020202020204" pitchFamily="34" charset="0"/>
              </a:rPr>
              <a:t>Maximum of 30 minutes per meal, 15 minutes per snack</a:t>
            </a:r>
            <a:endParaRPr lang="en-US" sz="2000" b="1" dirty="0">
              <a:latin typeface="Arial" panose="020B0604020202020204" pitchFamily="34" charset="0"/>
              <a:cs typeface="Arial" panose="020B0604020202020204" pitchFamily="34" charset="0"/>
            </a:endParaRP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Engaged in meal service</a:t>
            </a:r>
          </a:p>
        </p:txBody>
      </p:sp>
      <p:pic>
        <p:nvPicPr>
          <p:cNvPr id="11" name="Picture 10">
            <a:extLst>
              <a:ext uri="{FF2B5EF4-FFF2-40B4-BE49-F238E27FC236}">
                <a16:creationId xmlns:a16="http://schemas.microsoft.com/office/drawing/2014/main" id="{C77BD314-D488-DE88-B405-1A5F2EBD6B65}"/>
              </a:ext>
            </a:extLst>
          </p:cNvPr>
          <p:cNvPicPr>
            <a:picLocks noChangeAspect="1"/>
          </p:cNvPicPr>
          <p:nvPr/>
        </p:nvPicPr>
        <p:blipFill>
          <a:blip r:embed="rId3"/>
          <a:stretch>
            <a:fillRect/>
          </a:stretch>
        </p:blipFill>
        <p:spPr>
          <a:xfrm>
            <a:off x="8727280" y="2876205"/>
            <a:ext cx="2743335" cy="3547029"/>
          </a:xfrm>
          <a:prstGeom prst="rect">
            <a:avLst/>
          </a:prstGeom>
          <a:ln>
            <a:solidFill>
              <a:schemeClr val="tx1"/>
            </a:solidFill>
          </a:ln>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9C19C30D-2A63-B671-57B2-559D611A06C9}"/>
              </a:ext>
            </a:extLst>
          </p:cNvPr>
          <p:cNvPicPr>
            <a:picLocks noChangeAspect="1"/>
          </p:cNvPicPr>
          <p:nvPr/>
        </p:nvPicPr>
        <p:blipFill>
          <a:blip r:embed="rId4"/>
          <a:stretch>
            <a:fillRect/>
          </a:stretch>
        </p:blipFill>
        <p:spPr>
          <a:xfrm>
            <a:off x="5784055" y="1464867"/>
            <a:ext cx="2743335" cy="3549668"/>
          </a:xfrm>
          <a:prstGeom prst="rect">
            <a:avLst/>
          </a:prstGeom>
          <a:ln>
            <a:solidFill>
              <a:schemeClr val="tx1"/>
            </a:solidFill>
          </a:ln>
          <a:effectLst>
            <a:outerShdw blurRad="50800" dist="38100" dir="8100000" algn="tr" rotWithShape="0">
              <a:prstClr val="black">
                <a:alpha val="40000"/>
              </a:prstClr>
            </a:outerShdw>
          </a:effectLst>
        </p:spPr>
      </p:pic>
      <p:sp>
        <p:nvSpPr>
          <p:cNvPr id="14" name="Content Placeholder 2">
            <a:extLst>
              <a:ext uri="{FF2B5EF4-FFF2-40B4-BE49-F238E27FC236}">
                <a16:creationId xmlns:a16="http://schemas.microsoft.com/office/drawing/2014/main" id="{CA1E12A0-271F-CE31-3552-C02BB75A37EF}"/>
              </a:ext>
            </a:extLst>
          </p:cNvPr>
          <p:cNvSpPr txBox="1">
            <a:spLocks/>
          </p:cNvSpPr>
          <p:nvPr/>
        </p:nvSpPr>
        <p:spPr>
          <a:xfrm>
            <a:off x="8839332" y="2429744"/>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Page 2: Instructions</a:t>
            </a:r>
          </a:p>
        </p:txBody>
      </p:sp>
      <p:sp>
        <p:nvSpPr>
          <p:cNvPr id="15" name="Content Placeholder 2">
            <a:extLst>
              <a:ext uri="{FF2B5EF4-FFF2-40B4-BE49-F238E27FC236}">
                <a16:creationId xmlns:a16="http://schemas.microsoft.com/office/drawing/2014/main" id="{BA69C595-41CB-545A-BE3B-F57912AFE28D}"/>
              </a:ext>
            </a:extLst>
          </p:cNvPr>
          <p:cNvSpPr txBox="1">
            <a:spLocks/>
          </p:cNvSpPr>
          <p:nvPr/>
        </p:nvSpPr>
        <p:spPr>
          <a:xfrm>
            <a:off x="5868590" y="5232970"/>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Page 1: Form</a:t>
            </a:r>
          </a:p>
        </p:txBody>
      </p:sp>
    </p:spTree>
    <p:extLst>
      <p:ext uri="{BB962C8B-B14F-4D97-AF65-F5344CB8AC3E}">
        <p14:creationId xmlns:p14="http://schemas.microsoft.com/office/powerpoint/2010/main" val="3912954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Agenda</a:t>
            </a:r>
          </a:p>
        </p:txBody>
      </p:sp>
      <p:sp>
        <p:nvSpPr>
          <p:cNvPr id="3" name="Content Placeholder 2"/>
          <p:cNvSpPr>
            <a:spLocks noGrp="1"/>
          </p:cNvSpPr>
          <p:nvPr>
            <p:ph idx="1"/>
          </p:nvPr>
        </p:nvSpPr>
        <p:spPr>
          <a:xfrm>
            <a:off x="838200" y="1404859"/>
            <a:ext cx="10515600" cy="4745776"/>
          </a:xfrm>
        </p:spPr>
        <p:txBody>
          <a:bodyPr>
            <a:normAutofit/>
          </a:bodyPr>
          <a:lstStyle/>
          <a:p>
            <a:pPr marL="0" indent="0">
              <a:buNone/>
            </a:pPr>
            <a:r>
              <a:rPr lang="en-US" dirty="0">
                <a:latin typeface="Arial" panose="020B0604020202020204" pitchFamily="34" charset="0"/>
                <a:cs typeface="Arial" panose="020B0604020202020204" pitchFamily="34" charset="0"/>
              </a:rPr>
              <a:t>All staff involved in the food service operations must be trained annually on CACFP Topics and Civil Rights. Required training topics include:</a:t>
            </a:r>
          </a:p>
          <a:p>
            <a:pPr marL="0" indent="0">
              <a:buNone/>
            </a:pPr>
            <a:endParaRPr lang="en-US" sz="600"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CACFP Topics | Covered Today</a:t>
            </a:r>
          </a:p>
          <a:p>
            <a:pPr lvl="2"/>
            <a:r>
              <a:rPr lang="en-US" dirty="0">
                <a:latin typeface="Arial" panose="020B0604020202020204" pitchFamily="34" charset="0"/>
                <a:cs typeface="Arial" panose="020B0604020202020204" pitchFamily="34" charset="0"/>
              </a:rPr>
              <a:t>CACFP Meal Pattern Requirements, Meal Counts, Review Procedures, Recordkeeping Requirements, Claims Submission, Reimbursement System</a:t>
            </a:r>
          </a:p>
          <a:p>
            <a:pPr marL="914400" lvl="2" indent="0">
              <a:buNone/>
            </a:pPr>
            <a:endParaRPr lang="en-US" sz="600"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Civil Rights Topics | </a:t>
            </a:r>
            <a:r>
              <a:rPr lang="en-US" b="1" i="1" dirty="0">
                <a:highlight>
                  <a:srgbClr val="FFFF00"/>
                </a:highlight>
                <a:latin typeface="Arial" panose="020B0604020202020204" pitchFamily="34" charset="0"/>
                <a:cs typeface="Arial" panose="020B0604020202020204" pitchFamily="34" charset="0"/>
              </a:rPr>
              <a:t>Select either: Covered Today OR Completed Online</a:t>
            </a:r>
          </a:p>
          <a:p>
            <a:pPr lvl="2"/>
            <a:r>
              <a:rPr lang="en-US" dirty="0">
                <a:latin typeface="Arial" panose="020B0604020202020204" pitchFamily="34" charset="0"/>
                <a:cs typeface="Arial" panose="020B0604020202020204" pitchFamily="34" charset="0"/>
              </a:rPr>
              <a:t>Collection and Use of Data, Effective Public Notification Systems, Complaint Procedures, Compliance Review Techniques, Resolution of Non-Compliance, Requirements for Reasonable Accommodations for Persons with Disabilities, Requirements for Language Assistance, Conflict Resolution, Customer Service</a:t>
            </a:r>
          </a:p>
        </p:txBody>
      </p:sp>
      <p:sp>
        <p:nvSpPr>
          <p:cNvPr id="4" name="Rectangle 3">
            <a:extLst>
              <a:ext uri="{FF2B5EF4-FFF2-40B4-BE49-F238E27FC236}">
                <a16:creationId xmlns:a16="http://schemas.microsoft.com/office/drawing/2014/main" id="{BA5B203B-9F88-A7D5-2855-8D02B748880F}"/>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521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Time Distribution Reports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 name="Graphic 1" descr="Line arrow: Straight">
            <a:extLst>
              <a:ext uri="{FF2B5EF4-FFF2-40B4-BE49-F238E27FC236}">
                <a16:creationId xmlns:a16="http://schemas.microsoft.com/office/drawing/2014/main" id="{9E07B148-DE7E-455B-7F42-1A0573BAF5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60653">
            <a:off x="1014143" y="2859217"/>
            <a:ext cx="914400" cy="914400"/>
          </a:xfrm>
          <a:prstGeom prst="rect">
            <a:avLst/>
          </a:prstGeom>
        </p:spPr>
      </p:pic>
      <p:pic>
        <p:nvPicPr>
          <p:cNvPr id="3" name="Graphic 2" descr="Line arrow: Straight">
            <a:extLst>
              <a:ext uri="{FF2B5EF4-FFF2-40B4-BE49-F238E27FC236}">
                <a16:creationId xmlns:a16="http://schemas.microsoft.com/office/drawing/2014/main" id="{5BBC5984-061B-D02E-DB04-27796AD99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837793" y="2859217"/>
            <a:ext cx="914400" cy="914400"/>
          </a:xfrm>
          <a:prstGeom prst="rect">
            <a:avLst/>
          </a:prstGeom>
        </p:spPr>
      </p:pic>
      <p:sp>
        <p:nvSpPr>
          <p:cNvPr id="7" name="TextBox 6">
            <a:extLst>
              <a:ext uri="{FF2B5EF4-FFF2-40B4-BE49-F238E27FC236}">
                <a16:creationId xmlns:a16="http://schemas.microsoft.com/office/drawing/2014/main" id="{2D17BEBF-5BCE-C3EA-F506-62DB47B1CE19}"/>
              </a:ext>
            </a:extLst>
          </p:cNvPr>
          <p:cNvSpPr txBox="1"/>
          <p:nvPr/>
        </p:nvSpPr>
        <p:spPr>
          <a:xfrm>
            <a:off x="815781" y="3773617"/>
            <a:ext cx="96162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Time In</a:t>
            </a:r>
          </a:p>
        </p:txBody>
      </p:sp>
      <p:sp>
        <p:nvSpPr>
          <p:cNvPr id="8" name="TextBox 7">
            <a:extLst>
              <a:ext uri="{FF2B5EF4-FFF2-40B4-BE49-F238E27FC236}">
                <a16:creationId xmlns:a16="http://schemas.microsoft.com/office/drawing/2014/main" id="{717E25FB-0DFA-C996-9B0A-6FC0681774E2}"/>
              </a:ext>
            </a:extLst>
          </p:cNvPr>
          <p:cNvSpPr txBox="1"/>
          <p:nvPr/>
        </p:nvSpPr>
        <p:spPr>
          <a:xfrm>
            <a:off x="1851137" y="3747312"/>
            <a:ext cx="879122"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Time Out</a:t>
            </a:r>
          </a:p>
        </p:txBody>
      </p:sp>
      <p:sp>
        <p:nvSpPr>
          <p:cNvPr id="9" name="TextBox 8">
            <a:extLst>
              <a:ext uri="{FF2B5EF4-FFF2-40B4-BE49-F238E27FC236}">
                <a16:creationId xmlns:a16="http://schemas.microsoft.com/office/drawing/2014/main" id="{5C822546-C6E5-31E7-12AE-A518980EA574}"/>
              </a:ext>
            </a:extLst>
          </p:cNvPr>
          <p:cNvSpPr txBox="1"/>
          <p:nvPr/>
        </p:nvSpPr>
        <p:spPr>
          <a:xfrm>
            <a:off x="2698804" y="3773617"/>
            <a:ext cx="150157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Total hours worked daily</a:t>
            </a:r>
          </a:p>
        </p:txBody>
      </p:sp>
      <p:pic>
        <p:nvPicPr>
          <p:cNvPr id="10" name="Graphic 9" descr="Line arrow: Straight">
            <a:extLst>
              <a:ext uri="{FF2B5EF4-FFF2-40B4-BE49-F238E27FC236}">
                <a16:creationId xmlns:a16="http://schemas.microsoft.com/office/drawing/2014/main" id="{F8813426-9817-AC50-CCBF-AFF13A0A9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5239347" flipH="1">
            <a:off x="2661444" y="2859216"/>
            <a:ext cx="914400" cy="914400"/>
          </a:xfrm>
          <a:prstGeom prst="rect">
            <a:avLst/>
          </a:prstGeom>
        </p:spPr>
      </p:pic>
      <p:sp>
        <p:nvSpPr>
          <p:cNvPr id="12" name="TextBox 11">
            <a:extLst>
              <a:ext uri="{FF2B5EF4-FFF2-40B4-BE49-F238E27FC236}">
                <a16:creationId xmlns:a16="http://schemas.microsoft.com/office/drawing/2014/main" id="{E743BDAE-AB8F-A525-782A-C8AC10F63B1D}"/>
              </a:ext>
            </a:extLst>
          </p:cNvPr>
          <p:cNvSpPr txBox="1"/>
          <p:nvPr/>
        </p:nvSpPr>
        <p:spPr>
          <a:xfrm>
            <a:off x="4134117" y="3770310"/>
            <a:ext cx="401252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Daily hours spent performing CACFP duties – Administrative or Operational </a:t>
            </a:r>
          </a:p>
        </p:txBody>
      </p:sp>
      <p:sp>
        <p:nvSpPr>
          <p:cNvPr id="16" name="Right Brace 15">
            <a:extLst>
              <a:ext uri="{FF2B5EF4-FFF2-40B4-BE49-F238E27FC236}">
                <a16:creationId xmlns:a16="http://schemas.microsoft.com/office/drawing/2014/main" id="{D2436273-A892-4558-82D9-00FEBD774029}"/>
              </a:ext>
            </a:extLst>
          </p:cNvPr>
          <p:cNvSpPr/>
          <p:nvPr/>
        </p:nvSpPr>
        <p:spPr>
          <a:xfrm rot="5400000">
            <a:off x="5557445" y="806290"/>
            <a:ext cx="646329" cy="4862041"/>
          </a:xfrm>
          <a:prstGeom prst="rightBrace">
            <a:avLst>
              <a:gd name="adj1" fmla="val 70954"/>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A7943C07-6222-31EF-36BF-DC64AEE09296}"/>
              </a:ext>
            </a:extLst>
          </p:cNvPr>
          <p:cNvPicPr>
            <a:picLocks noChangeAspect="1"/>
          </p:cNvPicPr>
          <p:nvPr/>
        </p:nvPicPr>
        <p:blipFill>
          <a:blip r:embed="rId5"/>
          <a:stretch>
            <a:fillRect/>
          </a:stretch>
        </p:blipFill>
        <p:spPr>
          <a:xfrm>
            <a:off x="4479875" y="4777035"/>
            <a:ext cx="7431896" cy="1823137"/>
          </a:xfrm>
          <a:prstGeom prst="rect">
            <a:avLst/>
          </a:prstGeom>
          <a:ln>
            <a:solidFill>
              <a:schemeClr val="tx1"/>
            </a:solidFill>
          </a:ln>
        </p:spPr>
      </p:pic>
      <p:pic>
        <p:nvPicPr>
          <p:cNvPr id="18" name="Graphic 17" descr="Line arrow: Straight">
            <a:extLst>
              <a:ext uri="{FF2B5EF4-FFF2-40B4-BE49-F238E27FC236}">
                <a16:creationId xmlns:a16="http://schemas.microsoft.com/office/drawing/2014/main" id="{3A5EB8E4-FEBF-FE61-EEA6-337C32D4F1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156031" y="4190204"/>
            <a:ext cx="1501571" cy="1363514"/>
          </a:xfrm>
          <a:prstGeom prst="rect">
            <a:avLst/>
          </a:prstGeom>
        </p:spPr>
      </p:pic>
      <p:pic>
        <p:nvPicPr>
          <p:cNvPr id="19" name="Graphic 18" descr="Line arrow: Straight">
            <a:extLst>
              <a:ext uri="{FF2B5EF4-FFF2-40B4-BE49-F238E27FC236}">
                <a16:creationId xmlns:a16="http://schemas.microsoft.com/office/drawing/2014/main" id="{F6492E11-3105-3AC8-E9EB-4750FB9703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006021" y="4788799"/>
            <a:ext cx="706877" cy="1173708"/>
          </a:xfrm>
          <a:prstGeom prst="rect">
            <a:avLst/>
          </a:prstGeom>
        </p:spPr>
      </p:pic>
      <p:pic>
        <p:nvPicPr>
          <p:cNvPr id="20" name="Graphic 19" descr="Line arrow: Straight">
            <a:extLst>
              <a:ext uri="{FF2B5EF4-FFF2-40B4-BE49-F238E27FC236}">
                <a16:creationId xmlns:a16="http://schemas.microsoft.com/office/drawing/2014/main" id="{97A4427D-793C-579F-BCE8-7862FD6591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510309" y="5792571"/>
            <a:ext cx="1501571" cy="1363514"/>
          </a:xfrm>
          <a:prstGeom prst="rect">
            <a:avLst/>
          </a:prstGeom>
        </p:spPr>
      </p:pic>
      <p:sp>
        <p:nvSpPr>
          <p:cNvPr id="21" name="TextBox 20">
            <a:extLst>
              <a:ext uri="{FF2B5EF4-FFF2-40B4-BE49-F238E27FC236}">
                <a16:creationId xmlns:a16="http://schemas.microsoft.com/office/drawing/2014/main" id="{EB487725-29ED-C737-5762-CF5FF3BA1030}"/>
              </a:ext>
            </a:extLst>
          </p:cNvPr>
          <p:cNvSpPr txBox="1"/>
          <p:nvPr/>
        </p:nvSpPr>
        <p:spPr>
          <a:xfrm>
            <a:off x="1520504" y="4680676"/>
            <a:ext cx="173237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Monthly Totals</a:t>
            </a:r>
          </a:p>
        </p:txBody>
      </p:sp>
      <p:sp>
        <p:nvSpPr>
          <p:cNvPr id="22" name="TextBox 21">
            <a:extLst>
              <a:ext uri="{FF2B5EF4-FFF2-40B4-BE49-F238E27FC236}">
                <a16:creationId xmlns:a16="http://schemas.microsoft.com/office/drawing/2014/main" id="{496CF313-FA36-F10D-0FDF-9471E1065992}"/>
              </a:ext>
            </a:extLst>
          </p:cNvPr>
          <p:cNvSpPr txBox="1"/>
          <p:nvPr/>
        </p:nvSpPr>
        <p:spPr>
          <a:xfrm>
            <a:off x="1000431" y="5050008"/>
            <a:ext cx="318331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Alternate Certification Statement – COOK ONLY</a:t>
            </a:r>
          </a:p>
        </p:txBody>
      </p:sp>
      <p:sp>
        <p:nvSpPr>
          <p:cNvPr id="23" name="TextBox 22">
            <a:extLst>
              <a:ext uri="{FF2B5EF4-FFF2-40B4-BE49-F238E27FC236}">
                <a16:creationId xmlns:a16="http://schemas.microsoft.com/office/drawing/2014/main" id="{055A2AE6-A7AC-6CF0-0C8C-2F87BBBEF36A}"/>
              </a:ext>
            </a:extLst>
          </p:cNvPr>
          <p:cNvSpPr txBox="1"/>
          <p:nvPr/>
        </p:nvSpPr>
        <p:spPr>
          <a:xfrm>
            <a:off x="1885335" y="6264612"/>
            <a:ext cx="173237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Sign and Date</a:t>
            </a:r>
          </a:p>
        </p:txBody>
      </p:sp>
      <p:pic>
        <p:nvPicPr>
          <p:cNvPr id="24" name="Picture 23">
            <a:extLst>
              <a:ext uri="{FF2B5EF4-FFF2-40B4-BE49-F238E27FC236}">
                <a16:creationId xmlns:a16="http://schemas.microsoft.com/office/drawing/2014/main" id="{A1109B82-1B99-09DB-C9D7-729419F9E803}"/>
              </a:ext>
            </a:extLst>
          </p:cNvPr>
          <p:cNvPicPr>
            <a:picLocks noChangeAspect="1"/>
          </p:cNvPicPr>
          <p:nvPr/>
        </p:nvPicPr>
        <p:blipFill rotWithShape="1">
          <a:blip r:embed="rId6"/>
          <a:srcRect l="1160" r="511"/>
          <a:stretch/>
        </p:blipFill>
        <p:spPr>
          <a:xfrm>
            <a:off x="905774" y="1383139"/>
            <a:ext cx="7630374" cy="1510115"/>
          </a:xfrm>
          <a:prstGeom prst="rect">
            <a:avLst/>
          </a:prstGeom>
          <a:ln>
            <a:solidFill>
              <a:schemeClr val="tx1"/>
            </a:solidFill>
          </a:ln>
        </p:spPr>
      </p:pic>
    </p:spTree>
    <p:extLst>
      <p:ext uri="{BB962C8B-B14F-4D97-AF65-F5344CB8AC3E}">
        <p14:creationId xmlns:p14="http://schemas.microsoft.com/office/powerpoint/2010/main" val="644550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Food &amp; Supply Receipts/Invoices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Graphic 2" descr="Grocery bag outline">
            <a:extLst>
              <a:ext uri="{FF2B5EF4-FFF2-40B4-BE49-F238E27FC236}">
                <a16:creationId xmlns:a16="http://schemas.microsoft.com/office/drawing/2014/main" id="{11E99A19-67A5-CE2C-6471-AEFB25D4A7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51" y="1771650"/>
            <a:ext cx="3657600" cy="3657600"/>
          </a:xfrm>
          <a:prstGeom prst="rect">
            <a:avLst/>
          </a:prstGeom>
        </p:spPr>
      </p:pic>
      <p:pic>
        <p:nvPicPr>
          <p:cNvPr id="8" name="Graphic 7" descr="Receipt outline">
            <a:extLst>
              <a:ext uri="{FF2B5EF4-FFF2-40B4-BE49-F238E27FC236}">
                <a16:creationId xmlns:a16="http://schemas.microsoft.com/office/drawing/2014/main" id="{05EEAA50-9B13-C354-BFF0-30B42437B9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7200" y="1771650"/>
            <a:ext cx="3657600" cy="3657600"/>
          </a:xfrm>
          <a:prstGeom prst="rect">
            <a:avLst/>
          </a:prstGeom>
        </p:spPr>
      </p:pic>
      <p:pic>
        <p:nvPicPr>
          <p:cNvPr id="10" name="Graphic 9" descr="Handshake outline">
            <a:extLst>
              <a:ext uri="{FF2B5EF4-FFF2-40B4-BE49-F238E27FC236}">
                <a16:creationId xmlns:a16="http://schemas.microsoft.com/office/drawing/2014/main" id="{B71D0DE2-C5C9-8546-77B5-6EEEF1D217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7649" y="1771650"/>
            <a:ext cx="3657600" cy="3657600"/>
          </a:xfrm>
          <a:prstGeom prst="rect">
            <a:avLst/>
          </a:prstGeom>
        </p:spPr>
      </p:pic>
      <p:pic>
        <p:nvPicPr>
          <p:cNvPr id="12" name="Graphic 11" descr="Line arrow: Clockwise curve">
            <a:extLst>
              <a:ext uri="{FF2B5EF4-FFF2-40B4-BE49-F238E27FC236}">
                <a16:creationId xmlns:a16="http://schemas.microsoft.com/office/drawing/2014/main" id="{5166E0DE-1B6E-EBE0-F6A5-17B18AC5BA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677144">
            <a:off x="3016403" y="1061410"/>
            <a:ext cx="1792337" cy="1792337"/>
          </a:xfrm>
          <a:prstGeom prst="rect">
            <a:avLst/>
          </a:prstGeom>
        </p:spPr>
      </p:pic>
      <p:pic>
        <p:nvPicPr>
          <p:cNvPr id="16" name="Graphic 15" descr="Line arrow: Clockwise curve">
            <a:extLst>
              <a:ext uri="{FF2B5EF4-FFF2-40B4-BE49-F238E27FC236}">
                <a16:creationId xmlns:a16="http://schemas.microsoft.com/office/drawing/2014/main" id="{892259C8-9929-6B0E-3545-08FADFA722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922856" flipV="1">
            <a:off x="7813389" y="4347151"/>
            <a:ext cx="1792337" cy="1792337"/>
          </a:xfrm>
          <a:prstGeom prst="rect">
            <a:avLst/>
          </a:prstGeom>
        </p:spPr>
      </p:pic>
      <p:sp>
        <p:nvSpPr>
          <p:cNvPr id="17" name="TextBox 16">
            <a:extLst>
              <a:ext uri="{FF2B5EF4-FFF2-40B4-BE49-F238E27FC236}">
                <a16:creationId xmlns:a16="http://schemas.microsoft.com/office/drawing/2014/main" id="{13BEF61A-484C-94C0-2EF2-FDE29F24718B}"/>
              </a:ext>
            </a:extLst>
          </p:cNvPr>
          <p:cNvSpPr txBox="1"/>
          <p:nvPr/>
        </p:nvSpPr>
        <p:spPr>
          <a:xfrm>
            <a:off x="8331776" y="1771650"/>
            <a:ext cx="2729345"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chemeClr val="tx1"/>
                </a:solidFill>
                <a:latin typeface="Arial" panose="020B0604020202020204" pitchFamily="34" charset="0"/>
                <a:cs typeface="Arial" panose="020B0604020202020204" pitchFamily="34" charset="0"/>
              </a:rPr>
              <a:t>Insert who receipts should be given to.</a:t>
            </a:r>
          </a:p>
        </p:txBody>
      </p:sp>
    </p:spTree>
    <p:extLst>
      <p:ext uri="{BB962C8B-B14F-4D97-AF65-F5344CB8AC3E}">
        <p14:creationId xmlns:p14="http://schemas.microsoft.com/office/powerpoint/2010/main" val="4155126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Claiming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73B7E9A-F6B0-5F02-FA5B-EFBEBA0A1476}"/>
              </a:ext>
            </a:extLst>
          </p:cNvPr>
          <p:cNvPicPr>
            <a:picLocks noChangeAspect="1"/>
          </p:cNvPicPr>
          <p:nvPr/>
        </p:nvPicPr>
        <p:blipFill>
          <a:blip r:embed="rId3"/>
          <a:stretch>
            <a:fillRect/>
          </a:stretch>
        </p:blipFill>
        <p:spPr>
          <a:xfrm>
            <a:off x="4240265" y="1435760"/>
            <a:ext cx="3913187" cy="5091351"/>
          </a:xfrm>
          <a:prstGeom prst="rect">
            <a:avLst/>
          </a:prstGeom>
          <a:ln>
            <a:solidFill>
              <a:schemeClr val="tx1"/>
            </a:solidFill>
          </a:ln>
        </p:spPr>
      </p:pic>
      <p:pic>
        <p:nvPicPr>
          <p:cNvPr id="4" name="Graphic 3" descr="Line arrow: Clockwise curve">
            <a:extLst>
              <a:ext uri="{FF2B5EF4-FFF2-40B4-BE49-F238E27FC236}">
                <a16:creationId xmlns:a16="http://schemas.microsoft.com/office/drawing/2014/main" id="{9446F820-09AB-2A31-C177-DE0E04FBCF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677144">
            <a:off x="3962672" y="2599789"/>
            <a:ext cx="1792337" cy="1792337"/>
          </a:xfrm>
          <a:prstGeom prst="rect">
            <a:avLst/>
          </a:prstGeom>
        </p:spPr>
      </p:pic>
      <p:pic>
        <p:nvPicPr>
          <p:cNvPr id="7" name="Graphic 6" descr="Line arrow: Slight curve">
            <a:extLst>
              <a:ext uri="{FF2B5EF4-FFF2-40B4-BE49-F238E27FC236}">
                <a16:creationId xmlns:a16="http://schemas.microsoft.com/office/drawing/2014/main" id="{5051ACEE-BEA2-8763-5BFF-7CEA20B6FC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023427" y="3348446"/>
            <a:ext cx="2612220" cy="2612220"/>
          </a:xfrm>
          <a:prstGeom prst="rect">
            <a:avLst/>
          </a:prstGeom>
        </p:spPr>
      </p:pic>
      <p:pic>
        <p:nvPicPr>
          <p:cNvPr id="9" name="Picture 8">
            <a:extLst>
              <a:ext uri="{FF2B5EF4-FFF2-40B4-BE49-F238E27FC236}">
                <a16:creationId xmlns:a16="http://schemas.microsoft.com/office/drawing/2014/main" id="{23B94B7F-1D1E-4378-79F9-8EE8D59C5679}"/>
              </a:ext>
            </a:extLst>
          </p:cNvPr>
          <p:cNvPicPr>
            <a:picLocks noChangeAspect="1"/>
          </p:cNvPicPr>
          <p:nvPr/>
        </p:nvPicPr>
        <p:blipFill>
          <a:blip r:embed="rId8"/>
          <a:stretch>
            <a:fillRect/>
          </a:stretch>
        </p:blipFill>
        <p:spPr>
          <a:xfrm>
            <a:off x="1014735" y="1435760"/>
            <a:ext cx="2743335" cy="3549668"/>
          </a:xfrm>
          <a:prstGeom prst="rect">
            <a:avLst/>
          </a:prstGeom>
          <a:ln>
            <a:solidFill>
              <a:schemeClr val="tx1"/>
            </a:solidFill>
          </a:ln>
          <a:effectLst>
            <a:outerShdw blurRad="50800" dist="38100" dir="8100000" algn="tr" rotWithShape="0">
              <a:prstClr val="black">
                <a:alpha val="40000"/>
              </a:prstClr>
            </a:outerShdw>
          </a:effectLst>
        </p:spPr>
      </p:pic>
      <p:pic>
        <p:nvPicPr>
          <p:cNvPr id="11" name="Graphic 10" descr="Receipt outline">
            <a:extLst>
              <a:ext uri="{FF2B5EF4-FFF2-40B4-BE49-F238E27FC236}">
                <a16:creationId xmlns:a16="http://schemas.microsoft.com/office/drawing/2014/main" id="{EFB47EF8-90A6-0F57-D86D-E94FE877E2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3452" y="1885950"/>
            <a:ext cx="3657600" cy="3657600"/>
          </a:xfrm>
          <a:prstGeom prst="rect">
            <a:avLst/>
          </a:prstGeom>
        </p:spPr>
      </p:pic>
    </p:spTree>
    <p:extLst>
      <p:ext uri="{BB962C8B-B14F-4D97-AF65-F5344CB8AC3E}">
        <p14:creationId xmlns:p14="http://schemas.microsoft.com/office/powerpoint/2010/main" val="2505122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Policy</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EC5DDB-E170-31D5-2B04-019C753C3675}"/>
              </a:ext>
            </a:extLst>
          </p:cNvPr>
          <p:cNvSpPr>
            <a:spLocks noGrp="1"/>
          </p:cNvSpPr>
          <p:nvPr>
            <p:ph idx="1"/>
          </p:nvPr>
        </p:nvSpPr>
        <p:spPr>
          <a:xfrm>
            <a:off x="905774" y="1404858"/>
            <a:ext cx="4901119" cy="4884097"/>
          </a:xfrm>
        </p:spPr>
        <p:txBody>
          <a:bodyPr>
            <a:normAutofit/>
          </a:bodyPr>
          <a:lstStyle/>
          <a:p>
            <a:pPr>
              <a:spcBef>
                <a:spcPts val="0"/>
              </a:spcBef>
            </a:pPr>
            <a:endParaRPr lang="en-US" dirty="0">
              <a:latin typeface="Arial" panose="020B0604020202020204" pitchFamily="34" charset="0"/>
              <a:ea typeface="Cambria" panose="02040503050406030204" pitchFamily="18"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CACFP Recordkeeping Policy</a:t>
            </a:r>
          </a:p>
          <a:p>
            <a:pPr lvl="1"/>
            <a:r>
              <a:rPr lang="en-US" dirty="0">
                <a:latin typeface="Arial" panose="020B0604020202020204" pitchFamily="34" charset="0"/>
                <a:ea typeface="Cambria" panose="02040503050406030204" pitchFamily="18" charset="0"/>
                <a:cs typeface="Arial" panose="020B0604020202020204" pitchFamily="34" charset="0"/>
              </a:rPr>
              <a:t>Type of Records</a:t>
            </a:r>
          </a:p>
          <a:p>
            <a:pPr lvl="1"/>
            <a:r>
              <a:rPr lang="en-US" dirty="0">
                <a:latin typeface="Arial" panose="020B0604020202020204" pitchFamily="34" charset="0"/>
                <a:ea typeface="Cambria" panose="02040503050406030204" pitchFamily="18" charset="0"/>
                <a:cs typeface="Arial" panose="020B0604020202020204" pitchFamily="34" charset="0"/>
              </a:rPr>
              <a:t>Location of Records</a:t>
            </a:r>
          </a:p>
          <a:p>
            <a:pPr marL="457200" lvl="1" indent="0">
              <a:lnSpc>
                <a:spcPct val="100000"/>
              </a:lnSpc>
              <a:spcBef>
                <a:spcPts val="0"/>
              </a:spcBef>
              <a:buNone/>
            </a:pPr>
            <a:endParaRPr lang="en-US" sz="2000" dirty="0">
              <a:latin typeface="Arial" panose="020B0604020202020204" pitchFamily="34" charset="0"/>
              <a:ea typeface="Cambria" panose="02040503050406030204" pitchFamily="18"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It is posted on the drawer in my office labeled “CACFP.”</a:t>
            </a:r>
            <a:endParaRPr lang="en-US" sz="1600" dirty="0">
              <a:latin typeface="Arial" panose="020B0604020202020204" pitchFamily="34" charset="0"/>
              <a:ea typeface="Cambria" panose="02040503050406030204" pitchFamily="18" charset="0"/>
              <a:cs typeface="Arial" panose="020B0604020202020204" pitchFamily="34" charset="0"/>
            </a:endParaRPr>
          </a:p>
          <a:p>
            <a:pPr marL="0" indent="0" algn="ctr">
              <a:buNone/>
            </a:pPr>
            <a:endParaRPr lang="en-US" sz="1600" dirty="0">
              <a:latin typeface="Arial" panose="020B0604020202020204" pitchFamily="34" charset="0"/>
              <a:ea typeface="Cambria" panose="02040503050406030204" pitchFamily="18" charset="0"/>
              <a:cs typeface="Arial" panose="020B0604020202020204" pitchFamily="34" charset="0"/>
            </a:endParaRPr>
          </a:p>
          <a:p>
            <a:pPr marL="0" indent="0" algn="ctr">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119BF313-799B-8BBB-675B-AE33C3B0EB66}"/>
              </a:ext>
            </a:extLst>
          </p:cNvPr>
          <p:cNvSpPr txBox="1"/>
          <p:nvPr/>
        </p:nvSpPr>
        <p:spPr>
          <a:xfrm>
            <a:off x="905774" y="3975494"/>
            <a:ext cx="4901119" cy="156966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solidFill>
                  <a:srgbClr val="002D72"/>
                </a:solidFill>
                <a:latin typeface="Arial" panose="020B0604020202020204" pitchFamily="34" charset="0"/>
                <a:cs typeface="Arial" panose="020B0604020202020204" pitchFamily="34" charset="0"/>
              </a:rPr>
              <a:t>Input where the Recordkeeping Policy is stored/posted.</a:t>
            </a:r>
          </a:p>
        </p:txBody>
      </p:sp>
      <p:sp>
        <p:nvSpPr>
          <p:cNvPr id="10" name="Rectangle 9">
            <a:extLst>
              <a:ext uri="{FF2B5EF4-FFF2-40B4-BE49-F238E27FC236}">
                <a16:creationId xmlns:a16="http://schemas.microsoft.com/office/drawing/2014/main" id="{BC3FEEF3-3546-1FFF-103B-127C85404A84}"/>
              </a:ext>
            </a:extLst>
          </p:cNvPr>
          <p:cNvSpPr/>
          <p:nvPr/>
        </p:nvSpPr>
        <p:spPr>
          <a:xfrm>
            <a:off x="6743880" y="1284198"/>
            <a:ext cx="4609921" cy="538259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tx1"/>
                </a:solidFill>
              </a:rPr>
              <a:t>Insert image of YOUR Recordkeeping Policy.</a:t>
            </a:r>
          </a:p>
        </p:txBody>
      </p:sp>
    </p:spTree>
    <p:extLst>
      <p:ext uri="{BB962C8B-B14F-4D97-AF65-F5344CB8AC3E}">
        <p14:creationId xmlns:p14="http://schemas.microsoft.com/office/powerpoint/2010/main" val="2464066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rot on a cutting board&#10;&#10;Description generated with high confidence">
            <a:extLst>
              <a:ext uri="{FF2B5EF4-FFF2-40B4-BE49-F238E27FC236}">
                <a16:creationId xmlns:a16="http://schemas.microsoft.com/office/drawing/2014/main" id="{DB0E0A12-8547-5452-22EB-E795558173E5}"/>
              </a:ext>
            </a:extLst>
          </p:cNvPr>
          <p:cNvPicPr>
            <a:picLocks noChangeAspect="1"/>
          </p:cNvPicPr>
          <p:nvPr/>
        </p:nvPicPr>
        <p:blipFill rotWithShape="1">
          <a:blip r:embed="rId3">
            <a:extLst>
              <a:ext uri="{28A0092B-C50C-407E-A947-70E740481C1C}">
                <a14:useLocalDpi xmlns:a14="http://schemas.microsoft.com/office/drawing/2010/main" val="0"/>
              </a:ext>
            </a:extLst>
          </a:blip>
          <a:srcRect l="22071" t="40284" r="77" b="5314"/>
          <a:stretch/>
        </p:blipFill>
        <p:spPr>
          <a:xfrm>
            <a:off x="0" y="0"/>
            <a:ext cx="12191999" cy="4792309"/>
          </a:xfrm>
          <a:prstGeom prst="rect">
            <a:avLst/>
          </a:prstGeom>
        </p:spPr>
      </p:pic>
      <p:sp>
        <p:nvSpPr>
          <p:cNvPr id="10" name="Content Placeholder 2">
            <a:extLst>
              <a:ext uri="{FF2B5EF4-FFF2-40B4-BE49-F238E27FC236}">
                <a16:creationId xmlns:a16="http://schemas.microsoft.com/office/drawing/2014/main" id="{BAFDF7FA-709C-49A2-B039-0C5573CFCEEB}"/>
              </a:ext>
            </a:extLst>
          </p:cNvPr>
          <p:cNvSpPr txBox="1">
            <a:spLocks/>
          </p:cNvSpPr>
          <p:nvPr/>
        </p:nvSpPr>
        <p:spPr>
          <a:xfrm>
            <a:off x="191729" y="2979171"/>
            <a:ext cx="6355318" cy="3258470"/>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319BE44-5E7A-1D4D-0926-CDFAB6C569EB}"/>
              </a:ext>
            </a:extLst>
          </p:cNvPr>
          <p:cNvGrpSpPr/>
          <p:nvPr/>
        </p:nvGrpSpPr>
        <p:grpSpPr>
          <a:xfrm>
            <a:off x="1" y="4171950"/>
            <a:ext cx="12192000" cy="2686050"/>
            <a:chOff x="-133004" y="4171950"/>
            <a:chExt cx="12388431" cy="2686050"/>
          </a:xfrm>
        </p:grpSpPr>
        <p:sp>
          <p:nvSpPr>
            <p:cNvPr id="5" name="Rectangle 4">
              <a:extLst>
                <a:ext uri="{FF2B5EF4-FFF2-40B4-BE49-F238E27FC236}">
                  <a16:creationId xmlns:a16="http://schemas.microsoft.com/office/drawing/2014/main" id="{D3A9A941-C6E9-BC77-06DE-F712A3D406B0}"/>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427C7F-C059-AE9C-C1BE-C861A8B9757A}"/>
                </a:ext>
              </a:extLst>
            </p:cNvPr>
            <p:cNvSpPr txBox="1"/>
            <p:nvPr/>
          </p:nvSpPr>
          <p:spPr>
            <a:xfrm>
              <a:off x="457601" y="4886598"/>
              <a:ext cx="11539901" cy="628377"/>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Compliance Reviews</a:t>
              </a:r>
            </a:p>
          </p:txBody>
        </p:sp>
      </p:grpSp>
    </p:spTree>
    <p:extLst>
      <p:ext uri="{BB962C8B-B14F-4D97-AF65-F5344CB8AC3E}">
        <p14:creationId xmlns:p14="http://schemas.microsoft.com/office/powerpoint/2010/main" val="564909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Program Reviews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C3FEEF3-3546-1FFF-103B-127C85404A84}"/>
              </a:ext>
            </a:extLst>
          </p:cNvPr>
          <p:cNvSpPr/>
          <p:nvPr/>
        </p:nvSpPr>
        <p:spPr>
          <a:xfrm>
            <a:off x="6743880" y="1284198"/>
            <a:ext cx="4609921" cy="538259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tx1"/>
                </a:solidFill>
              </a:rPr>
              <a:t>Insert image of YOUR Recordkeeping Policy.</a:t>
            </a:r>
          </a:p>
        </p:txBody>
      </p:sp>
      <p:sp>
        <p:nvSpPr>
          <p:cNvPr id="7" name="Content Placeholder 2">
            <a:extLst>
              <a:ext uri="{FF2B5EF4-FFF2-40B4-BE49-F238E27FC236}">
                <a16:creationId xmlns:a16="http://schemas.microsoft.com/office/drawing/2014/main" id="{1D2E0D3E-8857-21CF-9C94-6A0375BA087E}"/>
              </a:ext>
            </a:extLst>
          </p:cNvPr>
          <p:cNvSpPr txBox="1">
            <a:spLocks/>
          </p:cNvSpPr>
          <p:nvPr/>
        </p:nvSpPr>
        <p:spPr>
          <a:xfrm>
            <a:off x="838199" y="1404858"/>
            <a:ext cx="5740507" cy="2225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ADE/USDA/External Auditors</a:t>
            </a:r>
            <a:endParaRPr lang="en-US" sz="1600" i="1" dirty="0">
              <a:latin typeface="Arial" panose="020B0604020202020204" pitchFamily="34" charset="0"/>
              <a:cs typeface="Arial" panose="020B0604020202020204" pitchFamily="34" charset="0"/>
            </a:endParaRPr>
          </a:p>
          <a:p>
            <a:pPr lvl="1"/>
            <a:r>
              <a:rPr lang="en-US" sz="2100" dirty="0">
                <a:latin typeface="Arial" panose="020B0604020202020204" pitchFamily="34" charset="0"/>
                <a:cs typeface="Arial" panose="020B0604020202020204" pitchFamily="34" charset="0"/>
              </a:rPr>
              <a:t>Agencies must show employee photo ID</a:t>
            </a:r>
          </a:p>
          <a:p>
            <a:pPr lvl="1"/>
            <a:r>
              <a:rPr lang="en-US" sz="2100" dirty="0">
                <a:latin typeface="Arial" panose="020B0604020202020204" pitchFamily="34" charset="0"/>
                <a:cs typeface="Arial" panose="020B0604020202020204" pitchFamily="34" charset="0"/>
              </a:rPr>
              <a:t>During regular business hours</a:t>
            </a:r>
          </a:p>
          <a:p>
            <a:pPr lvl="1"/>
            <a:r>
              <a:rPr lang="en-US" sz="2100" dirty="0">
                <a:latin typeface="Arial" panose="020B0604020202020204" pitchFamily="34" charset="0"/>
                <a:cs typeface="Arial" panose="020B0604020202020204" pitchFamily="34" charset="0"/>
              </a:rPr>
              <a:t>Announced or Unannounced </a:t>
            </a:r>
          </a:p>
          <a:p>
            <a:pPr lvl="1"/>
            <a:r>
              <a:rPr lang="en-US" sz="2100" dirty="0">
                <a:latin typeface="Arial" panose="020B0604020202020204" pitchFamily="34" charset="0"/>
                <a:cs typeface="Arial" panose="020B0604020202020204" pitchFamily="34" charset="0"/>
              </a:rPr>
              <a:t>Minimum 1x every 3 years</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3C2B7492-11FE-01BA-CBC9-05AEDA80FA72}"/>
              </a:ext>
            </a:extLst>
          </p:cNvPr>
          <p:cNvSpPr txBox="1">
            <a:spLocks/>
          </p:cNvSpPr>
          <p:nvPr/>
        </p:nvSpPr>
        <p:spPr>
          <a:xfrm>
            <a:off x="838199" y="3758317"/>
            <a:ext cx="6057900" cy="22252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Reviewers will look at:</a:t>
            </a:r>
            <a:endParaRPr lang="en-US" sz="1600" i="1" dirty="0">
              <a:latin typeface="Arial" panose="020B0604020202020204" pitchFamily="34" charset="0"/>
              <a:cs typeface="Arial" panose="020B0604020202020204" pitchFamily="34" charset="0"/>
            </a:endParaRPr>
          </a:p>
          <a:p>
            <a:pPr marL="914400" lvl="1" indent="-457200">
              <a:buFont typeface="+mj-lt"/>
              <a:buAutoNum type="arabicPeriod"/>
            </a:pPr>
            <a:r>
              <a:rPr lang="en-US" sz="2100" dirty="0">
                <a:latin typeface="Arial" panose="020B0604020202020204" pitchFamily="34" charset="0"/>
                <a:cs typeface="Arial" panose="020B0604020202020204" pitchFamily="34" charset="0"/>
              </a:rPr>
              <a:t>Documents</a:t>
            </a:r>
          </a:p>
          <a:p>
            <a:pPr marL="914400" lvl="1" indent="-457200">
              <a:buFont typeface="+mj-lt"/>
              <a:buAutoNum type="arabicPeriod"/>
            </a:pPr>
            <a:r>
              <a:rPr lang="en-US" sz="2100" dirty="0">
                <a:latin typeface="Arial" panose="020B0604020202020204" pitchFamily="34" charset="0"/>
                <a:cs typeface="Arial" panose="020B0604020202020204" pitchFamily="34" charset="0"/>
              </a:rPr>
              <a:t>Public Postings</a:t>
            </a:r>
          </a:p>
          <a:p>
            <a:pPr marL="914400" lvl="1" indent="-457200">
              <a:buFont typeface="+mj-lt"/>
              <a:buAutoNum type="arabicPeriod"/>
            </a:pPr>
            <a:r>
              <a:rPr lang="en-US" sz="2100" dirty="0">
                <a:latin typeface="Arial" panose="020B0604020202020204" pitchFamily="34" charset="0"/>
                <a:cs typeface="Arial" panose="020B0604020202020204" pitchFamily="34" charset="0"/>
              </a:rPr>
              <a:t>Kitchen</a:t>
            </a:r>
          </a:p>
          <a:p>
            <a:pPr marL="914400" lvl="1" indent="-457200">
              <a:buFont typeface="+mj-lt"/>
              <a:buAutoNum type="arabicPeriod"/>
            </a:pPr>
            <a:r>
              <a:rPr lang="en-US" sz="2100" dirty="0">
                <a:latin typeface="Arial" panose="020B0604020202020204" pitchFamily="34" charset="0"/>
                <a:cs typeface="Arial" panose="020B0604020202020204" pitchFamily="34" charset="0"/>
              </a:rPr>
              <a:t>Meal Observation</a:t>
            </a:r>
          </a:p>
          <a:p>
            <a:pPr marL="914400" lvl="1" indent="-457200">
              <a:buFont typeface="+mj-lt"/>
              <a:buAutoNum type="arabicPeriod"/>
            </a:pPr>
            <a:r>
              <a:rPr lang="en-US" sz="2100" dirty="0">
                <a:latin typeface="Arial" panose="020B0604020202020204" pitchFamily="34" charset="0"/>
                <a:cs typeface="Arial" panose="020B0604020202020204" pitchFamily="34" charset="0"/>
              </a:rPr>
              <a:t>Infant Classroom Observation</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447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86597"/>
            <a:ext cx="4343401" cy="4381500"/>
          </a:xfrm>
        </p:spPr>
        <p:txBody>
          <a:bodyPr>
            <a:normAutofit/>
          </a:bodyPr>
          <a:lstStyle/>
          <a:p>
            <a:pPr marL="0" indent="0">
              <a:buNone/>
            </a:pPr>
            <a:r>
              <a:rPr lang="en-US" sz="3100" b="1" dirty="0">
                <a:latin typeface="Arial" panose="020B0604020202020204" pitchFamily="34" charset="0"/>
                <a:cs typeface="Arial" panose="020B0604020202020204" pitchFamily="34" charset="0"/>
              </a:rPr>
              <a:t>Public Postings </a:t>
            </a:r>
          </a:p>
          <a:p>
            <a:pPr lvl="1"/>
            <a:r>
              <a:rPr lang="en-US" sz="2600" dirty="0">
                <a:latin typeface="Arial" panose="020B0604020202020204" pitchFamily="34" charset="0"/>
                <a:cs typeface="Arial" panose="020B0604020202020204" pitchFamily="34" charset="0"/>
              </a:rPr>
              <a:t>Menu</a:t>
            </a:r>
          </a:p>
          <a:p>
            <a:pPr lvl="1"/>
            <a:r>
              <a:rPr lang="en-US" sz="2600" dirty="0">
                <a:latin typeface="Arial" panose="020B0604020202020204" pitchFamily="34" charset="0"/>
                <a:cs typeface="Arial" panose="020B0604020202020204" pitchFamily="34" charset="0"/>
              </a:rPr>
              <a:t>DHS License</a:t>
            </a:r>
          </a:p>
          <a:p>
            <a:pPr lvl="1"/>
            <a:r>
              <a:rPr lang="en-US" sz="2600" dirty="0">
                <a:latin typeface="Arial" panose="020B0604020202020204" pitchFamily="34" charset="0"/>
                <a:cs typeface="Arial" panose="020B0604020202020204" pitchFamily="34" charset="0"/>
              </a:rPr>
              <a:t>Building for the Future</a:t>
            </a:r>
          </a:p>
          <a:p>
            <a:pPr lvl="1"/>
            <a:r>
              <a:rPr lang="en-US" sz="2600" dirty="0">
                <a:latin typeface="Arial" panose="020B0604020202020204" pitchFamily="34" charset="0"/>
                <a:cs typeface="Arial" panose="020B0604020202020204" pitchFamily="34" charset="0"/>
              </a:rPr>
              <a:t>And Justice for All</a:t>
            </a:r>
          </a:p>
          <a:p>
            <a:pPr lvl="1"/>
            <a:r>
              <a:rPr lang="en-US" sz="2600" dirty="0">
                <a:latin typeface="Arial" panose="020B0604020202020204" pitchFamily="34" charset="0"/>
                <a:cs typeface="Arial" panose="020B0604020202020204" pitchFamily="34" charset="0"/>
              </a:rPr>
              <a:t>Kitchen Permit</a:t>
            </a:r>
          </a:p>
        </p:txBody>
      </p:sp>
      <p:sp>
        <p:nvSpPr>
          <p:cNvPr id="8" name="Rectangle 7"/>
          <p:cNvSpPr/>
          <p:nvPr/>
        </p:nvSpPr>
        <p:spPr>
          <a:xfrm>
            <a:off x="5522026" y="2186597"/>
            <a:ext cx="6365174" cy="3385542"/>
          </a:xfrm>
          <a:prstGeom prst="rect">
            <a:avLst/>
          </a:prstGeom>
        </p:spPr>
        <p:txBody>
          <a:bodyPr wrap="square">
            <a:spAutoFit/>
          </a:bodyPr>
          <a:lstStyle/>
          <a:p>
            <a:pPr lvl="0">
              <a:lnSpc>
                <a:spcPct val="90000"/>
              </a:lnSpc>
              <a:spcBef>
                <a:spcPts val="1000"/>
              </a:spcBef>
            </a:pPr>
            <a:r>
              <a:rPr lang="en-US" sz="2800" b="1" dirty="0">
                <a:solidFill>
                  <a:prstClr val="black"/>
                </a:solidFill>
                <a:latin typeface="Arial" panose="020B0604020202020204" pitchFamily="34" charset="0"/>
                <a:cs typeface="Arial" panose="020B0604020202020204" pitchFamily="34" charset="0"/>
              </a:rPr>
              <a:t>Kitchen</a:t>
            </a:r>
            <a:r>
              <a:rPr lang="en-US" sz="2800" dirty="0">
                <a:solidFill>
                  <a:prstClr val="black"/>
                </a:solidFill>
                <a:latin typeface="Arial" panose="020B0604020202020204" pitchFamily="34" charset="0"/>
                <a:cs typeface="Arial" panose="020B0604020202020204" pitchFamily="34" charset="0"/>
              </a:rPr>
              <a:t>  </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Meal Preparation</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Food Inventory and Proper Storage</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Refrigerator and Freezer Temperature </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Cleanliness</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Food Safety </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County Sanitation Requirements</a:t>
            </a:r>
          </a:p>
        </p:txBody>
      </p:sp>
      <p:sp>
        <p:nvSpPr>
          <p:cNvPr id="11" name="Title 1">
            <a:extLst>
              <a:ext uri="{FF2B5EF4-FFF2-40B4-BE49-F238E27FC236}">
                <a16:creationId xmlns:a16="http://schemas.microsoft.com/office/drawing/2014/main" id="{2B4AFA17-A5C1-5613-0463-A41455EECD51}"/>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During the Review</a:t>
            </a:r>
          </a:p>
        </p:txBody>
      </p:sp>
      <p:sp>
        <p:nvSpPr>
          <p:cNvPr id="12" name="Rectangle 11">
            <a:extLst>
              <a:ext uri="{FF2B5EF4-FFF2-40B4-BE49-F238E27FC236}">
                <a16:creationId xmlns:a16="http://schemas.microsoft.com/office/drawing/2014/main" id="{70D00126-B3CA-3C07-6E7C-0A1A29A330E2}"/>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21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35401" y="1710504"/>
            <a:ext cx="10340648" cy="4351338"/>
            <a:chOff x="3765301" y="1580365"/>
            <a:chExt cx="10340648" cy="4351338"/>
          </a:xfrm>
        </p:grpSpPr>
        <p:sp>
          <p:nvSpPr>
            <p:cNvPr id="8" name="Content Placeholder 2">
              <a:extLst>
                <a:ext uri="{FF2B5EF4-FFF2-40B4-BE49-F238E27FC236}">
                  <a16:creationId xmlns:a16="http://schemas.microsoft.com/office/drawing/2014/main" id="{AD2F51B2-C292-4ED4-89BA-F05368DD7311}"/>
                </a:ext>
              </a:extLst>
            </p:cNvPr>
            <p:cNvSpPr txBox="1">
              <a:spLocks/>
            </p:cNvSpPr>
            <p:nvPr/>
          </p:nvSpPr>
          <p:spPr>
            <a:xfrm>
              <a:off x="4669181" y="1580365"/>
              <a:ext cx="9436768"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All participants wash their hands with soap &amp; water</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Foods are served during the approved meal service time</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Foods served matches the foods listed on the menu</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All components are served at the same time</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Correct portion is available for every participant</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Point of service meal counts taken properly</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pic>
          <p:nvPicPr>
            <p:cNvPr id="9" name="Picture 8" descr="A close up of a sign&#10;&#10;Description generated with high confidence">
              <a:extLst>
                <a:ext uri="{FF2B5EF4-FFF2-40B4-BE49-F238E27FC236}">
                  <a16:creationId xmlns:a16="http://schemas.microsoft.com/office/drawing/2014/main" id="{10F8153F-5288-49EC-BED9-69C4CA85D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2" y="1728243"/>
              <a:ext cx="639307" cy="582436"/>
            </a:xfrm>
            <a:prstGeom prst="rect">
              <a:avLst/>
            </a:prstGeom>
          </p:spPr>
        </p:pic>
        <p:pic>
          <p:nvPicPr>
            <p:cNvPr id="10" name="Picture 9" descr="A close up of a sign&#10;&#10;Description generated with high confidence">
              <a:extLst>
                <a:ext uri="{FF2B5EF4-FFF2-40B4-BE49-F238E27FC236}">
                  <a16:creationId xmlns:a16="http://schemas.microsoft.com/office/drawing/2014/main" id="{26551609-E035-4B18-9CC8-676E551248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2446939"/>
              <a:ext cx="639307" cy="582436"/>
            </a:xfrm>
            <a:prstGeom prst="rect">
              <a:avLst/>
            </a:prstGeom>
          </p:spPr>
        </p:pic>
        <p:pic>
          <p:nvPicPr>
            <p:cNvPr id="11" name="Picture 10" descr="A close up of a sign&#10;&#10;Description generated with high confidence">
              <a:extLst>
                <a:ext uri="{FF2B5EF4-FFF2-40B4-BE49-F238E27FC236}">
                  <a16:creationId xmlns:a16="http://schemas.microsoft.com/office/drawing/2014/main" id="{9CAABB86-63A3-4BD3-BC5E-014B3D28CB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3190853"/>
              <a:ext cx="639307" cy="582436"/>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A2CCBC13-1B83-4092-BB79-EB24F33390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3906172"/>
              <a:ext cx="639307" cy="582436"/>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97FA7EFE-5D57-430A-8C6B-AABACA59B0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4621491"/>
              <a:ext cx="639307" cy="582436"/>
            </a:xfrm>
            <a:prstGeom prst="rect">
              <a:avLst/>
            </a:prstGeom>
          </p:spPr>
        </p:pic>
      </p:grpSp>
      <p:pic>
        <p:nvPicPr>
          <p:cNvPr id="14" name="Picture 13" descr="A close up of a sign&#10;&#10;Description generated with high confidence">
            <a:extLst>
              <a:ext uri="{FF2B5EF4-FFF2-40B4-BE49-F238E27FC236}">
                <a16:creationId xmlns:a16="http://schemas.microsoft.com/office/drawing/2014/main" id="{2AC50307-4648-4653-8452-3EBB65693D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400" y="5466949"/>
            <a:ext cx="639307" cy="582436"/>
          </a:xfrm>
          <a:prstGeom prst="rect">
            <a:avLst/>
          </a:prstGeom>
        </p:spPr>
      </p:pic>
      <p:sp>
        <p:nvSpPr>
          <p:cNvPr id="17" name="Title 1">
            <a:extLst>
              <a:ext uri="{FF2B5EF4-FFF2-40B4-BE49-F238E27FC236}">
                <a16:creationId xmlns:a16="http://schemas.microsoft.com/office/drawing/2014/main" id="{3E3E7E79-A08B-E657-F785-484B3F4B575F}"/>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Observation</a:t>
            </a:r>
          </a:p>
        </p:txBody>
      </p:sp>
      <p:sp>
        <p:nvSpPr>
          <p:cNvPr id="18" name="Rectangle 17">
            <a:extLst>
              <a:ext uri="{FF2B5EF4-FFF2-40B4-BE49-F238E27FC236}">
                <a16:creationId xmlns:a16="http://schemas.microsoft.com/office/drawing/2014/main" id="{01B1FE16-4933-1C93-81AC-E976D40F48A0}"/>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582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Merriweather"/>
              <a:ea typeface="+mn-ea"/>
              <a:cs typeface="+mn-cs"/>
            </a:endParaRPr>
          </a:p>
        </p:txBody>
      </p:sp>
      <p:grpSp>
        <p:nvGrpSpPr>
          <p:cNvPr id="9" name="Group 8"/>
          <p:cNvGrpSpPr/>
          <p:nvPr/>
        </p:nvGrpSpPr>
        <p:grpSpPr>
          <a:xfrm>
            <a:off x="1079846" y="1966576"/>
            <a:ext cx="11237884" cy="5221266"/>
            <a:chOff x="3765301" y="1728243"/>
            <a:chExt cx="10197554" cy="4351338"/>
          </a:xfrm>
        </p:grpSpPr>
        <p:sp>
          <p:nvSpPr>
            <p:cNvPr id="10" name="Content Placeholder 2">
              <a:extLst>
                <a:ext uri="{FF2B5EF4-FFF2-40B4-BE49-F238E27FC236}">
                  <a16:creationId xmlns:a16="http://schemas.microsoft.com/office/drawing/2014/main" id="{AD2F51B2-C292-4ED4-89BA-F05368DD7311}"/>
                </a:ext>
              </a:extLst>
            </p:cNvPr>
            <p:cNvSpPr txBox="1">
              <a:spLocks/>
            </p:cNvSpPr>
            <p:nvPr/>
          </p:nvSpPr>
          <p:spPr>
            <a:xfrm>
              <a:off x="4526087" y="1728243"/>
              <a:ext cx="94367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Infant Feeding Practices</a:t>
              </a:r>
            </a:p>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Center-provided formula and foods</a:t>
              </a:r>
            </a:p>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Documentation:</a:t>
              </a:r>
            </a:p>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	- </a:t>
              </a:r>
              <a:r>
                <a:rPr lang="en-US" sz="2700" i="1" dirty="0">
                  <a:latin typeface="Arial" panose="020B0604020202020204" pitchFamily="34" charset="0"/>
                  <a:ea typeface="Cambria" panose="02040503050406030204" pitchFamily="18" charset="0"/>
                  <a:cs typeface="Arial" panose="020B0604020202020204" pitchFamily="34" charset="0"/>
                </a:rPr>
                <a:t>Infant Point of Service Meal Counts		</a:t>
              </a:r>
            </a:p>
            <a:p>
              <a:pPr marL="0" indent="0">
                <a:lnSpc>
                  <a:spcPct val="150000"/>
                </a:lnSpc>
                <a:buFont typeface="Arial" panose="020B0604020202020204" pitchFamily="34" charset="0"/>
                <a:buNone/>
              </a:pPr>
              <a:r>
                <a:rPr lang="en-US" sz="2700" i="1" dirty="0">
                  <a:latin typeface="Arial" panose="020B0604020202020204" pitchFamily="34" charset="0"/>
                  <a:ea typeface="Cambria" panose="02040503050406030204" pitchFamily="18" charset="0"/>
                  <a:cs typeface="Arial" panose="020B0604020202020204" pitchFamily="34" charset="0"/>
                </a:rPr>
                <a:t>	- Caregiver Communication of Solid Foods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pic>
          <p:nvPicPr>
            <p:cNvPr id="17" name="Picture 16" descr="A close up of a sign&#10;&#10;Description generated with high confidence">
              <a:extLst>
                <a:ext uri="{FF2B5EF4-FFF2-40B4-BE49-F238E27FC236}">
                  <a16:creationId xmlns:a16="http://schemas.microsoft.com/office/drawing/2014/main" id="{10F8153F-5288-49EC-BED9-69C4CA85D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2" y="1728243"/>
              <a:ext cx="639307" cy="582436"/>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26551609-E035-4B18-9CC8-676E551248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2446939"/>
              <a:ext cx="639307" cy="582436"/>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9CAABB86-63A3-4BD3-BC5E-014B3D28CB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3190853"/>
              <a:ext cx="639307" cy="582436"/>
            </a:xfrm>
            <a:prstGeom prst="rect">
              <a:avLst/>
            </a:prstGeom>
          </p:spPr>
        </p:pic>
      </p:grpSp>
      <p:sp>
        <p:nvSpPr>
          <p:cNvPr id="2" name="Title 1">
            <a:extLst>
              <a:ext uri="{FF2B5EF4-FFF2-40B4-BE49-F238E27FC236}">
                <a16:creationId xmlns:a16="http://schemas.microsoft.com/office/drawing/2014/main" id="{3D1E3D1E-7333-97AA-0469-11EA7320CAB1}"/>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Classroom Observation</a:t>
            </a:r>
          </a:p>
        </p:txBody>
      </p:sp>
      <p:sp>
        <p:nvSpPr>
          <p:cNvPr id="3" name="Rectangle 2">
            <a:extLst>
              <a:ext uri="{FF2B5EF4-FFF2-40B4-BE49-F238E27FC236}">
                <a16:creationId xmlns:a16="http://schemas.microsoft.com/office/drawing/2014/main" id="{C1D243E1-0B60-F62D-2CE2-EB68D165E6E2}"/>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962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Merriweather"/>
              <a:ea typeface="+mn-ea"/>
              <a:cs typeface="+mn-cs"/>
            </a:endParaRPr>
          </a:p>
        </p:txBody>
      </p:sp>
      <p:sp>
        <p:nvSpPr>
          <p:cNvPr id="10" name="Content Placeholder 2">
            <a:extLst>
              <a:ext uri="{FF2B5EF4-FFF2-40B4-BE49-F238E27FC236}">
                <a16:creationId xmlns:a16="http://schemas.microsoft.com/office/drawing/2014/main" id="{EDC2E483-97E9-4B8B-B554-C72B616881EF}"/>
              </a:ext>
            </a:extLst>
          </p:cNvPr>
          <p:cNvSpPr txBox="1">
            <a:spLocks/>
          </p:cNvSpPr>
          <p:nvPr/>
        </p:nvSpPr>
        <p:spPr>
          <a:xfrm>
            <a:off x="838200" y="1439055"/>
            <a:ext cx="10515600" cy="4737907"/>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None/>
            </a:pPr>
            <a:r>
              <a:rPr lang="en-US" dirty="0">
                <a:latin typeface="Arial" panose="020B0604020202020204" pitchFamily="34" charset="0"/>
                <a:ea typeface="Cambria" panose="02040503050406030204" pitchFamily="18" charset="0"/>
                <a:cs typeface="Arial" panose="020B0604020202020204" pitchFamily="34" charset="0"/>
              </a:rPr>
              <a:t>3 Results:</a:t>
            </a:r>
          </a:p>
          <a:p>
            <a:pPr lvl="1"/>
            <a:r>
              <a:rPr lang="en-US" dirty="0">
                <a:latin typeface="Arial" panose="020B0604020202020204" pitchFamily="34" charset="0"/>
                <a:ea typeface="Cambria" panose="02040503050406030204" pitchFamily="18" charset="0"/>
                <a:cs typeface="Arial" panose="020B0604020202020204" pitchFamily="34" charset="0"/>
              </a:rPr>
              <a:t>No Findings = No Corrective Action</a:t>
            </a:r>
          </a:p>
          <a:p>
            <a:pPr lvl="1"/>
            <a:r>
              <a:rPr lang="en-US" dirty="0">
                <a:latin typeface="Arial" panose="020B0604020202020204" pitchFamily="34" charset="0"/>
                <a:ea typeface="Cambria" panose="02040503050406030204" pitchFamily="18" charset="0"/>
                <a:cs typeface="Arial" panose="020B0604020202020204" pitchFamily="34" charset="0"/>
              </a:rPr>
              <a:t>Findings = Required Corrective Action</a:t>
            </a:r>
          </a:p>
          <a:p>
            <a:pPr lvl="1"/>
            <a:r>
              <a:rPr lang="en-US" dirty="0">
                <a:latin typeface="Arial" panose="020B0604020202020204" pitchFamily="34" charset="0"/>
                <a:ea typeface="Cambria" panose="02040503050406030204" pitchFamily="18" charset="0"/>
                <a:cs typeface="Arial" panose="020B0604020202020204" pitchFamily="34" charset="0"/>
              </a:rPr>
              <a:t>Findings + Fiscal Action = Required Corrective Action and we pay back $$</a:t>
            </a:r>
          </a:p>
          <a:p>
            <a:pPr marL="0" indent="0">
              <a:buNone/>
            </a:pPr>
            <a:endParaRPr lang="en-US" dirty="0">
              <a:latin typeface="Arial" panose="020B0604020202020204" pitchFamily="34" charset="0"/>
              <a:ea typeface="Cambria" panose="02040503050406030204" pitchFamily="18"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How is staff affected? </a:t>
            </a:r>
            <a:endParaRPr lang="en-US" i="1" dirty="0">
              <a:latin typeface="Arial" panose="020B0604020202020204" pitchFamily="34" charset="0"/>
              <a:ea typeface="Cambria" panose="02040503050406030204" pitchFamily="18" charset="0"/>
              <a:cs typeface="Arial" panose="020B0604020202020204" pitchFamily="34" charset="0"/>
            </a:endParaRPr>
          </a:p>
        </p:txBody>
      </p:sp>
      <p:sp>
        <p:nvSpPr>
          <p:cNvPr id="2" name="Title 1">
            <a:extLst>
              <a:ext uri="{FF2B5EF4-FFF2-40B4-BE49-F238E27FC236}">
                <a16:creationId xmlns:a16="http://schemas.microsoft.com/office/drawing/2014/main" id="{69E02175-E051-DE24-978B-C69D1DB8E5C1}"/>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Results of the Review</a:t>
            </a:r>
          </a:p>
        </p:txBody>
      </p:sp>
      <p:sp>
        <p:nvSpPr>
          <p:cNvPr id="3" name="Rectangle 2">
            <a:extLst>
              <a:ext uri="{FF2B5EF4-FFF2-40B4-BE49-F238E27FC236}">
                <a16:creationId xmlns:a16="http://schemas.microsoft.com/office/drawing/2014/main" id="{66FE3554-DAAF-C0F2-A085-C581974E8F9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92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3" y="1061800"/>
            <a:ext cx="5365631" cy="4956056"/>
          </a:xfrm>
        </p:spPr>
        <p:txBody>
          <a:bodyPr anchor="ctr">
            <a:normAutofit/>
          </a:bodyPr>
          <a:lstStyle/>
          <a:p>
            <a:pPr marL="0" indent="0" algn="ctr">
              <a:buNone/>
            </a:pPr>
            <a:r>
              <a:rPr lang="en-US" b="1" dirty="0">
                <a:latin typeface="Arial" panose="020B0604020202020204" pitchFamily="34" charset="0"/>
                <a:cs typeface="Arial" panose="020B0604020202020204" pitchFamily="34" charset="0"/>
              </a:rPr>
              <a:t>Today’s Training Sign-in Sheets and Agenda</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Please sign the sign-in sheet/agenda prior to leaving training today. </a:t>
            </a:r>
          </a:p>
          <a:p>
            <a:pPr marL="0"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71DA428-12B4-3F7B-F472-BCEFB646B3E7}"/>
              </a:ext>
            </a:extLst>
          </p:cNvPr>
          <p:cNvPicPr>
            <a:picLocks noChangeAspect="1"/>
          </p:cNvPicPr>
          <p:nvPr/>
        </p:nvPicPr>
        <p:blipFill>
          <a:blip r:embed="rId3"/>
          <a:stretch>
            <a:fillRect/>
          </a:stretch>
        </p:blipFill>
        <p:spPr>
          <a:xfrm>
            <a:off x="7496148" y="1714757"/>
            <a:ext cx="3397856" cy="4399443"/>
          </a:xfrm>
          <a:prstGeom prst="rect">
            <a:avLst/>
          </a:prstGeom>
        </p:spPr>
      </p:pic>
      <p:sp>
        <p:nvSpPr>
          <p:cNvPr id="6" name="Title 1">
            <a:extLst>
              <a:ext uri="{FF2B5EF4-FFF2-40B4-BE49-F238E27FC236}">
                <a16:creationId xmlns:a16="http://schemas.microsoft.com/office/drawing/2014/main" id="{EB64B3AA-1FA4-7D54-69B3-1701147A6C03}"/>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Required Training Documentation</a:t>
            </a:r>
          </a:p>
        </p:txBody>
      </p:sp>
      <p:sp>
        <p:nvSpPr>
          <p:cNvPr id="7" name="Rectangle 6">
            <a:extLst>
              <a:ext uri="{FF2B5EF4-FFF2-40B4-BE49-F238E27FC236}">
                <a16:creationId xmlns:a16="http://schemas.microsoft.com/office/drawing/2014/main" id="{67428ECF-35BF-6910-6E49-289AD1A9518E}"/>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752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wl of fruit and vegetable salad&#10;&#10;Description generated with very high confidence">
            <a:extLst>
              <a:ext uri="{FF2B5EF4-FFF2-40B4-BE49-F238E27FC236}">
                <a16:creationId xmlns:a16="http://schemas.microsoft.com/office/drawing/2014/main" id="{24D52E84-3511-4B69-A2B1-5CBB44DD422D}"/>
              </a:ext>
            </a:extLst>
          </p:cNvPr>
          <p:cNvPicPr>
            <a:picLocks noChangeAspect="1"/>
          </p:cNvPicPr>
          <p:nvPr/>
        </p:nvPicPr>
        <p:blipFill rotWithShape="1">
          <a:blip r:embed="rId3">
            <a:extLst>
              <a:ext uri="{28A0092B-C50C-407E-A947-70E740481C1C}">
                <a14:useLocalDpi xmlns:a14="http://schemas.microsoft.com/office/drawing/2010/main" val="0"/>
              </a:ext>
            </a:extLst>
          </a:blip>
          <a:srcRect l="5910" t="16329" r="15370" b="24630"/>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B5926963-7D2B-FB45-B251-D3E836F7A37F}"/>
              </a:ext>
            </a:extLst>
          </p:cNvPr>
          <p:cNvGrpSpPr/>
          <p:nvPr/>
        </p:nvGrpSpPr>
        <p:grpSpPr>
          <a:xfrm>
            <a:off x="0" y="178904"/>
            <a:ext cx="6096000" cy="3574787"/>
            <a:chOff x="-133004" y="4171950"/>
            <a:chExt cx="12388431" cy="2827557"/>
          </a:xfrm>
        </p:grpSpPr>
        <p:sp>
          <p:nvSpPr>
            <p:cNvPr id="5" name="Rectangle 4">
              <a:extLst>
                <a:ext uri="{FF2B5EF4-FFF2-40B4-BE49-F238E27FC236}">
                  <a16:creationId xmlns:a16="http://schemas.microsoft.com/office/drawing/2014/main" id="{72C1F910-068E-F7BB-5521-A001717FCEBE}"/>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6A5E445-3E73-F311-9759-24BA25CA8643}"/>
                </a:ext>
              </a:extLst>
            </p:cNvPr>
            <p:cNvSpPr txBox="1"/>
            <p:nvPr/>
          </p:nvSpPr>
          <p:spPr>
            <a:xfrm>
              <a:off x="291261" y="4742479"/>
              <a:ext cx="11539901" cy="2257028"/>
            </a:xfrm>
            <a:prstGeom prst="rect">
              <a:avLst/>
            </a:prstGeom>
          </p:spPr>
          <p:txBody>
            <a:bodyPr wrap="square" lIns="0" tIns="0" rIns="0" bIns="0" rtlCol="0" anchor="t">
              <a:spAutoFit/>
            </a:bodyPr>
            <a:lstStyle/>
            <a:p>
              <a:pPr algn="ctr">
                <a:lnSpc>
                  <a:spcPts val="8800"/>
                </a:lnSpc>
              </a:pPr>
              <a:r>
                <a:rPr lang="en-US" sz="8800" b="1" dirty="0">
                  <a:solidFill>
                    <a:srgbClr val="A7CBFF"/>
                  </a:solidFill>
                  <a:latin typeface="Arial" panose="020B0604020202020204" pitchFamily="34" charset="0"/>
                  <a:cs typeface="Arial" panose="020B0604020202020204" pitchFamily="34" charset="0"/>
                </a:rPr>
                <a:t>THANK YOU!</a:t>
              </a:r>
            </a:p>
          </p:txBody>
        </p:sp>
      </p:grpSp>
    </p:spTree>
    <p:extLst>
      <p:ext uri="{BB962C8B-B14F-4D97-AF65-F5344CB8AC3E}">
        <p14:creationId xmlns:p14="http://schemas.microsoft.com/office/powerpoint/2010/main" val="1404066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AI-generated content may be incorrect.">
            <a:extLst>
              <a:ext uri="{FF2B5EF4-FFF2-40B4-BE49-F238E27FC236}">
                <a16:creationId xmlns:a16="http://schemas.microsoft.com/office/drawing/2014/main" id="{81BBF697-E5C8-1315-7DE1-B5E1C9CFA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831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rcRect t="1456" b="1456"/>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4E24F3C-679B-27EC-553E-662DFFA63D41}"/>
              </a:ext>
            </a:extLst>
          </p:cNvPr>
          <p:cNvGrpSpPr/>
          <p:nvPr/>
        </p:nvGrpSpPr>
        <p:grpSpPr>
          <a:xfrm>
            <a:off x="0" y="4171950"/>
            <a:ext cx="12255427" cy="2686050"/>
            <a:chOff x="-133004" y="4171950"/>
            <a:chExt cx="12388431" cy="2686050"/>
          </a:xfrm>
        </p:grpSpPr>
        <p:sp>
          <p:nvSpPr>
            <p:cNvPr id="28" name="Rectangle 27">
              <a:extLst>
                <a:ext uri="{FF2B5EF4-FFF2-40B4-BE49-F238E27FC236}">
                  <a16:creationId xmlns:a16="http://schemas.microsoft.com/office/drawing/2014/main" id="{EFDF9986-1209-9679-93EA-48525B01DB82}"/>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CFFC7B39-5A91-F060-9139-F04EDF91C3D0}"/>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Civil Rights</a:t>
              </a:r>
            </a:p>
            <a:p>
              <a:pPr>
                <a:lnSpc>
                  <a:spcPts val="4905"/>
                </a:lnSpc>
              </a:pPr>
              <a:r>
                <a:rPr lang="en-US" sz="4800" b="1" dirty="0">
                  <a:solidFill>
                    <a:schemeClr val="bg1"/>
                  </a:solidFill>
                  <a:latin typeface="Arial" panose="020B0604020202020204" pitchFamily="34" charset="0"/>
                  <a:cs typeface="Arial" panose="020B0604020202020204" pitchFamily="34" charset="0"/>
                </a:rPr>
                <a:t>Highlights</a:t>
              </a:r>
              <a:endParaRPr lang="en-US" sz="4717" b="1" dirty="0">
                <a:solidFill>
                  <a:srgbClr val="171426"/>
                </a:solidFill>
                <a:latin typeface="Arial" panose="020B0604020202020204" pitchFamily="34" charset="0"/>
                <a:cs typeface="Arial" panose="020B06040202020202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4" y="1404858"/>
            <a:ext cx="4741990" cy="4990652"/>
          </a:xfrm>
        </p:spPr>
        <p:txBody>
          <a:bodyPr>
            <a:normAutofit/>
          </a:bodyPr>
          <a:lstStyle/>
          <a:p>
            <a:pPr marL="514350" indent="-514350">
              <a:buFont typeface="+mj-lt"/>
              <a:buAutoNum type="arabicPeriod"/>
            </a:pPr>
            <a:r>
              <a:rPr lang="en-US" sz="2400" dirty="0">
                <a:latin typeface="Arial" panose="020B0604020202020204" pitchFamily="34" charset="0"/>
                <a:cs typeface="Arial" panose="020B0604020202020204" pitchFamily="34" charset="0"/>
              </a:rPr>
              <a:t>Identify if it’s a Civil Rights Complaint.</a:t>
            </a:r>
          </a:p>
          <a:p>
            <a:pPr marL="573088" indent="0">
              <a:buNone/>
            </a:pPr>
            <a:r>
              <a:rPr lang="en-US" sz="1800" i="1" dirty="0">
                <a:latin typeface="Arial" panose="020B0604020202020204" pitchFamily="34" charset="0"/>
                <a:cs typeface="Arial" panose="020B0604020202020204" pitchFamily="34" charset="0"/>
              </a:rPr>
              <a:t>Six Protected Classes: Race, Color, National Origin, Sex, Age, Disability</a:t>
            </a:r>
          </a:p>
          <a:p>
            <a:pPr marL="573088" indent="0">
              <a:buNone/>
            </a:pPr>
            <a:endParaRPr lang="en-US" sz="1800" i="1" dirty="0">
              <a:latin typeface="Arial" panose="020B0604020202020204" pitchFamily="34" charset="0"/>
              <a:cs typeface="Arial" panose="020B0604020202020204" pitchFamily="34" charset="0"/>
            </a:endParaRPr>
          </a:p>
          <a:p>
            <a:pPr marL="457200" indent="-457200">
              <a:buFont typeface="+mj-lt"/>
              <a:buAutoNum type="arabicPeriod" startAt="2"/>
            </a:pPr>
            <a:r>
              <a:rPr lang="en-US" sz="2400" dirty="0">
                <a:latin typeface="Arial" panose="020B0604020202020204" pitchFamily="34" charset="0"/>
                <a:cs typeface="Arial" panose="020B0604020202020204" pitchFamily="34" charset="0"/>
              </a:rPr>
              <a:t>Connect with Civil Rights Coordinator.</a:t>
            </a:r>
          </a:p>
          <a:p>
            <a:pPr marL="457200" lvl="1" indent="0">
              <a:buNone/>
            </a:pPr>
            <a:r>
              <a:rPr lang="en-US" sz="1800" i="1" dirty="0">
                <a:latin typeface="Arial" panose="020B0604020202020204" pitchFamily="34" charset="0"/>
                <a:cs typeface="Arial" panose="020B0604020202020204" pitchFamily="34" charset="0"/>
              </a:rPr>
              <a:t>Our Civil Rights Coordinator is: </a:t>
            </a:r>
            <a:r>
              <a:rPr lang="en-US" sz="1800" i="1" dirty="0">
                <a:highlight>
                  <a:srgbClr val="FFFF00"/>
                </a:highlight>
                <a:latin typeface="Arial" panose="020B0604020202020204" pitchFamily="34" charset="0"/>
                <a:cs typeface="Arial" panose="020B0604020202020204" pitchFamily="34" charset="0"/>
              </a:rPr>
              <a:t>&lt;Insert Name/Position of Civil Rights Coordinator&gt;</a:t>
            </a:r>
          </a:p>
          <a:p>
            <a:pPr marL="457200" lvl="1" indent="0">
              <a:buNone/>
            </a:pPr>
            <a:endParaRPr lang="en-US" sz="1800" i="1" dirty="0">
              <a:highlight>
                <a:srgbClr val="FFFF00"/>
              </a:highlight>
              <a:latin typeface="Arial" panose="020B0604020202020204" pitchFamily="34" charset="0"/>
              <a:cs typeface="Arial" panose="020B0604020202020204" pitchFamily="34" charset="0"/>
            </a:endParaRPr>
          </a:p>
          <a:p>
            <a:pPr marL="514350" indent="-514350">
              <a:buFont typeface="+mj-lt"/>
              <a:buAutoNum type="arabicPeriod" startAt="2"/>
            </a:pPr>
            <a:r>
              <a:rPr lang="en-US" sz="2400" dirty="0">
                <a:latin typeface="Arial" panose="020B0604020202020204" pitchFamily="34" charset="0"/>
                <a:cs typeface="Arial" panose="020B0604020202020204" pitchFamily="34" charset="0"/>
              </a:rPr>
              <a:t>Follow the steps in Civil Rights Procedures for Complaints of Discrimination.</a:t>
            </a:r>
          </a:p>
        </p:txBody>
      </p:sp>
      <p:sp>
        <p:nvSpPr>
          <p:cNvPr id="6" name="Title 1">
            <a:extLst>
              <a:ext uri="{FF2B5EF4-FFF2-40B4-BE49-F238E27FC236}">
                <a16:creationId xmlns:a16="http://schemas.microsoft.com/office/drawing/2014/main" id="{B53598B6-50F2-44AF-A874-B41656E0A03B}"/>
              </a:ext>
            </a:extLst>
          </p:cNvPr>
          <p:cNvSpPr txBox="1">
            <a:spLocks/>
          </p:cNvSpPr>
          <p:nvPr/>
        </p:nvSpPr>
        <p:spPr>
          <a:xfrm>
            <a:off x="8989051" y="1534933"/>
            <a:ext cx="32549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Arial" panose="020B0604020202020204" pitchFamily="34" charset="0"/>
                <a:cs typeface="Arial" panose="020B0604020202020204" pitchFamily="34" charset="0"/>
              </a:rPr>
              <a:t>Procedure for Complaints </a:t>
            </a:r>
          </a:p>
          <a:p>
            <a:pPr algn="ctr"/>
            <a:r>
              <a:rPr lang="en-US" sz="2000" dirty="0">
                <a:latin typeface="Arial" panose="020B0604020202020204" pitchFamily="34" charset="0"/>
                <a:cs typeface="Arial" panose="020B0604020202020204" pitchFamily="34" charset="0"/>
              </a:rPr>
              <a:t>of Discrimination</a:t>
            </a:r>
          </a:p>
        </p:txBody>
      </p:sp>
      <p:pic>
        <p:nvPicPr>
          <p:cNvPr id="13" name="Picture 12">
            <a:extLst>
              <a:ext uri="{FF2B5EF4-FFF2-40B4-BE49-F238E27FC236}">
                <a16:creationId xmlns:a16="http://schemas.microsoft.com/office/drawing/2014/main" id="{E3A07CC2-1DC5-36C9-28E1-671FA2BBA138}"/>
              </a:ext>
            </a:extLst>
          </p:cNvPr>
          <p:cNvPicPr>
            <a:picLocks noChangeAspect="1"/>
          </p:cNvPicPr>
          <p:nvPr/>
        </p:nvPicPr>
        <p:blipFill>
          <a:blip r:embed="rId3"/>
          <a:stretch>
            <a:fillRect/>
          </a:stretch>
        </p:blipFill>
        <p:spPr>
          <a:xfrm>
            <a:off x="6299344" y="1534933"/>
            <a:ext cx="2637339" cy="3429000"/>
          </a:xfrm>
          <a:prstGeom prst="rect">
            <a:avLst/>
          </a:prstGeom>
        </p:spPr>
      </p:pic>
      <p:pic>
        <p:nvPicPr>
          <p:cNvPr id="15" name="Picture 14">
            <a:extLst>
              <a:ext uri="{FF2B5EF4-FFF2-40B4-BE49-F238E27FC236}">
                <a16:creationId xmlns:a16="http://schemas.microsoft.com/office/drawing/2014/main" id="{F9F14891-EDF6-B3DF-8CDD-687143ADA449}"/>
              </a:ext>
            </a:extLst>
          </p:cNvPr>
          <p:cNvPicPr>
            <a:picLocks noChangeAspect="1"/>
          </p:cNvPicPr>
          <p:nvPr/>
        </p:nvPicPr>
        <p:blipFill>
          <a:blip r:embed="rId4"/>
          <a:stretch>
            <a:fillRect/>
          </a:stretch>
        </p:blipFill>
        <p:spPr>
          <a:xfrm>
            <a:off x="9183195" y="2982459"/>
            <a:ext cx="2637339" cy="3421163"/>
          </a:xfrm>
          <a:prstGeom prst="rect">
            <a:avLst/>
          </a:prstGeom>
        </p:spPr>
      </p:pic>
      <p:sp>
        <p:nvSpPr>
          <p:cNvPr id="7" name="Title 1">
            <a:extLst>
              <a:ext uri="{FF2B5EF4-FFF2-40B4-BE49-F238E27FC236}">
                <a16:creationId xmlns:a16="http://schemas.microsoft.com/office/drawing/2014/main" id="{91196D9B-9FE1-DC56-9401-AE3BA3729774}"/>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What to do when a complaint is made</a:t>
            </a:r>
          </a:p>
        </p:txBody>
      </p:sp>
      <p:sp>
        <p:nvSpPr>
          <p:cNvPr id="8" name="Rectangle 7">
            <a:extLst>
              <a:ext uri="{FF2B5EF4-FFF2-40B4-BE49-F238E27FC236}">
                <a16:creationId xmlns:a16="http://schemas.microsoft.com/office/drawing/2014/main" id="{2B00A096-EC8A-8FA1-C7ED-41A551ADE4E5}"/>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046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rcRect t="1456" b="1456"/>
          <a:stretch>
            <a:fillRect/>
          </a:stretch>
        </a:blipFill>
        <a:effectLst/>
      </p:bgPr>
    </p:bg>
    <p:spTree>
      <p:nvGrpSpPr>
        <p:cNvPr id="1" name=""/>
        <p:cNvGrpSpPr/>
        <p:nvPr/>
      </p:nvGrpSpPr>
      <p:grpSpPr>
        <a:xfrm>
          <a:off x="0" y="0"/>
          <a:ext cx="0" cy="0"/>
          <a:chOff x="0" y="0"/>
          <a:chExt cx="0" cy="0"/>
        </a:xfrm>
      </p:grpSpPr>
      <p:pic>
        <p:nvPicPr>
          <p:cNvPr id="7" name="Picture 6" descr="A close up of a fruit&#10;&#10;Description generated with very high confidence">
            <a:extLst>
              <a:ext uri="{FF2B5EF4-FFF2-40B4-BE49-F238E27FC236}">
                <a16:creationId xmlns:a16="http://schemas.microsoft.com/office/drawing/2014/main" id="{B6022503-6162-49F6-BB18-F86EBB5E3D2A}"/>
              </a:ext>
            </a:extLst>
          </p:cNvPr>
          <p:cNvPicPr>
            <a:picLocks noChangeAspect="1"/>
          </p:cNvPicPr>
          <p:nvPr/>
        </p:nvPicPr>
        <p:blipFill rotWithShape="1">
          <a:blip r:embed="rId4">
            <a:extLst>
              <a:ext uri="{28A0092B-C50C-407E-A947-70E740481C1C}">
                <a14:useLocalDpi xmlns:a14="http://schemas.microsoft.com/office/drawing/2010/main" val="0"/>
              </a:ext>
            </a:extLst>
          </a:blip>
          <a:srcRect t="9668" r="16360" b="19761"/>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BC8CA623-FD9E-E507-3990-8CFB0E4C3EAD}"/>
              </a:ext>
            </a:extLst>
          </p:cNvPr>
          <p:cNvGrpSpPr/>
          <p:nvPr/>
        </p:nvGrpSpPr>
        <p:grpSpPr>
          <a:xfrm>
            <a:off x="0" y="4171950"/>
            <a:ext cx="12255427" cy="2686050"/>
            <a:chOff x="-133004" y="4171950"/>
            <a:chExt cx="12388431" cy="2686050"/>
          </a:xfrm>
        </p:grpSpPr>
        <p:sp>
          <p:nvSpPr>
            <p:cNvPr id="6" name="Rectangle 5">
              <a:extLst>
                <a:ext uri="{FF2B5EF4-FFF2-40B4-BE49-F238E27FC236}">
                  <a16:creationId xmlns:a16="http://schemas.microsoft.com/office/drawing/2014/main" id="{FCBBE63A-3A16-AE29-17E9-F9E268C2197A}"/>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5">
              <a:extLst>
                <a:ext uri="{FF2B5EF4-FFF2-40B4-BE49-F238E27FC236}">
                  <a16:creationId xmlns:a16="http://schemas.microsoft.com/office/drawing/2014/main" id="{F56F373F-D44D-1D90-14C5-549102C4B8BC}"/>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CACFP</a:t>
              </a:r>
            </a:p>
            <a:p>
              <a:pPr>
                <a:lnSpc>
                  <a:spcPts val="4905"/>
                </a:lnSpc>
              </a:pPr>
              <a:r>
                <a:rPr lang="en-US" sz="4800" b="1" dirty="0">
                  <a:solidFill>
                    <a:schemeClr val="bg1"/>
                  </a:solidFill>
                  <a:latin typeface="Arial" panose="020B0604020202020204" pitchFamily="34" charset="0"/>
                  <a:cs typeface="Arial" panose="020B0604020202020204" pitchFamily="34" charset="0"/>
                </a:rPr>
                <a:t>Training</a:t>
              </a:r>
              <a:endParaRPr lang="en-US" sz="4717" b="1" dirty="0">
                <a:solidFill>
                  <a:srgbClr val="1714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75807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61&quot;&gt;&lt;object type=&quot;3&quot; unique_id=&quot;10062&quot;&gt;&lt;property id=&quot;20148&quot; value=&quot;5&quot;/&gt;&lt;property id=&quot;20300&quot; value=&quot;Slide 1&quot;/&gt;&lt;property id=&quot;20307&quot; value=&quot;262&quot;/&gt;&lt;/object&gt;&lt;object type=&quot;3&quot; unique_id=&quot;10063&quot;&gt;&lt;property id=&quot;20148&quot; value=&quot;5&quot;/&gt;&lt;property id=&quot;20300&quot; value=&quot;Slide 2&quot;/&gt;&lt;property id=&quot;20307&quot; value=&quot;289&quot;/&gt;&lt;/object&gt;&lt;object type=&quot;3&quot; unique_id=&quot;10064&quot;&gt;&lt;property id=&quot;20148&quot; value=&quot;5&quot;/&gt;&lt;property id=&quot;20300&quot; value=&quot;Slide 3&quot;/&gt;&lt;property id=&quot;20307&quot; value=&quot;270&quot;/&gt;&lt;/object&gt;&lt;object type=&quot;3&quot; unique_id=&quot;10065&quot;&gt;&lt;property id=&quot;20148&quot; value=&quot;5&quot;/&gt;&lt;property id=&quot;20300&quot; value=&quot;Slide 4 - &amp;quot;Required Annual Training Documentation&amp;quot;&quot;/&gt;&lt;property id=&quot;20307&quot; value=&quot;354&quot;/&gt;&lt;/object&gt;&lt;object type=&quot;3&quot; unique_id=&quot;10066&quot;&gt;&lt;property id=&quot;20148&quot; value=&quot;5&quot;/&gt;&lt;property id=&quot;20300&quot; value=&quot;Slide 5&quot;/&gt;&lt;property id=&quot;20307&quot; value=&quot;325&quot;/&gt;&lt;/object&gt;&lt;object type=&quot;3&quot; unique_id=&quot;10067&quot;&gt;&lt;property id=&quot;20148&quot; value=&quot;5&quot;/&gt;&lt;property id=&quot;20300&quot; value=&quot;Slide 6 - &amp;quot;Agenda&amp;quot;&quot;/&gt;&lt;property id=&quot;20307&quot; value=&quot;279&quot;/&gt;&lt;/object&gt;&lt;object type=&quot;3&quot; unique_id=&quot;10068&quot;&gt;&lt;property id=&quot;20148&quot; value=&quot;5&quot;/&gt;&lt;property id=&quot;20300&quot; value=&quot;Slide 7 - &amp;quot;Required Annual Training Documentation&amp;quot;&quot;/&gt;&lt;property id=&quot;20307&quot; value=&quot;286&quot;/&gt;&lt;/object&gt;&lt;object type=&quot;3&quot; unique_id=&quot;10069&quot;&gt;&lt;property id=&quot;20148&quot; value=&quot;5&quot;/&gt;&lt;property id=&quot;20300&quot; value=&quot;Slide 8&quot;/&gt;&lt;property id=&quot;20307&quot; value=&quot;260&quot;/&gt;&lt;/object&gt;&lt;object type=&quot;3&quot; unique_id=&quot;10070&quot;&gt;&lt;property id=&quot;20148&quot; value=&quot;5&quot;/&gt;&lt;property id=&quot;20300&quot; value=&quot;Slide 9 - &amp;quot;What to do when a complaint is made…&amp;quot;&quot;/&gt;&lt;property id=&quot;20307&quot; value=&quot;292&quot;/&gt;&lt;/object&gt;&lt;object type=&quot;3&quot; unique_id=&quot;10071&quot;&gt;&lt;property id=&quot;20148&quot; value=&quot;5&quot;/&gt;&lt;property id=&quot;20300&quot; value=&quot;Slide 10&quot;/&gt;&lt;property id=&quot;20307&quot; value=&quot;326&quot;/&gt;&lt;/object&gt;&lt;object type=&quot;3&quot; unique_id=&quot;10072&quot;&gt;&lt;property id=&quot;20148&quot; value=&quot;5&quot;/&gt;&lt;property id=&quot;20300&quot; value=&quot;Slide 11 - &amp;quot;Introduction&amp;quot;&quot;/&gt;&lt;property id=&quot;20307&quot; value=&quot;284&quot;/&gt;&lt;/object&gt;&lt;object type=&quot;3&quot; unique_id=&quot;10073&quot;&gt;&lt;property id=&quot;20148&quot; value=&quot;5&quot;/&gt;&lt;property id=&quot;20300&quot; value=&quot;Slide 12 - &amp;quot;What’s Covered Today&amp;quot;&quot;/&gt;&lt;property id=&quot;20307&quot; value=&quot;321&quot;/&gt;&lt;/object&gt;&lt;object type=&quot;3&quot; unique_id=&quot;10074&quot;&gt;&lt;property id=&quot;20148&quot; value=&quot;5&quot;/&gt;&lt;property id=&quot;20300&quot; value=&quot;Slide 13&quot;/&gt;&lt;property id=&quot;20307&quot; value=&quot;333&quot;/&gt;&lt;/object&gt;&lt;object type=&quot;3&quot; unique_id=&quot;10075&quot;&gt;&lt;property id=&quot;20148&quot; value=&quot;5&quot;/&gt;&lt;property id=&quot;20300&quot; value=&quot;Slide 14&quot;/&gt;&lt;property id=&quot;20307&quot; value=&quot;327&quot;/&gt;&lt;/object&gt;&lt;object type=&quot;3&quot; unique_id=&quot;10076&quot;&gt;&lt;property id=&quot;20148&quot; value=&quot;5&quot;/&gt;&lt;property id=&quot;20300&quot; value=&quot;Slide 15 - &amp;quot;What’s on the Menu? Infant Meal Pattern&amp;quot;&quot;/&gt;&lt;property id=&quot;20307&quot; value=&quot;272&quot;/&gt;&lt;/object&gt;&lt;object type=&quot;3&quot; unique_id=&quot;10077&quot;&gt;&lt;property id=&quot;20148&quot; value=&quot;5&quot;/&gt;&lt;property id=&quot;20300&quot; value=&quot;Slide 16 - &amp;quot;Infant Meal Pattern | Documenting Developmental Readiness&amp;quot;&quot;/&gt;&lt;property id=&quot;20307&quot; value=&quot;266&quot;/&gt;&lt;/object&gt;&lt;object type=&quot;3&quot; unique_id=&quot;10078&quot;&gt;&lt;property id=&quot;20148&quot; value=&quot;5&quot;/&gt;&lt;property id=&quot;20300&quot; value=&quot;Slide 17 - &amp;quot;Infant Feeding Resources&amp;quot;&quot;/&gt;&lt;property id=&quot;20307&quot; value=&quot;273&quot;/&gt;&lt;/object&gt;&lt;object type=&quot;3&quot; unique_id=&quot;10079&quot;&gt;&lt;property id=&quot;20148&quot; value=&quot;5&quot;/&gt;&lt;property id=&quot;20300&quot; value=&quot;Slide 18&quot;/&gt;&lt;property id=&quot;20307&quot; value=&quot;328&quot;/&gt;&lt;/object&gt;&lt;object type=&quot;3&quot; unique_id=&quot;10080&quot;&gt;&lt;property id=&quot;20148&quot; value=&quot;5&quot;/&gt;&lt;property id=&quot;20300&quot; value=&quot;Slide 19 - &amp;quot;How much should we serve?&amp;quot;&quot;/&gt;&lt;property id=&quot;20307&quot; value=&quot;271&quot;/&gt;&lt;/object&gt;&lt;object type=&quot;3&quot; unique_id=&quot;10081&quot;&gt;&lt;property id=&quot;20148&quot; value=&quot;5&quot;/&gt;&lt;property id=&quot;20300&quot; value=&quot;Slide 20&quot;/&gt;&lt;property id=&quot;20307&quot; value=&quot;293&quot;/&gt;&lt;/object&gt;&lt;object type=&quot;3&quot; unique_id=&quot;10082&quot;&gt;&lt;property id=&quot;20148&quot; value=&quot;5&quot;/&gt;&lt;property id=&quot;20300&quot; value=&quot;Slide 21&quot;/&gt;&lt;property id=&quot;20307&quot; value=&quot;294&quot;/&gt;&lt;/object&gt;&lt;object type=&quot;3&quot; unique_id=&quot;10083&quot;&gt;&lt;property id=&quot;20148&quot; value=&quot;5&quot;/&gt;&lt;property id=&quot;20300&quot; value=&quot;Slide 22&quot;/&gt;&lt;property id=&quot;20307&quot; value=&quot;295&quot;/&gt;&lt;/object&gt;&lt;object type=&quot;3&quot; unique_id=&quot;10084&quot;&gt;&lt;property id=&quot;20148&quot; value=&quot;5&quot;/&gt;&lt;property id=&quot;20300&quot; value=&quot;Slide 23 - &amp;quot;How much should we serve?&amp;quot;&quot;/&gt;&lt;property id=&quot;20307&quot; value=&quot;261&quot;/&gt;&lt;/object&gt;&lt;object type=&quot;3&quot; unique_id=&quot;10085&quot;&gt;&lt;property id=&quot;20148&quot; value=&quot;5&quot;/&gt;&lt;property id=&quot;20300&quot; value=&quot;Slide 24&quot;/&gt;&lt;property id=&quot;20307&quot; value=&quot;330&quot;/&gt;&lt;/object&gt;&lt;object type=&quot;3&quot; unique_id=&quot;10086&quot;&gt;&lt;property id=&quot;20148&quot; value=&quot;5&quot;/&gt;&lt;property id=&quot;20300&quot; value=&quot;Slide 25 - &amp;quot;Menu Modifications   What to do when a parent requests something else be served&amp;quot;&quot;/&gt;&lt;property id=&quot;20307&quot; value=&quot;276&quot;/&gt;&lt;/object&gt;&lt;object type=&quot;3&quot; unique_id=&quot;10087&quot;&gt;&lt;property id=&quot;20148&quot; value=&quot;5&quot;/&gt;&lt;property id=&quot;20300&quot; value=&quot;Slide 26 - &amp;quot;Activity! &amp;quot;&quot;/&gt;&lt;property id=&quot;20307&quot; value=&quot;282&quot;/&gt;&lt;/object&gt;&lt;object type=&quot;3&quot; unique_id=&quot;10088&quot;&gt;&lt;property id=&quot;20148&quot; value=&quot;5&quot;/&gt;&lt;property id=&quot;20300&quot; value=&quot;Slide 27&quot;/&gt;&lt;property id=&quot;20307&quot; value=&quot;329&quot;/&gt;&lt;/object&gt;&lt;object type=&quot;3&quot; unique_id=&quot;10089&quot;&gt;&lt;property id=&quot;20148&quot; value=&quot;5&quot;/&gt;&lt;property id=&quot;20300&quot; value=&quot;Slide 28 - &amp;quot;Times of Meals&amp;quot;&quot;/&gt;&lt;property id=&quot;20307&quot; value=&quot;363&quot;/&gt;&lt;/object&gt;&lt;object type=&quot;3&quot; unique_id=&quot;10090&quot;&gt;&lt;property id=&quot;20148&quot; value=&quot;5&quot;/&gt;&lt;property id=&quot;20300&quot; value=&quot;Slide 29 - &amp;quot;A+ Preschool’s Meal Time Expectations&amp;quot;&quot;/&gt;&lt;property id=&quot;20307&quot; value=&quot;298&quot;/&gt;&lt;/object&gt;&lt;object type=&quot;3&quot; unique_id=&quot;10091&quot;&gt;&lt;property id=&quot;20148&quot; value=&quot;5&quot;/&gt;&lt;property id=&quot;20300&quot; value=&quot;Slide 30 - &amp;quot;Meal Counts&amp;quot;&quot;/&gt;&lt;property id=&quot;20307&quot; value=&quot;300&quot;/&gt;&lt;/object&gt;&lt;object type=&quot;3&quot; unique_id=&quot;10092&quot;&gt;&lt;property id=&quot;20148&quot; value=&quot;5&quot;/&gt;&lt;property id=&quot;20300&quot; value=&quot;Slide 31 - &amp;quot;Meal Counts&amp;quot;&quot;/&gt;&lt;property id=&quot;20307&quot; value=&quot;355&quot;/&gt;&lt;/object&gt;&lt;object type=&quot;3&quot; unique_id=&quot;10093&quot;&gt;&lt;property id=&quot;20148&quot; value=&quot;5&quot;/&gt;&lt;property id=&quot;20300&quot; value=&quot;Slide 32 - &amp;quot;Meal Counts&amp;quot;&quot;/&gt;&lt;property id=&quot;20307&quot; value=&quot;269&quot;/&gt;&lt;/object&gt;&lt;object type=&quot;3&quot; unique_id=&quot;10094&quot;&gt;&lt;property id=&quot;20148&quot; value=&quot;5&quot;/&gt;&lt;property id=&quot;20300&quot; value=&quot;Slide 33 - &amp;quot;Meal Counts&amp;quot;&quot;/&gt;&lt;property id=&quot;20307&quot; value=&quot;356&quot;/&gt;&lt;/object&gt;&lt;object type=&quot;3&quot; unique_id=&quot;10095&quot;&gt;&lt;property id=&quot;20148&quot; value=&quot;5&quot;/&gt;&lt;property id=&quot;20300&quot; value=&quot;Slide 34 - &amp;quot;Partner Share&amp;quot;&quot;/&gt;&lt;property id=&quot;20307&quot; value=&quot;302&quot;/&gt;&lt;/object&gt;&lt;object type=&quot;3&quot; unique_id=&quot;10096&quot;&gt;&lt;property id=&quot;20148&quot; value=&quot;5&quot;/&gt;&lt;property id=&quot;20300&quot; value=&quot;Slide 35&quot;/&gt;&lt;property id=&quot;20307&quot; value=&quot;340&quot;/&gt;&lt;/object&gt;&lt;object type=&quot;3&quot; unique_id=&quot;10097&quot;&gt;&lt;property id=&quot;20148&quot; value=&quot;5&quot;/&gt;&lt;property id=&quot;20300&quot; value=&quot;Slide 36 - &amp;quot;Recordkeeping&amp;quot;&quot;/&gt;&lt;property id=&quot;20307&quot; value=&quot;341&quot;/&gt;&lt;/object&gt;&lt;object type=&quot;3&quot; unique_id=&quot;10098&quot;&gt;&lt;property id=&quot;20148&quot; value=&quot;5&quot;/&gt;&lt;property id=&quot;20300&quot; value=&quot;Slide 37 - &amp;quot;Recordkeeping&amp;quot;&quot;/&gt;&lt;property id=&quot;20307&quot; value=&quot;358&quot;/&gt;&lt;/object&gt;&lt;object type=&quot;3&quot; unique_id=&quot;10099&quot;&gt;&lt;property id=&quot;20148&quot; value=&quot;5&quot;/&gt;&lt;property id=&quot;20300&quot; value=&quot;Slide 38&quot;/&gt;&lt;property id=&quot;20307&quot; value=&quot;343&quot;/&gt;&lt;/object&gt;&lt;object type=&quot;3&quot; unique_id=&quot;10100&quot;&gt;&lt;property id=&quot;20148&quot; value=&quot;5&quot;/&gt;&lt;property id=&quot;20300&quot; value=&quot;Slide 39 - &amp;quot;Recordkeeping | Enrollment&amp;quot;&quot;/&gt;&lt;property id=&quot;20307&quot; value=&quot;344&quot;/&gt;&lt;/object&gt;&lt;object type=&quot;3&quot; unique_id=&quot;10101&quot;&gt;&lt;property id=&quot;20148&quot; value=&quot;5&quot;/&gt;&lt;property id=&quot;20300&quot; value=&quot;Slide 40 - &amp;quot;Recordkeeping &amp;quot;&quot;/&gt;&lt;property id=&quot;20307&quot; value=&quot;357&quot;/&gt;&lt;/object&gt;&lt;object type=&quot;3&quot; unique_id=&quot;10102&quot;&gt;&lt;property id=&quot;20148&quot; value=&quot;5&quot;/&gt;&lt;property id=&quot;20300&quot; value=&quot;Slide 41 - &amp;quot;CACFP Reimbursement – How does it work?&amp;quot;&quot;/&gt;&lt;property id=&quot;20307&quot; value=&quot;342&quot;/&gt;&lt;/object&gt;&lt;object type=&quot;3&quot; unique_id=&quot;10103&quot;&gt;&lt;property id=&quot;20148&quot; value=&quot;5&quot;/&gt;&lt;property id=&quot;20300&quot; value=&quot;Slide 42 - &amp;quot;Recordkeeping | Claiming&amp;quot;&quot;/&gt;&lt;property id=&quot;20307&quot; value=&quot;359&quot;/&gt;&lt;/object&gt;&lt;object type=&quot;3&quot; unique_id=&quot;10104&quot;&gt;&lt;property id=&quot;20148&quot; value=&quot;5&quot;/&gt;&lt;property id=&quot;20300&quot; value=&quot;Slide 43 - &amp;quot;Recordkeeping&amp;quot;&quot;/&gt;&lt;property id=&quot;20307&quot; value=&quot;345&quot;/&gt;&lt;/object&gt;&lt;object type=&quot;3&quot; unique_id=&quot;10105&quot;&gt;&lt;property id=&quot;20148&quot; value=&quot;5&quot;/&gt;&lt;property id=&quot;20300&quot; value=&quot;Slide 44&quot;/&gt;&lt;property id=&quot;20307&quot; value=&quot;346&quot;/&gt;&lt;/object&gt;&lt;object type=&quot;3&quot; unique_id=&quot;10106&quot;&gt;&lt;property id=&quot;20148&quot; value=&quot;5&quot;/&gt;&lt;property id=&quot;20300&quot; value=&quot;Slide 45 - &amp;quot;Time Distribution Reports&amp;quot;&quot;/&gt;&lt;property id=&quot;20307&quot; value=&quot;347&quot;/&gt;&lt;/object&gt;&lt;object type=&quot;3&quot; unique_id=&quot;10107&quot;&gt;&lt;property id=&quot;20148&quot; value=&quot;5&quot;/&gt;&lt;property id=&quot;20300&quot; value=&quot;Slide 46 - &amp;quot;How to complete TD Report &amp;quot;&quot;/&gt;&lt;property id=&quot;20307&quot; value=&quot;360&quot;/&gt;&lt;/object&gt;&lt;object type=&quot;3&quot; unique_id=&quot;10108&quot;&gt;&lt;property id=&quot;20148&quot; value=&quot;5&quot;/&gt;&lt;property id=&quot;20300&quot; value=&quot;Slide 47 - &amp;quot;Food &amp;amp; Supply Receipts/Invoices&amp;quot;&quot;/&gt;&lt;property id=&quot;20307&quot; value=&quot;348&quot;/&gt;&lt;/object&gt;&lt;object type=&quot;3&quot; unique_id=&quot;10109&quot;&gt;&lt;property id=&quot;20148&quot; value=&quot;5&quot;/&gt;&lt;property id=&quot;20300&quot; value=&quot;Slide 48 - &amp;quot;Recordkeeping | Claiming&amp;quot;&quot;/&gt;&lt;property id=&quot;20307&quot; value=&quot;350&quot;/&gt;&lt;/object&gt;&lt;object type=&quot;3&quot; unique_id=&quot;10110&quot;&gt;&lt;property id=&quot;20148&quot; value=&quot;5&quot;/&gt;&lt;property id=&quot;20300&quot; value=&quot;Slide 49 - &amp;quot;Recordkeeping Policy &amp;quot;&quot;/&gt;&lt;property id=&quot;20307&quot; value=&quot;351&quot;/&gt;&lt;/object&gt;&lt;object type=&quot;3&quot; unique_id=&quot;10111&quot;&gt;&lt;property id=&quot;20148&quot; value=&quot;5&quot;/&gt;&lt;property id=&quot;20300&quot; value=&quot;Slide 50&quot;/&gt;&lt;property id=&quot;20307&quot; value=&quot;267&quot;/&gt;&lt;/object&gt;&lt;object type=&quot;3&quot; unique_id=&quot;10112&quot;&gt;&lt;property id=&quot;20148&quot; value=&quot;5&quot;/&gt;&lt;property id=&quot;20300&quot; value=&quot;Slide 51 - &amp;quot;Program Reviews&amp;quot;&quot;/&gt;&lt;property id=&quot;20307&quot; value=&quot;315&quot;/&gt;&lt;/object&gt;&lt;object type=&quot;3&quot; unique_id=&quot;10113&quot;&gt;&lt;property id=&quot;20148&quot; value=&quot;5&quot;/&gt;&lt;property id=&quot;20300&quot; value=&quot;Slide 52 - &amp;quot;During the Review&amp;quot;&quot;/&gt;&lt;property id=&quot;20307&quot; value=&quot;316&quot;/&gt;&lt;/object&gt;&lt;object type=&quot;3&quot; unique_id=&quot;10114&quot;&gt;&lt;property id=&quot;20148&quot; value=&quot;5&quot;/&gt;&lt;property id=&quot;20300&quot; value=&quot;Slide 53 - &amp;quot;Child Meal Observation&amp;quot;&quot;/&gt;&lt;property id=&quot;20307&quot; value=&quot;319&quot;/&gt;&lt;/object&gt;&lt;object type=&quot;3&quot; unique_id=&quot;10115&quot;&gt;&lt;property id=&quot;20148&quot; value=&quot;5&quot;/&gt;&lt;property id=&quot;20300&quot; value=&quot;Slide 54&quot;/&gt;&lt;property id=&quot;20307&quot; value=&quot;338&quot;/&gt;&lt;/object&gt;&lt;object type=&quot;3&quot; unique_id=&quot;10116&quot;&gt;&lt;property id=&quot;20148&quot; value=&quot;5&quot;/&gt;&lt;property id=&quot;20300&quot; value=&quot;Slide 55&quot;/&gt;&lt;property id=&quot;20307&quot; value=&quot;339&quot;/&gt;&lt;/object&gt;&lt;object type=&quot;3&quot; unique_id=&quot;10117&quot;&gt;&lt;property id=&quot;20148&quot; value=&quot;5&quot;/&gt;&lt;property id=&quot;20300&quot; value=&quot;Slide 56&quot;/&gt;&lt;property id=&quot;20307&quot; value=&quot;297&quot;/&gt;&lt;/object&gt;&lt;object type=&quot;3&quot; unique_id=&quot;10118&quot;&gt;&lt;property id=&quot;20148&quot; value=&quot;5&quot;/&gt;&lt;property id=&quot;20300&quot; value=&quot;Slide 57&quot;/&gt;&lt;property id=&quot;20307&quot; value=&quot;362&quot;/&gt;&lt;/object&gt;&lt;object type=&quot;3&quot; unique_id=&quot;10119&quot;&gt;&lt;property id=&quot;20148&quot; value=&quot;5&quot;/&gt;&lt;property id=&quot;20300&quot; value=&quot;Slide 58&quot;/&gt;&lt;property id=&quot;20307&quot; value=&quot;361&quot;/&gt;&lt;/object&gt;&lt;/object&gt;&lt;object type=&quot;8&quot; unique_id=&quot;10179&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3953</TotalTime>
  <Words>8717</Words>
  <Application>Microsoft Office PowerPoint</Application>
  <PresentationFormat>Widescreen</PresentationFormat>
  <Paragraphs>793</Paragraphs>
  <Slides>61</Slides>
  <Notes>61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Calibri</vt:lpstr>
      <vt:lpstr>Cambria</vt:lpstr>
      <vt:lpstr>Merriweather</vt:lpstr>
      <vt:lpstr>Wingdings</vt:lpstr>
      <vt:lpstr>Office Theme</vt:lpstr>
      <vt:lpstr>1_Office Theme</vt:lpstr>
      <vt:lpstr>PowerPoint Presentation</vt:lpstr>
      <vt:lpstr>PowerPoint Presentation</vt:lpstr>
      <vt:lpstr>PowerPoint Presentation</vt:lpstr>
      <vt:lpstr>PowerPoint Presentation</vt:lpstr>
      <vt:lpstr>Agenda</vt:lpstr>
      <vt:lpstr>Required Training Documentation</vt:lpstr>
      <vt:lpstr>PowerPoint Presentation</vt:lpstr>
      <vt:lpstr>PowerPoint Presentation</vt:lpstr>
      <vt:lpstr>PowerPoint Presentation</vt:lpstr>
      <vt:lpstr>What’s Covered Today</vt:lpstr>
      <vt:lpstr>PowerPoint Presentation</vt:lpstr>
      <vt:lpstr>PowerPoint Presentation</vt:lpstr>
      <vt:lpstr>PowerPoint Presentation</vt:lpstr>
      <vt:lpstr>PowerPoint Presentation</vt:lpstr>
      <vt:lpstr>PowerPoint Presentation</vt:lpstr>
      <vt:lpstr>Infant Feeding Resources</vt:lpstr>
      <vt:lpstr>PowerPoint Presentation</vt:lpstr>
      <vt:lpstr>Serving Sizes</vt:lpstr>
      <vt:lpstr>Serving Milk in the CACFP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 session</dc:title>
  <dc:creator>Hein, Maddie</dc:creator>
  <cp:lastModifiedBy>Rhodes, Maddie</cp:lastModifiedBy>
  <cp:revision>381</cp:revision>
  <dcterms:created xsi:type="dcterms:W3CDTF">2019-06-26T16:02:35Z</dcterms:created>
  <dcterms:modified xsi:type="dcterms:W3CDTF">2025-04-21T14:55:01Z</dcterms:modified>
</cp:coreProperties>
</file>