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66" r:id="rId8"/>
    <p:sldId id="267" r:id="rId9"/>
    <p:sldId id="268" r:id="rId10"/>
    <p:sldId id="269" r:id="rId11"/>
    <p:sldId id="261" r:id="rId12"/>
    <p:sldId id="270" r:id="rId13"/>
    <p:sldId id="273" r:id="rId14"/>
    <p:sldId id="271" r:id="rId15"/>
    <p:sldId id="272" r:id="rId16"/>
    <p:sldId id="262" r:id="rId17"/>
    <p:sldId id="263" r:id="rId18"/>
    <p:sldId id="265" r:id="rId19"/>
    <p:sldId id="264" r:id="rId20"/>
  </p:sldIdLst>
  <p:sldSz cx="12192000" cy="6858000"/>
  <p:notesSz cx="6950075" cy="92360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D8841-A876-4B2C-9250-7EB0F4E896F2}" v="1539" dt="2019-05-31T15:12:56.979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5/31/2019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ncscpartners.org/index.php/Curriculum_Resource_Guide:_Measurement_and_Geometry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ncscpartners.org/index.php/English_Language_Arts_Sample_Systematic_Instruction_Script:_Middle_School_Informational_Tex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ms.azed.gov/home/GetDocumentFile?id=5866dbe1aadebe085c4de5b4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ncscpartners.org/index.php/Elementary_Data_Analysis_MASSI" TargetMode="External"/><Relationship Id="rId2" Type="http://schemas.openxmlformats.org/officeDocument/2006/relationships/hyperlink" Target="https://wiki.ncscpartners.org/index.php/Language_Arts_Sample_Systematic_Instruction_Script_(LASSIS):_Elementary_Vocabulary_and_Acquisition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ncscpartners.org/index.php/Curriculum_Resource_Guide:_Writin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June</a:t>
            </a:r>
          </a:p>
          <a:p>
            <a:r>
              <a:rPr lang="en-US" dirty="0"/>
              <a:t>2019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79243" y="2716961"/>
            <a:ext cx="5853713" cy="1908952"/>
          </a:xfrm>
        </p:spPr>
        <p:txBody>
          <a:bodyPr>
            <a:normAutofit/>
          </a:bodyPr>
          <a:lstStyle/>
          <a:p>
            <a:r>
              <a:rPr lang="en-US" sz="3200" dirty="0"/>
              <a:t>Academic Instruction for Students with Significant Cognitive Disabilities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Bethany Zimmerman</a:t>
            </a:r>
          </a:p>
          <a:p>
            <a:r>
              <a:rPr lang="en-US" dirty="0"/>
              <a:t>Director of Alternate Assessment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2C4D7-080E-4213-904D-E67F182534BF}"/>
              </a:ext>
            </a:extLst>
          </p:cNvPr>
          <p:cNvSpPr txBox="1"/>
          <p:nvPr/>
        </p:nvSpPr>
        <p:spPr>
          <a:xfrm>
            <a:off x="604007" y="2529504"/>
            <a:ext cx="9538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2 writing prompts have sentence starters.</a:t>
            </a:r>
          </a:p>
          <a:p>
            <a:r>
              <a:rPr lang="en-US" sz="2400" dirty="0"/>
              <a:t>Directions walk the student through the writing process.</a:t>
            </a:r>
          </a:p>
          <a:p>
            <a:endParaRPr lang="en-US" sz="2400" dirty="0"/>
          </a:p>
          <a:p>
            <a:r>
              <a:rPr lang="en-US" sz="2400" dirty="0"/>
              <a:t>Response could receive a score of 2, 2, 2 with a total of 7 words and one period.</a:t>
            </a:r>
          </a:p>
          <a:p>
            <a:endParaRPr lang="en-US" sz="2400" dirty="0"/>
          </a:p>
          <a:p>
            <a:r>
              <a:rPr lang="en-US" sz="2400" dirty="0"/>
              <a:t>Hole shoes</a:t>
            </a:r>
          </a:p>
          <a:p>
            <a:r>
              <a:rPr lang="en-US" sz="2400" dirty="0"/>
              <a:t>Buy red shoes.</a:t>
            </a:r>
          </a:p>
          <a:p>
            <a:r>
              <a:rPr lang="en-US" sz="2400" dirty="0"/>
              <a:t>Need shoes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37870" y="880414"/>
            <a:ext cx="3960711" cy="1061509"/>
          </a:xfrm>
        </p:spPr>
        <p:txBody>
          <a:bodyPr/>
          <a:lstStyle/>
          <a:p>
            <a:r>
              <a:rPr lang="en-US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386871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 descr="What is the volume of the cylinder in cubic inches?&#10;16 pi cubic inches&#10;128 pi cubic inches&#10;448 pi cubic inches">
            <a:extLst>
              <a:ext uri="{FF2B5EF4-FFF2-40B4-BE49-F238E27FC236}">
                <a16:creationId xmlns:a16="http://schemas.microsoft.com/office/drawing/2014/main" id="{0B82B78F-3A07-4387-8947-6F173E109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35" y="2307361"/>
            <a:ext cx="5210140" cy="2983918"/>
          </a:xfrm>
          <a:prstGeom prst="rect">
            <a:avLst/>
          </a:prstGeom>
        </p:spPr>
      </p:pic>
      <p:pic>
        <p:nvPicPr>
          <p:cNvPr id="6" name="Picture 5" descr="The volume of a cylinder is the amount of space inside it. This is a picture of a cylinder. This is the formula to find the volume of a cylinder. V = Pi times r times r times h. The radius, r, of the cylinder is 4 inches. The height, h, of the cylinder is 8 inches. Use the formula to find the volume of the cylinder. Volume = pi times r times r times h.">
            <a:extLst>
              <a:ext uri="{FF2B5EF4-FFF2-40B4-BE49-F238E27FC236}">
                <a16:creationId xmlns:a16="http://schemas.microsoft.com/office/drawing/2014/main" id="{20A85E42-980D-422E-AD7E-F378EB96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936" y="1942690"/>
            <a:ext cx="3790965" cy="4546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77244-6312-411C-A582-167D09098C92}"/>
              </a:ext>
            </a:extLst>
          </p:cNvPr>
          <p:cNvSpPr txBox="1"/>
          <p:nvPr/>
        </p:nvSpPr>
        <p:spPr>
          <a:xfrm>
            <a:off x="6759020" y="452487"/>
            <a:ext cx="469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8.ME.2d2 (Core Content Connector)</a:t>
            </a:r>
          </a:p>
          <a:p>
            <a:r>
              <a:rPr lang="en-US" dirty="0"/>
              <a:t>8.C.G.9 (Arizona Mathematics Standard)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8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6B810-0902-4490-8B0C-92CC4EFE4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What accommodations would you use?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What would be the content focus?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How can you incorporate functional math skills into instructional activities for this standard?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What resources can you use to teach these math skills?</a:t>
            </a:r>
          </a:p>
          <a:p>
            <a:r>
              <a:rPr lang="en-US" dirty="0">
                <a:hlinkClick r:id="rId2"/>
              </a:rPr>
              <a:t>https://wiki.ncscpartners.org/index.php/Curriculum_Resource_Guide:_Measurement_and_Geometry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1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F1249-9E49-48A9-BA4C-4C0A8973EE5F}"/>
              </a:ext>
            </a:extLst>
          </p:cNvPr>
          <p:cNvSpPr txBox="1"/>
          <p:nvPr/>
        </p:nvSpPr>
        <p:spPr>
          <a:xfrm>
            <a:off x="4444070" y="4485336"/>
            <a:ext cx="6310616" cy="1754326"/>
          </a:xfrm>
          <a:prstGeom prst="rect">
            <a:avLst/>
          </a:prstGeom>
          <a:solidFill>
            <a:srgbClr val="2881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Core Content Connector:</a:t>
            </a:r>
          </a:p>
          <a:p>
            <a:r>
              <a:rPr lang="en-US" dirty="0">
                <a:solidFill>
                  <a:schemeClr val="bg1"/>
                </a:solidFill>
              </a:rPr>
              <a:t>8.RI.k4 Identify an argument or claim that the author makes.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https://wiki.ncscpartners.org/index.php/English_Language_Arts_Sample_Systematic_Instruction_Script:_Middle_School_Informational_Text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6000" y="2315462"/>
            <a:ext cx="3317978" cy="3630362"/>
          </a:xfrm>
        </p:spPr>
        <p:txBody>
          <a:bodyPr/>
          <a:lstStyle/>
          <a:p>
            <a:r>
              <a:rPr lang="en-US" dirty="0"/>
              <a:t>Think about how you would design a lesson for ELA standard 8.RI.8.</a:t>
            </a:r>
          </a:p>
          <a:p>
            <a:r>
              <a:rPr lang="en-US" dirty="0"/>
              <a:t>Delineate and evaluate the argument and specific claims in a text, assessing whether the reasoning is sound and the evidence is relevant and sufficient; recognize when irrelevant evidence is introduced.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3CCE6-691A-4B5C-A469-1D69FB6D3D2F}"/>
              </a:ext>
            </a:extLst>
          </p:cNvPr>
          <p:cNvSpPr txBox="1"/>
          <p:nvPr/>
        </p:nvSpPr>
        <p:spPr>
          <a:xfrm>
            <a:off x="989901" y="2046914"/>
            <a:ext cx="9529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What did you learn?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What can you apply to your instruction?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Did you find yourself limiting the student’s exposure to content standards or potential?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What difficulties did you experience?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63896">
            <a:off x="246638" y="558925"/>
            <a:ext cx="3968496" cy="832104"/>
          </a:xfrm>
        </p:spPr>
        <p:txBody>
          <a:bodyPr>
            <a:normAutofit/>
          </a:bodyPr>
          <a:lstStyle/>
          <a:p>
            <a:r>
              <a:rPr lang="en-US" sz="4800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75162" y="702569"/>
            <a:ext cx="3265557" cy="614443"/>
          </a:xfrm>
        </p:spPr>
        <p:txBody>
          <a:bodyPr anchor="t">
            <a:normAutofit/>
          </a:bodyPr>
          <a:lstStyle/>
          <a:p>
            <a:r>
              <a:rPr lang="en-US" sz="3600" dirty="0"/>
              <a:t>Feedback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2"/>
                </a:solidFill>
              </a:rPr>
              <a:t>Please take the survey!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Bethany Zimmerman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4589" y="1113372"/>
            <a:ext cx="7684072" cy="5487765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710" y="2337922"/>
            <a:ext cx="2639323" cy="2408426"/>
          </a:xfrm>
        </p:spPr>
        <p:txBody>
          <a:bodyPr/>
          <a:lstStyle/>
          <a:p>
            <a:r>
              <a:rPr lang="en-US" dirty="0"/>
              <a:t>Participants will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how to teach functional skills and academic content concurrently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an academic lesson that incorporates functional skills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High Expectations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38" y="4197691"/>
            <a:ext cx="3913188" cy="107004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Focus on what students can do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Avoid “They can’t” statements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Maintain student confidentiality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93" y="699672"/>
            <a:ext cx="9805998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How to teach State Standards to Students Who Take the Alt. Assessment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>
                <a:latin typeface="Comic Sans MS" panose="030F0702030302020204" pitchFamily="66" charset="0"/>
              </a:rPr>
              <a:t>By Diane Browder, Shawnee </a:t>
            </a:r>
            <a:r>
              <a:rPr lang="en-US" sz="3600" dirty="0" err="1">
                <a:latin typeface="Comic Sans MS" panose="030F0702030302020204" pitchFamily="66" charset="0"/>
              </a:rPr>
              <a:t>Wakeman</a:t>
            </a:r>
            <a:r>
              <a:rPr lang="en-US" sz="3600" dirty="0">
                <a:latin typeface="Comic Sans MS" panose="030F0702030302020204" pitchFamily="66" charset="0"/>
              </a:rPr>
              <a:t>, and Claudia Flowers</a:t>
            </a:r>
          </a:p>
          <a:p>
            <a:pPr lvl="1"/>
            <a:r>
              <a:rPr lang="en-US" sz="3200" dirty="0">
                <a:hlinkClick r:id="rId2"/>
              </a:rPr>
              <a:t>https://cms.azed.gov/home/GetDocumentFile?id=5866dbe1aadebe085c4de5b4</a:t>
            </a:r>
            <a:endParaRPr lang="en-US" sz="3200" dirty="0">
              <a:latin typeface="Comic Sans MS" panose="030F0702030302020204" pitchFamily="66" charset="0"/>
            </a:endParaRPr>
          </a:p>
          <a:p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>
                <a:latin typeface="Comic Sans MS" panose="030F0702030302020204" pitchFamily="66" charset="0"/>
              </a:rPr>
              <a:t>See excerpt</a:t>
            </a:r>
          </a:p>
        </p:txBody>
      </p:sp>
    </p:spTree>
    <p:extLst>
      <p:ext uri="{BB962C8B-B14F-4D97-AF65-F5344CB8AC3E}">
        <p14:creationId xmlns:p14="http://schemas.microsoft.com/office/powerpoint/2010/main" val="404517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93" y="699672"/>
            <a:ext cx="980599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LASSI and MASSI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>
                <a:hlinkClick r:id="rId2"/>
              </a:rPr>
              <a:t>https://wiki.ncscpartners.org/index.php/Language_Arts_Sample_Systematic_Instruction_Script_(LASSIS):_Elementary_Vocabulary_and_Acquisition</a:t>
            </a:r>
            <a:endParaRPr lang="en-US" sz="3600" dirty="0">
              <a:solidFill>
                <a:schemeClr val="accent3">
                  <a:lumMod val="7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https://wiki.ncscpartners.org/index.php/Elementary_Data_Analysis_MASSI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1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A018F-F3CE-4538-BE17-6E660F4A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9B0318-C944-47FB-906E-04117750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Tara’s Skills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29813-2617-4E75-BBC7-F5CAA90EE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Has social skills and observable communication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Enjoys stories, can recall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Makes simple sets</a:t>
            </a:r>
          </a:p>
        </p:txBody>
      </p:sp>
    </p:spTree>
    <p:extLst>
      <p:ext uri="{BB962C8B-B14F-4D97-AF65-F5344CB8AC3E}">
        <p14:creationId xmlns:p14="http://schemas.microsoft.com/office/powerpoint/2010/main" val="370822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A018F-F3CE-4538-BE17-6E660F4A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9B0318-C944-47FB-906E-04117750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Tara’s Instruction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29813-2617-4E75-BBC7-F5CAA90EE5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ELA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High interest story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Object representation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Adapted text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Functional Skills: making a choice, following directions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LASSI incorporates functional reading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7E3ABD-A0D2-4E0F-99F5-CD70EBE1EB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Mathematics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Data sets (graphs)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Uses concrete objects 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Concurrent with one-to-one correspondence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Functional Skills: following directions, counting, number recognition</a:t>
            </a:r>
          </a:p>
        </p:txBody>
      </p:sp>
    </p:spTree>
    <p:extLst>
      <p:ext uri="{BB962C8B-B14F-4D97-AF65-F5344CB8AC3E}">
        <p14:creationId xmlns:p14="http://schemas.microsoft.com/office/powerpoint/2010/main" val="152340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is is a screen shot of the Grade 8 level 2 writing rubric. The accessible rubric is available in the meeting materials and on the MSAA page of the alternate assessment website.">
            <a:extLst>
              <a:ext uri="{FF2B5EF4-FFF2-40B4-BE49-F238E27FC236}">
                <a16:creationId xmlns:a16="http://schemas.microsoft.com/office/drawing/2014/main" id="{E5F9F9A5-3D8C-4E84-B982-F7C62B9B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84" y="2198347"/>
            <a:ext cx="11578306" cy="46596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4DDCF-E1D5-4B23-B658-98F728AE82E3}"/>
              </a:ext>
            </a:extLst>
          </p:cNvPr>
          <p:cNvSpPr txBox="1"/>
          <p:nvPr/>
        </p:nvSpPr>
        <p:spPr>
          <a:xfrm>
            <a:off x="5363470" y="297264"/>
            <a:ext cx="4996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 MSAA Scoring Rubric</a:t>
            </a:r>
          </a:p>
          <a:p>
            <a:endParaRPr lang="en-US" dirty="0"/>
          </a:p>
          <a:p>
            <a:r>
              <a:rPr lang="en-US" dirty="0"/>
              <a:t>Standards:</a:t>
            </a:r>
            <a:br>
              <a:rPr lang="en-US" dirty="0"/>
            </a:br>
            <a:r>
              <a:rPr lang="en-US" dirty="0"/>
              <a:t>8.WI.o1 (Core Content Connector)</a:t>
            </a:r>
          </a:p>
          <a:p>
            <a:r>
              <a:rPr lang="en-US" dirty="0"/>
              <a:t>8.W.4 (Arizona English Language Arts Standard)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37870" y="880414"/>
            <a:ext cx="3960711" cy="1061509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6B810-0902-4490-8B0C-92CC4EFE4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What accommodations would you use with a student who cannot physically write?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What focus on in the rubric would help your student get the highest score on the test?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How can you incorporate functional writing skills into instructional activities for this standard?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What resources can you use to teach these writing skills?</a:t>
            </a:r>
          </a:p>
          <a:p>
            <a:r>
              <a:rPr lang="en-US" dirty="0">
                <a:hlinkClick r:id="rId2"/>
              </a:rPr>
              <a:t>https://wiki.ncscpartners.org/index.php/Curriculum_Resource_Guide:_Writing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3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590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Franklin Gothic Book</vt:lpstr>
      <vt:lpstr>Office Theme</vt:lpstr>
      <vt:lpstr>Academic Instruction for Students with Significant Cognitive Disabilities</vt:lpstr>
      <vt:lpstr>Outcomes</vt:lpstr>
      <vt:lpstr>Norms</vt:lpstr>
      <vt:lpstr>How to teach State Standards to Students Who Take the Alt. Assessment</vt:lpstr>
      <vt:lpstr>LASSI and MASSI</vt:lpstr>
      <vt:lpstr>Tara’s Skills</vt:lpstr>
      <vt:lpstr>Tara’s Instruction</vt:lpstr>
      <vt:lpstr>Example</vt:lpstr>
      <vt:lpstr>Writing</vt:lpstr>
      <vt:lpstr>Response</vt:lpstr>
      <vt:lpstr>Math Sample</vt:lpstr>
      <vt:lpstr>Math</vt:lpstr>
      <vt:lpstr>Your Turn</vt:lpstr>
      <vt:lpstr>Reflection</vt:lpstr>
      <vt:lpstr>Feedback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2019-05-01T17:31:27Z</dcterms:created>
  <dcterms:modified xsi:type="dcterms:W3CDTF">2019-05-31T16:10:11Z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