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7" r:id="rId4"/>
    <p:sldId id="260" r:id="rId5"/>
    <p:sldId id="262" r:id="rId6"/>
    <p:sldId id="269" r:id="rId7"/>
    <p:sldId id="270" r:id="rId8"/>
    <p:sldId id="271" r:id="rId9"/>
    <p:sldId id="272" r:id="rId10"/>
    <p:sldId id="277" r:id="rId11"/>
    <p:sldId id="274" r:id="rId12"/>
    <p:sldId id="276" r:id="rId13"/>
    <p:sldId id="259" r:id="rId14"/>
    <p:sldId id="261" r:id="rId15"/>
    <p:sldId id="263" r:id="rId16"/>
    <p:sldId id="275" r:id="rId17"/>
    <p:sldId id="264" r:id="rId18"/>
    <p:sldId id="265" r:id="rId19"/>
    <p:sldId id="266" r:id="rId20"/>
    <p:sldId id="267"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wlin, Nancy" initials="NN" lastIdx="8" clrIdx="0">
    <p:extLst>
      <p:ext uri="{19B8F6BF-5375-455C-9EA6-DF929625EA0E}">
        <p15:presenceInfo xmlns:p15="http://schemas.microsoft.com/office/powerpoint/2012/main" userId="S-1-5-21-1871644240-2858738320-1929807923-37716" providerId="AD"/>
      </p:ext>
    </p:extLst>
  </p:cmAuthor>
  <p:cmAuthor id="2" name="Baggs, Jason" initials="BJ" lastIdx="45" clrIdx="1">
    <p:extLst>
      <p:ext uri="{19B8F6BF-5375-455C-9EA6-DF929625EA0E}">
        <p15:presenceInfo xmlns:p15="http://schemas.microsoft.com/office/powerpoint/2012/main" userId="S-1-5-21-1871644240-2858738320-1929807923-1041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7" autoAdjust="0"/>
    <p:restoredTop sz="94976" autoAdjust="0"/>
  </p:normalViewPr>
  <p:slideViewPr>
    <p:cSldViewPr snapToGrid="0">
      <p:cViewPr varScale="1">
        <p:scale>
          <a:sx n="53" d="100"/>
          <a:sy n="53" d="100"/>
        </p:scale>
        <p:origin x="102" y="27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1-14T15:21:44.297" idx="1">
    <p:pos x="2376" y="134"/>
    <p:text>Find a new picture. This on e is copyright protected and has a watermark.</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D1F5C-133B-42BC-8A0B-85302289AFB1}" type="datetimeFigureOut">
              <a:rPr lang="en-US" smtClean="0"/>
              <a:t>1/29/2019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8B6B80-93BC-41ED-96E7-759FA53C6C86}" type="slidenum">
              <a:rPr lang="en-US" smtClean="0"/>
              <a:t>‹#›</a:t>
            </a:fld>
            <a:endParaRPr lang="en-US" dirty="0"/>
          </a:p>
        </p:txBody>
      </p:sp>
    </p:spTree>
    <p:extLst>
      <p:ext uri="{BB962C8B-B14F-4D97-AF65-F5344CB8AC3E}">
        <p14:creationId xmlns:p14="http://schemas.microsoft.com/office/powerpoint/2010/main" val="3422642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Utilize the scenario provided to have participants develop SDI for the student in the scenario. Participants can use the grid to assist them. </a:t>
            </a:r>
          </a:p>
        </p:txBody>
      </p:sp>
      <p:sp>
        <p:nvSpPr>
          <p:cNvPr id="4" name="Slide Number Placeholder 3"/>
          <p:cNvSpPr>
            <a:spLocks noGrp="1"/>
          </p:cNvSpPr>
          <p:nvPr>
            <p:ph type="sldNum" sz="quarter" idx="10"/>
          </p:nvPr>
        </p:nvSpPr>
        <p:spPr/>
        <p:txBody>
          <a:bodyPr/>
          <a:lstStyle/>
          <a:p>
            <a:fld id="{548B6B80-93BC-41ED-96E7-759FA53C6C86}" type="slidenum">
              <a:rPr lang="en-US" smtClean="0"/>
              <a:t>11</a:t>
            </a:fld>
            <a:endParaRPr lang="en-US" dirty="0"/>
          </a:p>
        </p:txBody>
      </p:sp>
    </p:spTree>
    <p:extLst>
      <p:ext uri="{BB962C8B-B14F-4D97-AF65-F5344CB8AC3E}">
        <p14:creationId xmlns:p14="http://schemas.microsoft.com/office/powerpoint/2010/main" val="2558480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will swap with a neighbor their developed SDI and use their grid to determine if it is SDI or not.  If not they should provide suggestions.  The pairs will discuss their findings. </a:t>
            </a:r>
          </a:p>
        </p:txBody>
      </p:sp>
      <p:sp>
        <p:nvSpPr>
          <p:cNvPr id="4" name="Slide Number Placeholder 3"/>
          <p:cNvSpPr>
            <a:spLocks noGrp="1"/>
          </p:cNvSpPr>
          <p:nvPr>
            <p:ph type="sldNum" sz="quarter" idx="10"/>
          </p:nvPr>
        </p:nvSpPr>
        <p:spPr/>
        <p:txBody>
          <a:bodyPr/>
          <a:lstStyle/>
          <a:p>
            <a:fld id="{548B6B80-93BC-41ED-96E7-759FA53C6C86}" type="slidenum">
              <a:rPr lang="en-US" smtClean="0"/>
              <a:t>12</a:t>
            </a:fld>
            <a:endParaRPr lang="en-US" dirty="0"/>
          </a:p>
        </p:txBody>
      </p:sp>
    </p:spTree>
    <p:extLst>
      <p:ext uri="{BB962C8B-B14F-4D97-AF65-F5344CB8AC3E}">
        <p14:creationId xmlns:p14="http://schemas.microsoft.com/office/powerpoint/2010/main" val="719816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will use the “What is SDI?” worksheet to circle those that represent SDI.  Review as a group when all participants complete the task. </a:t>
            </a:r>
          </a:p>
        </p:txBody>
      </p:sp>
      <p:sp>
        <p:nvSpPr>
          <p:cNvPr id="4" name="Slide Number Placeholder 3"/>
          <p:cNvSpPr>
            <a:spLocks noGrp="1"/>
          </p:cNvSpPr>
          <p:nvPr>
            <p:ph type="sldNum" sz="quarter" idx="10"/>
          </p:nvPr>
        </p:nvSpPr>
        <p:spPr/>
        <p:txBody>
          <a:bodyPr/>
          <a:lstStyle/>
          <a:p>
            <a:fld id="{548B6B80-93BC-41ED-96E7-759FA53C6C86}" type="slidenum">
              <a:rPr lang="en-US" smtClean="0"/>
              <a:t>16</a:t>
            </a:fld>
            <a:endParaRPr lang="en-US" dirty="0"/>
          </a:p>
        </p:txBody>
      </p:sp>
    </p:spTree>
    <p:extLst>
      <p:ext uri="{BB962C8B-B14F-4D97-AF65-F5344CB8AC3E}">
        <p14:creationId xmlns:p14="http://schemas.microsoft.com/office/powerpoint/2010/main" val="3756840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CC08-3DB3-4F42-9147-A6324A8D16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946790-8566-4EE9-AFB6-894FCE1C4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3F49F1-CCFD-4BAB-9BB5-F328460D3577}"/>
              </a:ext>
            </a:extLst>
          </p:cNvPr>
          <p:cNvSpPr>
            <a:spLocks noGrp="1"/>
          </p:cNvSpPr>
          <p:nvPr>
            <p:ph type="dt" sz="half" idx="10"/>
          </p:nvPr>
        </p:nvSpPr>
        <p:spPr/>
        <p:txBody>
          <a:bodyPr/>
          <a:lstStyle/>
          <a:p>
            <a:fld id="{BDE0F319-D469-460F-9BB7-00B2B3C85DCD}" type="datetimeFigureOut">
              <a:rPr lang="en-US" smtClean="0"/>
              <a:t>1/29/2019</a:t>
            </a:fld>
            <a:endParaRPr lang="en-US" dirty="0"/>
          </a:p>
        </p:txBody>
      </p:sp>
      <p:sp>
        <p:nvSpPr>
          <p:cNvPr id="5" name="Footer Placeholder 4">
            <a:extLst>
              <a:ext uri="{FF2B5EF4-FFF2-40B4-BE49-F238E27FC236}">
                <a16:creationId xmlns:a16="http://schemas.microsoft.com/office/drawing/2014/main" id="{031A1F85-C105-4A8F-A149-C72A3698FA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C34379-539B-47B5-B0FC-265D0209FDA8}"/>
              </a:ext>
            </a:extLst>
          </p:cNvPr>
          <p:cNvSpPr>
            <a:spLocks noGrp="1"/>
          </p:cNvSpPr>
          <p:nvPr>
            <p:ph type="sldNum" sz="quarter" idx="12"/>
          </p:nvPr>
        </p:nvSpPr>
        <p:spPr/>
        <p:txBody>
          <a:bodyPr/>
          <a:lstStyle/>
          <a:p>
            <a:fld id="{7A609611-D728-42AA-B7A5-339DBACD6DCE}" type="slidenum">
              <a:rPr lang="en-US" smtClean="0"/>
              <a:t>‹#›</a:t>
            </a:fld>
            <a:endParaRPr lang="en-US" dirty="0"/>
          </a:p>
        </p:txBody>
      </p:sp>
    </p:spTree>
    <p:extLst>
      <p:ext uri="{BB962C8B-B14F-4D97-AF65-F5344CB8AC3E}">
        <p14:creationId xmlns:p14="http://schemas.microsoft.com/office/powerpoint/2010/main" val="355561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D881-F8FE-4C34-8AB2-4F913222B9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35D40D-C7F9-4F7A-912F-051D18A81D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DE0DE-7757-40C5-B279-904AA4A3474B}"/>
              </a:ext>
            </a:extLst>
          </p:cNvPr>
          <p:cNvSpPr>
            <a:spLocks noGrp="1"/>
          </p:cNvSpPr>
          <p:nvPr>
            <p:ph type="dt" sz="half" idx="10"/>
          </p:nvPr>
        </p:nvSpPr>
        <p:spPr/>
        <p:txBody>
          <a:bodyPr/>
          <a:lstStyle/>
          <a:p>
            <a:fld id="{BDE0F319-D469-460F-9BB7-00B2B3C85DCD}" type="datetimeFigureOut">
              <a:rPr lang="en-US" smtClean="0"/>
              <a:t>1/29/2019</a:t>
            </a:fld>
            <a:endParaRPr lang="en-US" dirty="0"/>
          </a:p>
        </p:txBody>
      </p:sp>
      <p:sp>
        <p:nvSpPr>
          <p:cNvPr id="5" name="Footer Placeholder 4">
            <a:extLst>
              <a:ext uri="{FF2B5EF4-FFF2-40B4-BE49-F238E27FC236}">
                <a16:creationId xmlns:a16="http://schemas.microsoft.com/office/drawing/2014/main" id="{FAAD3929-D05A-4742-BD10-46D574DE08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E4BB39-BEF9-4CCF-BB38-980A7E7B29F1}"/>
              </a:ext>
            </a:extLst>
          </p:cNvPr>
          <p:cNvSpPr>
            <a:spLocks noGrp="1"/>
          </p:cNvSpPr>
          <p:nvPr>
            <p:ph type="sldNum" sz="quarter" idx="12"/>
          </p:nvPr>
        </p:nvSpPr>
        <p:spPr/>
        <p:txBody>
          <a:bodyPr/>
          <a:lstStyle/>
          <a:p>
            <a:fld id="{7A609611-D728-42AA-B7A5-339DBACD6DCE}" type="slidenum">
              <a:rPr lang="en-US" smtClean="0"/>
              <a:t>‹#›</a:t>
            </a:fld>
            <a:endParaRPr lang="en-US" dirty="0"/>
          </a:p>
        </p:txBody>
      </p:sp>
    </p:spTree>
    <p:extLst>
      <p:ext uri="{BB962C8B-B14F-4D97-AF65-F5344CB8AC3E}">
        <p14:creationId xmlns:p14="http://schemas.microsoft.com/office/powerpoint/2010/main" val="147988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66C966-0442-4157-B57C-22557C31D0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3ED43A-6C57-466D-86F4-22C0CDA9B2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176936-3382-4116-A206-FC7262134F64}"/>
              </a:ext>
            </a:extLst>
          </p:cNvPr>
          <p:cNvSpPr>
            <a:spLocks noGrp="1"/>
          </p:cNvSpPr>
          <p:nvPr>
            <p:ph type="dt" sz="half" idx="10"/>
          </p:nvPr>
        </p:nvSpPr>
        <p:spPr/>
        <p:txBody>
          <a:bodyPr/>
          <a:lstStyle/>
          <a:p>
            <a:fld id="{BDE0F319-D469-460F-9BB7-00B2B3C85DCD}" type="datetimeFigureOut">
              <a:rPr lang="en-US" smtClean="0"/>
              <a:t>1/29/2019</a:t>
            </a:fld>
            <a:endParaRPr lang="en-US" dirty="0"/>
          </a:p>
        </p:txBody>
      </p:sp>
      <p:sp>
        <p:nvSpPr>
          <p:cNvPr id="5" name="Footer Placeholder 4">
            <a:extLst>
              <a:ext uri="{FF2B5EF4-FFF2-40B4-BE49-F238E27FC236}">
                <a16:creationId xmlns:a16="http://schemas.microsoft.com/office/drawing/2014/main" id="{9E313E3A-60C7-4F1C-8F95-EE1B724499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6CCCA8-AA71-4942-9437-65F7FDCA2D02}"/>
              </a:ext>
            </a:extLst>
          </p:cNvPr>
          <p:cNvSpPr>
            <a:spLocks noGrp="1"/>
          </p:cNvSpPr>
          <p:nvPr>
            <p:ph type="sldNum" sz="quarter" idx="12"/>
          </p:nvPr>
        </p:nvSpPr>
        <p:spPr/>
        <p:txBody>
          <a:bodyPr/>
          <a:lstStyle/>
          <a:p>
            <a:fld id="{7A609611-D728-42AA-B7A5-339DBACD6DCE}" type="slidenum">
              <a:rPr lang="en-US" smtClean="0"/>
              <a:t>‹#›</a:t>
            </a:fld>
            <a:endParaRPr lang="en-US" dirty="0"/>
          </a:p>
        </p:txBody>
      </p:sp>
    </p:spTree>
    <p:extLst>
      <p:ext uri="{BB962C8B-B14F-4D97-AF65-F5344CB8AC3E}">
        <p14:creationId xmlns:p14="http://schemas.microsoft.com/office/powerpoint/2010/main" val="196350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5008D-50D6-4E72-844A-C272B60F6E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F24642-252E-406A-A4E2-62B78B97C6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738B3-671A-4E81-B4E3-CCE7438272A7}"/>
              </a:ext>
            </a:extLst>
          </p:cNvPr>
          <p:cNvSpPr>
            <a:spLocks noGrp="1"/>
          </p:cNvSpPr>
          <p:nvPr>
            <p:ph type="dt" sz="half" idx="10"/>
          </p:nvPr>
        </p:nvSpPr>
        <p:spPr/>
        <p:txBody>
          <a:bodyPr/>
          <a:lstStyle/>
          <a:p>
            <a:fld id="{BDE0F319-D469-460F-9BB7-00B2B3C85DCD}" type="datetimeFigureOut">
              <a:rPr lang="en-US" smtClean="0"/>
              <a:t>1/29/2019</a:t>
            </a:fld>
            <a:endParaRPr lang="en-US" dirty="0"/>
          </a:p>
        </p:txBody>
      </p:sp>
      <p:sp>
        <p:nvSpPr>
          <p:cNvPr id="5" name="Footer Placeholder 4">
            <a:extLst>
              <a:ext uri="{FF2B5EF4-FFF2-40B4-BE49-F238E27FC236}">
                <a16:creationId xmlns:a16="http://schemas.microsoft.com/office/drawing/2014/main" id="{9E541A18-D313-47FA-9026-F254F063D8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3908A8-9E1C-4E6D-AF5E-D3035F717391}"/>
              </a:ext>
            </a:extLst>
          </p:cNvPr>
          <p:cNvSpPr>
            <a:spLocks noGrp="1"/>
          </p:cNvSpPr>
          <p:nvPr>
            <p:ph type="sldNum" sz="quarter" idx="12"/>
          </p:nvPr>
        </p:nvSpPr>
        <p:spPr>
          <a:xfrm>
            <a:off x="8610600" y="6356350"/>
            <a:ext cx="2743200" cy="365125"/>
          </a:xfrm>
        </p:spPr>
        <p:txBody>
          <a:bodyPr/>
          <a:lstStyle/>
          <a:p>
            <a:fld id="{7A609611-D728-42AA-B7A5-339DBACD6DCE}" type="slidenum">
              <a:rPr lang="en-US" smtClean="0"/>
              <a:t>‹#›</a:t>
            </a:fld>
            <a:endParaRPr lang="en-US" dirty="0"/>
          </a:p>
        </p:txBody>
      </p:sp>
    </p:spTree>
    <p:extLst>
      <p:ext uri="{BB962C8B-B14F-4D97-AF65-F5344CB8AC3E}">
        <p14:creationId xmlns:p14="http://schemas.microsoft.com/office/powerpoint/2010/main" val="272672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618EA-5B1A-4FF6-AF4C-94F09BC5A9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77D570-3171-478A-B371-E03D9C5808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2701053-3E87-4BBE-B152-E08CB96CA221}"/>
              </a:ext>
            </a:extLst>
          </p:cNvPr>
          <p:cNvSpPr>
            <a:spLocks noGrp="1"/>
          </p:cNvSpPr>
          <p:nvPr>
            <p:ph type="dt" sz="half" idx="10"/>
          </p:nvPr>
        </p:nvSpPr>
        <p:spPr/>
        <p:txBody>
          <a:bodyPr/>
          <a:lstStyle/>
          <a:p>
            <a:fld id="{BDE0F319-D469-460F-9BB7-00B2B3C85DCD}" type="datetimeFigureOut">
              <a:rPr lang="en-US" smtClean="0"/>
              <a:t>1/29/2019</a:t>
            </a:fld>
            <a:endParaRPr lang="en-US" dirty="0"/>
          </a:p>
        </p:txBody>
      </p:sp>
      <p:sp>
        <p:nvSpPr>
          <p:cNvPr id="5" name="Footer Placeholder 4">
            <a:extLst>
              <a:ext uri="{FF2B5EF4-FFF2-40B4-BE49-F238E27FC236}">
                <a16:creationId xmlns:a16="http://schemas.microsoft.com/office/drawing/2014/main" id="{C7ECC22E-F9B1-4DA1-8B21-59985D2135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299238-E493-49D3-AA34-928CBAE172A5}"/>
              </a:ext>
            </a:extLst>
          </p:cNvPr>
          <p:cNvSpPr>
            <a:spLocks noGrp="1"/>
          </p:cNvSpPr>
          <p:nvPr>
            <p:ph type="sldNum" sz="quarter" idx="12"/>
          </p:nvPr>
        </p:nvSpPr>
        <p:spPr/>
        <p:txBody>
          <a:bodyPr/>
          <a:lstStyle/>
          <a:p>
            <a:fld id="{7A609611-D728-42AA-B7A5-339DBACD6DCE}" type="slidenum">
              <a:rPr lang="en-US" smtClean="0"/>
              <a:t>‹#›</a:t>
            </a:fld>
            <a:endParaRPr lang="en-US" dirty="0"/>
          </a:p>
        </p:txBody>
      </p:sp>
    </p:spTree>
    <p:extLst>
      <p:ext uri="{BB962C8B-B14F-4D97-AF65-F5344CB8AC3E}">
        <p14:creationId xmlns:p14="http://schemas.microsoft.com/office/powerpoint/2010/main" val="2034090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4602E-4B89-4E69-98A0-40ECDE59EB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BC1881-3994-45D8-859F-5B04443230E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DDB7BF-1A8A-4811-827E-76607B1AFB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3C91A3-C0FA-494B-9481-4A55E0270FB0}"/>
              </a:ext>
            </a:extLst>
          </p:cNvPr>
          <p:cNvSpPr>
            <a:spLocks noGrp="1"/>
          </p:cNvSpPr>
          <p:nvPr>
            <p:ph type="dt" sz="half" idx="10"/>
          </p:nvPr>
        </p:nvSpPr>
        <p:spPr/>
        <p:txBody>
          <a:bodyPr/>
          <a:lstStyle/>
          <a:p>
            <a:fld id="{BDE0F319-D469-460F-9BB7-00B2B3C85DCD}" type="datetimeFigureOut">
              <a:rPr lang="en-US" smtClean="0"/>
              <a:t>1/29/2019</a:t>
            </a:fld>
            <a:endParaRPr lang="en-US" dirty="0"/>
          </a:p>
        </p:txBody>
      </p:sp>
      <p:sp>
        <p:nvSpPr>
          <p:cNvPr id="6" name="Footer Placeholder 5">
            <a:extLst>
              <a:ext uri="{FF2B5EF4-FFF2-40B4-BE49-F238E27FC236}">
                <a16:creationId xmlns:a16="http://schemas.microsoft.com/office/drawing/2014/main" id="{4170BD0D-E69A-4B80-B31F-0448F00847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E25942-DA6A-4F2D-AE76-6696F8086E59}"/>
              </a:ext>
            </a:extLst>
          </p:cNvPr>
          <p:cNvSpPr>
            <a:spLocks noGrp="1"/>
          </p:cNvSpPr>
          <p:nvPr>
            <p:ph type="sldNum" sz="quarter" idx="12"/>
          </p:nvPr>
        </p:nvSpPr>
        <p:spPr/>
        <p:txBody>
          <a:bodyPr/>
          <a:lstStyle/>
          <a:p>
            <a:fld id="{7A609611-D728-42AA-B7A5-339DBACD6DCE}" type="slidenum">
              <a:rPr lang="en-US" smtClean="0"/>
              <a:t>‹#›</a:t>
            </a:fld>
            <a:endParaRPr lang="en-US" dirty="0"/>
          </a:p>
        </p:txBody>
      </p:sp>
    </p:spTree>
    <p:extLst>
      <p:ext uri="{BB962C8B-B14F-4D97-AF65-F5344CB8AC3E}">
        <p14:creationId xmlns:p14="http://schemas.microsoft.com/office/powerpoint/2010/main" val="242234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095A-4D18-43E5-BE2B-9388E56195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3D9AA6-225B-407D-A6A8-ABE1256103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557FDA-F009-4468-862C-4856A27030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01AA6D-A674-4D23-8EC1-D246C27EA3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F31563-27E6-4607-B332-E98B58D64F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C4BEA7-9D0C-47AF-BEE9-513E0630059D}"/>
              </a:ext>
            </a:extLst>
          </p:cNvPr>
          <p:cNvSpPr>
            <a:spLocks noGrp="1"/>
          </p:cNvSpPr>
          <p:nvPr>
            <p:ph type="dt" sz="half" idx="10"/>
          </p:nvPr>
        </p:nvSpPr>
        <p:spPr/>
        <p:txBody>
          <a:bodyPr/>
          <a:lstStyle/>
          <a:p>
            <a:fld id="{BDE0F319-D469-460F-9BB7-00B2B3C85DCD}" type="datetimeFigureOut">
              <a:rPr lang="en-US" smtClean="0"/>
              <a:t>1/29/2019</a:t>
            </a:fld>
            <a:endParaRPr lang="en-US" dirty="0"/>
          </a:p>
        </p:txBody>
      </p:sp>
      <p:sp>
        <p:nvSpPr>
          <p:cNvPr id="8" name="Footer Placeholder 7">
            <a:extLst>
              <a:ext uri="{FF2B5EF4-FFF2-40B4-BE49-F238E27FC236}">
                <a16:creationId xmlns:a16="http://schemas.microsoft.com/office/drawing/2014/main" id="{2855C5B8-C816-44B8-BC94-5CCA26FA0C1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1D1EE3F-A850-421F-AADC-5DF54469417D}"/>
              </a:ext>
            </a:extLst>
          </p:cNvPr>
          <p:cNvSpPr>
            <a:spLocks noGrp="1"/>
          </p:cNvSpPr>
          <p:nvPr>
            <p:ph type="sldNum" sz="quarter" idx="12"/>
          </p:nvPr>
        </p:nvSpPr>
        <p:spPr/>
        <p:txBody>
          <a:bodyPr/>
          <a:lstStyle/>
          <a:p>
            <a:fld id="{7A609611-D728-42AA-B7A5-339DBACD6DCE}" type="slidenum">
              <a:rPr lang="en-US" smtClean="0"/>
              <a:t>‹#›</a:t>
            </a:fld>
            <a:endParaRPr lang="en-US" dirty="0"/>
          </a:p>
        </p:txBody>
      </p:sp>
    </p:spTree>
    <p:extLst>
      <p:ext uri="{BB962C8B-B14F-4D97-AF65-F5344CB8AC3E}">
        <p14:creationId xmlns:p14="http://schemas.microsoft.com/office/powerpoint/2010/main" val="2283711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17C4-FCF7-4B23-B5B2-21A52F859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51CB4C-3777-4882-93A8-50A306904F64}"/>
              </a:ext>
            </a:extLst>
          </p:cNvPr>
          <p:cNvSpPr>
            <a:spLocks noGrp="1"/>
          </p:cNvSpPr>
          <p:nvPr>
            <p:ph type="dt" sz="half" idx="10"/>
          </p:nvPr>
        </p:nvSpPr>
        <p:spPr/>
        <p:txBody>
          <a:bodyPr/>
          <a:lstStyle/>
          <a:p>
            <a:fld id="{BDE0F319-D469-460F-9BB7-00B2B3C85DCD}" type="datetimeFigureOut">
              <a:rPr lang="en-US" smtClean="0"/>
              <a:t>1/29/2019</a:t>
            </a:fld>
            <a:endParaRPr lang="en-US" dirty="0"/>
          </a:p>
        </p:txBody>
      </p:sp>
      <p:sp>
        <p:nvSpPr>
          <p:cNvPr id="4" name="Footer Placeholder 3">
            <a:extLst>
              <a:ext uri="{FF2B5EF4-FFF2-40B4-BE49-F238E27FC236}">
                <a16:creationId xmlns:a16="http://schemas.microsoft.com/office/drawing/2014/main" id="{914A4166-E274-411E-8DEE-C35979C3D51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309C731-A3CE-4DF2-89C3-3AB84356BD21}"/>
              </a:ext>
            </a:extLst>
          </p:cNvPr>
          <p:cNvSpPr>
            <a:spLocks noGrp="1"/>
          </p:cNvSpPr>
          <p:nvPr>
            <p:ph type="sldNum" sz="quarter" idx="12"/>
          </p:nvPr>
        </p:nvSpPr>
        <p:spPr/>
        <p:txBody>
          <a:bodyPr/>
          <a:lstStyle/>
          <a:p>
            <a:fld id="{7A609611-D728-42AA-B7A5-339DBACD6DCE}" type="slidenum">
              <a:rPr lang="en-US" smtClean="0"/>
              <a:t>‹#›</a:t>
            </a:fld>
            <a:endParaRPr lang="en-US" dirty="0"/>
          </a:p>
        </p:txBody>
      </p:sp>
    </p:spTree>
    <p:extLst>
      <p:ext uri="{BB962C8B-B14F-4D97-AF65-F5344CB8AC3E}">
        <p14:creationId xmlns:p14="http://schemas.microsoft.com/office/powerpoint/2010/main" val="263304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60E6F-43C6-463A-8E65-C1E6F9C3FE0E}"/>
              </a:ext>
            </a:extLst>
          </p:cNvPr>
          <p:cNvSpPr>
            <a:spLocks noGrp="1"/>
          </p:cNvSpPr>
          <p:nvPr>
            <p:ph type="dt" sz="half" idx="10"/>
          </p:nvPr>
        </p:nvSpPr>
        <p:spPr/>
        <p:txBody>
          <a:bodyPr/>
          <a:lstStyle/>
          <a:p>
            <a:fld id="{BDE0F319-D469-460F-9BB7-00B2B3C85DCD}" type="datetimeFigureOut">
              <a:rPr lang="en-US" smtClean="0"/>
              <a:t>1/29/2019</a:t>
            </a:fld>
            <a:endParaRPr lang="en-US" dirty="0"/>
          </a:p>
        </p:txBody>
      </p:sp>
      <p:sp>
        <p:nvSpPr>
          <p:cNvPr id="3" name="Footer Placeholder 2">
            <a:extLst>
              <a:ext uri="{FF2B5EF4-FFF2-40B4-BE49-F238E27FC236}">
                <a16:creationId xmlns:a16="http://schemas.microsoft.com/office/drawing/2014/main" id="{EDD3F0AF-9AF1-422D-9384-63FCB095317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AE625B3-C030-4033-B9ED-621EA7E1A0BF}"/>
              </a:ext>
            </a:extLst>
          </p:cNvPr>
          <p:cNvSpPr>
            <a:spLocks noGrp="1"/>
          </p:cNvSpPr>
          <p:nvPr>
            <p:ph type="sldNum" sz="quarter" idx="12"/>
          </p:nvPr>
        </p:nvSpPr>
        <p:spPr/>
        <p:txBody>
          <a:bodyPr/>
          <a:lstStyle/>
          <a:p>
            <a:fld id="{7A609611-D728-42AA-B7A5-339DBACD6DCE}" type="slidenum">
              <a:rPr lang="en-US" smtClean="0"/>
              <a:t>‹#›</a:t>
            </a:fld>
            <a:endParaRPr lang="en-US" dirty="0"/>
          </a:p>
        </p:txBody>
      </p:sp>
    </p:spTree>
    <p:extLst>
      <p:ext uri="{BB962C8B-B14F-4D97-AF65-F5344CB8AC3E}">
        <p14:creationId xmlns:p14="http://schemas.microsoft.com/office/powerpoint/2010/main" val="199039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4F0A9-439F-4EE0-9452-5BAFA6C9D2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994E47-C617-4B68-9C8C-D64BB91E2A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7E5C9D-EB6E-4F0F-BF59-4A415B44B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F3AAC4-0455-4C63-A7DB-C7846F89E963}"/>
              </a:ext>
            </a:extLst>
          </p:cNvPr>
          <p:cNvSpPr>
            <a:spLocks noGrp="1"/>
          </p:cNvSpPr>
          <p:nvPr>
            <p:ph type="dt" sz="half" idx="10"/>
          </p:nvPr>
        </p:nvSpPr>
        <p:spPr/>
        <p:txBody>
          <a:bodyPr/>
          <a:lstStyle/>
          <a:p>
            <a:fld id="{BDE0F319-D469-460F-9BB7-00B2B3C85DCD}" type="datetimeFigureOut">
              <a:rPr lang="en-US" smtClean="0"/>
              <a:t>1/29/2019</a:t>
            </a:fld>
            <a:endParaRPr lang="en-US" dirty="0"/>
          </a:p>
        </p:txBody>
      </p:sp>
      <p:sp>
        <p:nvSpPr>
          <p:cNvPr id="6" name="Footer Placeholder 5">
            <a:extLst>
              <a:ext uri="{FF2B5EF4-FFF2-40B4-BE49-F238E27FC236}">
                <a16:creationId xmlns:a16="http://schemas.microsoft.com/office/drawing/2014/main" id="{9E4C8388-0141-4C19-868A-4702ED577F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1B9FB3-7A62-496C-BE75-0AADE209509C}"/>
              </a:ext>
            </a:extLst>
          </p:cNvPr>
          <p:cNvSpPr>
            <a:spLocks noGrp="1"/>
          </p:cNvSpPr>
          <p:nvPr>
            <p:ph type="sldNum" sz="quarter" idx="12"/>
          </p:nvPr>
        </p:nvSpPr>
        <p:spPr/>
        <p:txBody>
          <a:bodyPr/>
          <a:lstStyle/>
          <a:p>
            <a:fld id="{7A609611-D728-42AA-B7A5-339DBACD6DCE}" type="slidenum">
              <a:rPr lang="en-US" smtClean="0"/>
              <a:t>‹#›</a:t>
            </a:fld>
            <a:endParaRPr lang="en-US" dirty="0"/>
          </a:p>
        </p:txBody>
      </p:sp>
    </p:spTree>
    <p:extLst>
      <p:ext uri="{BB962C8B-B14F-4D97-AF65-F5344CB8AC3E}">
        <p14:creationId xmlns:p14="http://schemas.microsoft.com/office/powerpoint/2010/main" val="60380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4F04-6F77-481C-A830-4BDD6A5D08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91BC02-B7CF-4007-AF92-68F8C72C08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C93949-C0C6-4402-AF23-7D0782A97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E40EE3-D4C5-46DA-BF2B-54C309ADABE8}"/>
              </a:ext>
            </a:extLst>
          </p:cNvPr>
          <p:cNvSpPr>
            <a:spLocks noGrp="1"/>
          </p:cNvSpPr>
          <p:nvPr>
            <p:ph type="dt" sz="half" idx="10"/>
          </p:nvPr>
        </p:nvSpPr>
        <p:spPr/>
        <p:txBody>
          <a:bodyPr/>
          <a:lstStyle/>
          <a:p>
            <a:fld id="{BDE0F319-D469-460F-9BB7-00B2B3C85DCD}" type="datetimeFigureOut">
              <a:rPr lang="en-US" smtClean="0"/>
              <a:t>1/29/2019</a:t>
            </a:fld>
            <a:endParaRPr lang="en-US" dirty="0"/>
          </a:p>
        </p:txBody>
      </p:sp>
      <p:sp>
        <p:nvSpPr>
          <p:cNvPr id="6" name="Footer Placeholder 5">
            <a:extLst>
              <a:ext uri="{FF2B5EF4-FFF2-40B4-BE49-F238E27FC236}">
                <a16:creationId xmlns:a16="http://schemas.microsoft.com/office/drawing/2014/main" id="{FD8C6E5F-CCC6-44BA-A036-992C2B355A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038BE2-9263-4811-A11F-EAF415AA1AAA}"/>
              </a:ext>
            </a:extLst>
          </p:cNvPr>
          <p:cNvSpPr>
            <a:spLocks noGrp="1"/>
          </p:cNvSpPr>
          <p:nvPr>
            <p:ph type="sldNum" sz="quarter" idx="12"/>
          </p:nvPr>
        </p:nvSpPr>
        <p:spPr/>
        <p:txBody>
          <a:bodyPr/>
          <a:lstStyle/>
          <a:p>
            <a:fld id="{7A609611-D728-42AA-B7A5-339DBACD6DCE}" type="slidenum">
              <a:rPr lang="en-US" smtClean="0"/>
              <a:t>‹#›</a:t>
            </a:fld>
            <a:endParaRPr lang="en-US" dirty="0"/>
          </a:p>
        </p:txBody>
      </p:sp>
    </p:spTree>
    <p:extLst>
      <p:ext uri="{BB962C8B-B14F-4D97-AF65-F5344CB8AC3E}">
        <p14:creationId xmlns:p14="http://schemas.microsoft.com/office/powerpoint/2010/main" val="383967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300537-FE84-4333-A6CD-4DED721D96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D41535-99DB-480D-B5AD-28A14A6743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275A9-1426-44BD-BD9D-776EB16A5F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0F319-D469-460F-9BB7-00B2B3C85DCD}" type="datetimeFigureOut">
              <a:rPr lang="en-US" smtClean="0"/>
              <a:t>1/29/2019</a:t>
            </a:fld>
            <a:endParaRPr lang="en-US" dirty="0"/>
          </a:p>
        </p:txBody>
      </p:sp>
      <p:sp>
        <p:nvSpPr>
          <p:cNvPr id="5" name="Footer Placeholder 4">
            <a:extLst>
              <a:ext uri="{FF2B5EF4-FFF2-40B4-BE49-F238E27FC236}">
                <a16:creationId xmlns:a16="http://schemas.microsoft.com/office/drawing/2014/main" id="{9B9B85F1-BD5F-44C9-8BFF-4BF4F02907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2609C99-D553-401B-8BF9-7B4DFE7BBE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09611-D728-42AA-B7A5-339DBACD6DCE}" type="slidenum">
              <a:rPr lang="en-US" smtClean="0"/>
              <a:t>‹#›</a:t>
            </a:fld>
            <a:endParaRPr lang="en-US" dirty="0"/>
          </a:p>
        </p:txBody>
      </p:sp>
      <p:pic>
        <p:nvPicPr>
          <p:cNvPr id="7" name="Picture 6">
            <a:extLst>
              <a:ext uri="{FF2B5EF4-FFF2-40B4-BE49-F238E27FC236}">
                <a16:creationId xmlns:a16="http://schemas.microsoft.com/office/drawing/2014/main" id="{89BAFA50-779D-4998-9BDD-A7B2382CB8F4}"/>
              </a:ext>
            </a:extLst>
          </p:cNvPr>
          <p:cNvPicPr>
            <a:picLocks noChangeAspect="1"/>
          </p:cNvPicPr>
          <p:nvPr userDrawn="1"/>
        </p:nvPicPr>
        <p:blipFill>
          <a:blip r:embed="rId13"/>
          <a:stretch>
            <a:fillRect/>
          </a:stretch>
        </p:blipFill>
        <p:spPr>
          <a:xfrm>
            <a:off x="10948308" y="6419050"/>
            <a:ext cx="1243692" cy="438950"/>
          </a:xfrm>
          <a:prstGeom prst="rect">
            <a:avLst/>
          </a:prstGeom>
        </p:spPr>
      </p:pic>
    </p:spTree>
    <p:extLst>
      <p:ext uri="{BB962C8B-B14F-4D97-AF65-F5344CB8AC3E}">
        <p14:creationId xmlns:p14="http://schemas.microsoft.com/office/powerpoint/2010/main" val="2559267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ESSinbox@azed.gov"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31C2-9F70-439C-A07D-8B2DBED42585}"/>
              </a:ext>
            </a:extLst>
          </p:cNvPr>
          <p:cNvSpPr>
            <a:spLocks noGrp="1"/>
          </p:cNvSpPr>
          <p:nvPr>
            <p:ph type="ctrTitle"/>
          </p:nvPr>
        </p:nvSpPr>
        <p:spPr>
          <a:xfrm>
            <a:off x="1468244" y="1537357"/>
            <a:ext cx="9144000" cy="2387600"/>
          </a:xfrm>
        </p:spPr>
        <p:txBody>
          <a:bodyPr/>
          <a:lstStyle/>
          <a:p>
            <a:r>
              <a:rPr lang="en-US" dirty="0"/>
              <a:t>Specially Designed Instruction (SDI)</a:t>
            </a:r>
          </a:p>
        </p:txBody>
      </p:sp>
      <p:sp>
        <p:nvSpPr>
          <p:cNvPr id="3" name="Subtitle 2">
            <a:extLst>
              <a:ext uri="{FF2B5EF4-FFF2-40B4-BE49-F238E27FC236}">
                <a16:creationId xmlns:a16="http://schemas.microsoft.com/office/drawing/2014/main" id="{15BF3709-016D-419D-858B-AF377EBE4007}"/>
              </a:ext>
            </a:extLst>
          </p:cNvPr>
          <p:cNvSpPr>
            <a:spLocks noGrp="1"/>
          </p:cNvSpPr>
          <p:nvPr>
            <p:ph type="subTitle" idx="1"/>
          </p:nvPr>
        </p:nvSpPr>
        <p:spPr>
          <a:xfrm>
            <a:off x="324082" y="5669279"/>
            <a:ext cx="11316230" cy="837623"/>
          </a:xfrm>
        </p:spPr>
        <p:txBody>
          <a:bodyPr>
            <a:normAutofit/>
          </a:bodyPr>
          <a:lstStyle/>
          <a:p>
            <a:pPr algn="l"/>
            <a:r>
              <a:rPr lang="en-US" sz="1600" dirty="0"/>
              <a:t>*Disclaimer: This presentation reflects current federal and state compliance requirements included in the Arizona Exceptional Student Services monitoring system.   It does not include local PEA policy, procedure, or  practice that may exceed compliance requirements.  </a:t>
            </a:r>
          </a:p>
          <a:p>
            <a:endParaRPr lang="en-US" sz="3600" dirty="0"/>
          </a:p>
        </p:txBody>
      </p:sp>
      <p:pic>
        <p:nvPicPr>
          <p:cNvPr id="5" name="Picture 4">
            <a:extLst>
              <a:ext uri="{FF2B5EF4-FFF2-40B4-BE49-F238E27FC236}">
                <a16:creationId xmlns:a16="http://schemas.microsoft.com/office/drawing/2014/main" id="{FC5E5309-BA3C-4F05-A6E5-A5601D0ED4D9}"/>
              </a:ext>
            </a:extLst>
          </p:cNvPr>
          <p:cNvPicPr>
            <a:picLocks noChangeAspect="1"/>
          </p:cNvPicPr>
          <p:nvPr/>
        </p:nvPicPr>
        <p:blipFill>
          <a:blip r:embed="rId2"/>
          <a:stretch>
            <a:fillRect/>
          </a:stretch>
        </p:blipFill>
        <p:spPr>
          <a:xfrm>
            <a:off x="324082" y="213382"/>
            <a:ext cx="3448050" cy="1323975"/>
          </a:xfrm>
          <a:prstGeom prst="rect">
            <a:avLst/>
          </a:prstGeom>
        </p:spPr>
      </p:pic>
    </p:spTree>
    <p:extLst>
      <p:ext uri="{BB962C8B-B14F-4D97-AF65-F5344CB8AC3E}">
        <p14:creationId xmlns:p14="http://schemas.microsoft.com/office/powerpoint/2010/main" val="3016766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3123D6-296D-4905-8482-C64416FFFF6D}"/>
              </a:ext>
            </a:extLst>
          </p:cNvPr>
          <p:cNvPicPr>
            <a:picLocks noChangeAspect="1"/>
          </p:cNvPicPr>
          <p:nvPr/>
        </p:nvPicPr>
        <p:blipFill>
          <a:blip r:embed="rId2"/>
          <a:stretch>
            <a:fillRect/>
          </a:stretch>
        </p:blipFill>
        <p:spPr>
          <a:xfrm>
            <a:off x="329184" y="347472"/>
            <a:ext cx="11320272" cy="6254496"/>
          </a:xfrm>
          <a:prstGeom prst="rect">
            <a:avLst/>
          </a:prstGeom>
        </p:spPr>
      </p:pic>
    </p:spTree>
    <p:extLst>
      <p:ext uri="{BB962C8B-B14F-4D97-AF65-F5344CB8AC3E}">
        <p14:creationId xmlns:p14="http://schemas.microsoft.com/office/powerpoint/2010/main" val="137797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AFA9-2E98-4F51-BC77-499B1B0B72A3}"/>
              </a:ext>
            </a:extLst>
          </p:cNvPr>
          <p:cNvSpPr>
            <a:spLocks noGrp="1"/>
          </p:cNvSpPr>
          <p:nvPr>
            <p:ph type="title"/>
          </p:nvPr>
        </p:nvSpPr>
        <p:spPr/>
        <p:txBody>
          <a:bodyPr/>
          <a:lstStyle/>
          <a:p>
            <a:r>
              <a:rPr lang="en-US" dirty="0"/>
              <a:t>Let’s Try</a:t>
            </a:r>
          </a:p>
        </p:txBody>
      </p:sp>
      <p:sp>
        <p:nvSpPr>
          <p:cNvPr id="3" name="Content Placeholder 2">
            <a:extLst>
              <a:ext uri="{FF2B5EF4-FFF2-40B4-BE49-F238E27FC236}">
                <a16:creationId xmlns:a16="http://schemas.microsoft.com/office/drawing/2014/main" id="{A8223697-97C6-49A1-8384-0767252380A8}"/>
              </a:ext>
            </a:extLst>
          </p:cNvPr>
          <p:cNvSpPr>
            <a:spLocks noGrp="1"/>
          </p:cNvSpPr>
          <p:nvPr>
            <p:ph idx="1"/>
          </p:nvPr>
        </p:nvSpPr>
        <p:spPr/>
        <p:txBody>
          <a:bodyPr/>
          <a:lstStyle/>
          <a:p>
            <a:r>
              <a:rPr lang="en-US" dirty="0"/>
              <a:t>Use the scenario provided to determine the SDI</a:t>
            </a:r>
          </a:p>
          <a:p>
            <a:pPr>
              <a:lnSpc>
                <a:spcPct val="200000"/>
              </a:lnSpc>
            </a:pPr>
            <a:r>
              <a:rPr lang="en-US" dirty="0"/>
              <a:t>Remember…..Content, methodology and delivery</a:t>
            </a:r>
          </a:p>
        </p:txBody>
      </p:sp>
      <p:pic>
        <p:nvPicPr>
          <p:cNvPr id="4" name="Picture 3">
            <a:extLst>
              <a:ext uri="{FF2B5EF4-FFF2-40B4-BE49-F238E27FC236}">
                <a16:creationId xmlns:a16="http://schemas.microsoft.com/office/drawing/2014/main" id="{2D07B070-C104-4DA0-B6E2-8CA496E6789F}"/>
              </a:ext>
            </a:extLst>
          </p:cNvPr>
          <p:cNvPicPr>
            <a:picLocks noChangeAspect="1"/>
          </p:cNvPicPr>
          <p:nvPr/>
        </p:nvPicPr>
        <p:blipFill>
          <a:blip r:embed="rId3"/>
          <a:stretch>
            <a:fillRect/>
          </a:stretch>
        </p:blipFill>
        <p:spPr>
          <a:xfrm>
            <a:off x="392732" y="4749800"/>
            <a:ext cx="2619375" cy="1743075"/>
          </a:xfrm>
          <a:prstGeom prst="rect">
            <a:avLst/>
          </a:prstGeom>
        </p:spPr>
      </p:pic>
    </p:spTree>
    <p:extLst>
      <p:ext uri="{BB962C8B-B14F-4D97-AF65-F5344CB8AC3E}">
        <p14:creationId xmlns:p14="http://schemas.microsoft.com/office/powerpoint/2010/main" val="1012326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F975-FF37-40BF-9C96-FCED5BEE41D9}"/>
              </a:ext>
            </a:extLst>
          </p:cNvPr>
          <p:cNvSpPr>
            <a:spLocks noGrp="1"/>
          </p:cNvSpPr>
          <p:nvPr>
            <p:ph type="title"/>
          </p:nvPr>
        </p:nvSpPr>
        <p:spPr/>
        <p:txBody>
          <a:bodyPr/>
          <a:lstStyle/>
          <a:p>
            <a:r>
              <a:rPr lang="en-US" dirty="0"/>
              <a:t>Let’s Switch and Check</a:t>
            </a:r>
          </a:p>
        </p:txBody>
      </p:sp>
      <p:sp>
        <p:nvSpPr>
          <p:cNvPr id="3" name="Content Placeholder 2">
            <a:extLst>
              <a:ext uri="{FF2B5EF4-FFF2-40B4-BE49-F238E27FC236}">
                <a16:creationId xmlns:a16="http://schemas.microsoft.com/office/drawing/2014/main" id="{A81B1B44-CFD1-4546-9521-790DE3F60CD2}"/>
              </a:ext>
            </a:extLst>
          </p:cNvPr>
          <p:cNvSpPr>
            <a:spLocks noGrp="1"/>
          </p:cNvSpPr>
          <p:nvPr>
            <p:ph idx="1"/>
          </p:nvPr>
        </p:nvSpPr>
        <p:spPr/>
        <p:txBody>
          <a:bodyPr/>
          <a:lstStyle/>
          <a:p>
            <a:endParaRPr lang="en-US" dirty="0"/>
          </a:p>
          <a:p>
            <a:pPr>
              <a:lnSpc>
                <a:spcPct val="200000"/>
              </a:lnSpc>
            </a:pPr>
            <a:r>
              <a:rPr lang="en-US" dirty="0"/>
              <a:t>Swap your created SDI with another table member. </a:t>
            </a:r>
          </a:p>
          <a:p>
            <a:pPr>
              <a:lnSpc>
                <a:spcPct val="200000"/>
              </a:lnSpc>
            </a:pPr>
            <a:r>
              <a:rPr lang="en-US" dirty="0"/>
              <a:t>Using the SDI grid check to see if what has been created is SDI. </a:t>
            </a:r>
          </a:p>
          <a:p>
            <a:pPr>
              <a:lnSpc>
                <a:spcPct val="200000"/>
              </a:lnSpc>
            </a:pPr>
            <a:r>
              <a:rPr lang="en-US" dirty="0"/>
              <a:t>If not explain. </a:t>
            </a:r>
          </a:p>
        </p:txBody>
      </p:sp>
      <p:pic>
        <p:nvPicPr>
          <p:cNvPr id="4" name="Picture 3">
            <a:extLst>
              <a:ext uri="{FF2B5EF4-FFF2-40B4-BE49-F238E27FC236}">
                <a16:creationId xmlns:a16="http://schemas.microsoft.com/office/drawing/2014/main" id="{3E9B7EC9-D788-4984-8E0D-F051950AD9B6}"/>
              </a:ext>
            </a:extLst>
          </p:cNvPr>
          <p:cNvPicPr>
            <a:picLocks noChangeAspect="1"/>
          </p:cNvPicPr>
          <p:nvPr/>
        </p:nvPicPr>
        <p:blipFill>
          <a:blip r:embed="rId3"/>
          <a:stretch>
            <a:fillRect/>
          </a:stretch>
        </p:blipFill>
        <p:spPr>
          <a:xfrm>
            <a:off x="9641041" y="138345"/>
            <a:ext cx="2143125" cy="2143125"/>
          </a:xfrm>
          <a:prstGeom prst="rect">
            <a:avLst/>
          </a:prstGeom>
        </p:spPr>
      </p:pic>
    </p:spTree>
    <p:extLst>
      <p:ext uri="{BB962C8B-B14F-4D97-AF65-F5344CB8AC3E}">
        <p14:creationId xmlns:p14="http://schemas.microsoft.com/office/powerpoint/2010/main" val="2615157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BA2B52-6BF1-4E53-B1E3-3AF93624DEBE}"/>
              </a:ext>
            </a:extLst>
          </p:cNvPr>
          <p:cNvPicPr>
            <a:picLocks noChangeAspect="1"/>
          </p:cNvPicPr>
          <p:nvPr/>
        </p:nvPicPr>
        <p:blipFill>
          <a:blip r:embed="rId2"/>
          <a:stretch>
            <a:fillRect/>
          </a:stretch>
        </p:blipFill>
        <p:spPr>
          <a:xfrm>
            <a:off x="9298641" y="695739"/>
            <a:ext cx="2705100" cy="1507343"/>
          </a:xfrm>
          <a:prstGeom prst="rect">
            <a:avLst/>
          </a:prstGeom>
        </p:spPr>
      </p:pic>
      <p:sp>
        <p:nvSpPr>
          <p:cNvPr id="2" name="Title 1">
            <a:extLst>
              <a:ext uri="{FF2B5EF4-FFF2-40B4-BE49-F238E27FC236}">
                <a16:creationId xmlns:a16="http://schemas.microsoft.com/office/drawing/2014/main" id="{2053F9C6-1E70-42F1-A05E-43B2893E74C7}"/>
              </a:ext>
            </a:extLst>
          </p:cNvPr>
          <p:cNvSpPr>
            <a:spLocks noGrp="1"/>
          </p:cNvSpPr>
          <p:nvPr>
            <p:ph type="title"/>
          </p:nvPr>
        </p:nvSpPr>
        <p:spPr>
          <a:xfrm>
            <a:off x="363070" y="297889"/>
            <a:ext cx="11788589" cy="1325563"/>
          </a:xfrm>
        </p:spPr>
        <p:txBody>
          <a:bodyPr/>
          <a:lstStyle/>
          <a:p>
            <a:r>
              <a:rPr lang="en-US" dirty="0"/>
              <a:t>How Does the Team Assess What SDI May Be Needed?</a:t>
            </a:r>
          </a:p>
        </p:txBody>
      </p:sp>
      <p:sp>
        <p:nvSpPr>
          <p:cNvPr id="3" name="Content Placeholder 2">
            <a:extLst>
              <a:ext uri="{FF2B5EF4-FFF2-40B4-BE49-F238E27FC236}">
                <a16:creationId xmlns:a16="http://schemas.microsoft.com/office/drawing/2014/main" id="{608D00F3-4185-4224-961C-8AD4CBF8D9FD}"/>
              </a:ext>
            </a:extLst>
          </p:cNvPr>
          <p:cNvSpPr>
            <a:spLocks noGrp="1"/>
          </p:cNvSpPr>
          <p:nvPr>
            <p:ph idx="1"/>
          </p:nvPr>
        </p:nvSpPr>
        <p:spPr>
          <a:xfrm>
            <a:off x="363070" y="2021302"/>
            <a:ext cx="11416553" cy="4740333"/>
          </a:xfrm>
        </p:spPr>
        <p:txBody>
          <a:bodyPr>
            <a:normAutofit fontScale="92500" lnSpcReduction="20000"/>
          </a:bodyPr>
          <a:lstStyle/>
          <a:p>
            <a:pPr>
              <a:lnSpc>
                <a:spcPct val="110000"/>
              </a:lnSpc>
              <a:spcBef>
                <a:spcPts val="0"/>
              </a:spcBef>
              <a:spcAft>
                <a:spcPts val="600"/>
              </a:spcAft>
              <a:buNone/>
            </a:pPr>
            <a:r>
              <a:rPr lang="en-US" sz="3000" dirty="0"/>
              <a:t>Through the development of the IEP, which includes four main parts:</a:t>
            </a:r>
          </a:p>
          <a:p>
            <a:pPr>
              <a:lnSpc>
                <a:spcPct val="120000"/>
              </a:lnSpc>
              <a:spcBef>
                <a:spcPts val="0"/>
              </a:spcBef>
              <a:spcAft>
                <a:spcPts val="1200"/>
              </a:spcAft>
            </a:pPr>
            <a:r>
              <a:rPr lang="en-US" b="1" dirty="0"/>
              <a:t>Present levels</a:t>
            </a:r>
            <a:r>
              <a:rPr lang="en-US" dirty="0"/>
              <a:t>—What do we currently know about the student and his needs?</a:t>
            </a:r>
          </a:p>
          <a:p>
            <a:pPr>
              <a:lnSpc>
                <a:spcPct val="120000"/>
              </a:lnSpc>
              <a:spcBef>
                <a:spcPts val="0"/>
              </a:spcBef>
              <a:spcAft>
                <a:spcPts val="1200"/>
              </a:spcAft>
            </a:pPr>
            <a:r>
              <a:rPr lang="en-US" b="1" dirty="0"/>
              <a:t>Measurable annual goals</a:t>
            </a:r>
            <a:r>
              <a:rPr lang="en-US" dirty="0"/>
              <a:t>—Based on his needs, what do we want him to be able to do next in order to move forward?</a:t>
            </a:r>
          </a:p>
          <a:p>
            <a:pPr>
              <a:lnSpc>
                <a:spcPct val="120000"/>
              </a:lnSpc>
              <a:spcBef>
                <a:spcPts val="0"/>
              </a:spcBef>
              <a:spcAft>
                <a:spcPts val="1200"/>
              </a:spcAft>
            </a:pPr>
            <a:r>
              <a:rPr lang="en-US" b="1" dirty="0"/>
              <a:t>Special education and related services &amp; supports</a:t>
            </a:r>
            <a:r>
              <a:rPr lang="en-US" dirty="0"/>
              <a:t>—What kind of help does he need in order to work on the annual goals and the general curriculum?</a:t>
            </a:r>
          </a:p>
          <a:p>
            <a:pPr>
              <a:lnSpc>
                <a:spcPct val="110000"/>
              </a:lnSpc>
              <a:spcBef>
                <a:spcPts val="0"/>
              </a:spcBef>
              <a:spcAft>
                <a:spcPts val="600"/>
              </a:spcAft>
            </a:pPr>
            <a:r>
              <a:rPr lang="en-US" b="1" dirty="0"/>
              <a:t>Educational placement—</a:t>
            </a:r>
            <a:r>
              <a:rPr lang="en-US" dirty="0"/>
              <a:t>In what type of environment does he need to be placed in order to successfully access these services and supports?</a:t>
            </a:r>
          </a:p>
          <a:p>
            <a:pPr marL="0" indent="0">
              <a:lnSpc>
                <a:spcPct val="110000"/>
              </a:lnSpc>
              <a:spcBef>
                <a:spcPts val="0"/>
              </a:spcBef>
              <a:spcAft>
                <a:spcPts val="600"/>
              </a:spcAft>
              <a:buNone/>
            </a:pPr>
            <a:r>
              <a:rPr lang="en-US" sz="2600" i="1" u="sng" dirty="0"/>
              <a:t>*Determining specially designed instruction is meant to be a process. Each decision informs the next. SDI is determined by the IEP team,  based on all of the above pieces*</a:t>
            </a:r>
          </a:p>
          <a:p>
            <a:endParaRPr lang="en-US" dirty="0"/>
          </a:p>
        </p:txBody>
      </p:sp>
    </p:spTree>
    <p:extLst>
      <p:ext uri="{BB962C8B-B14F-4D97-AF65-F5344CB8AC3E}">
        <p14:creationId xmlns:p14="http://schemas.microsoft.com/office/powerpoint/2010/main" val="533030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22574-59C3-45E1-84B5-31BC275F50F5}"/>
              </a:ext>
            </a:extLst>
          </p:cNvPr>
          <p:cNvSpPr>
            <a:spLocks noGrp="1"/>
          </p:cNvSpPr>
          <p:nvPr>
            <p:ph type="title"/>
          </p:nvPr>
        </p:nvSpPr>
        <p:spPr>
          <a:xfrm>
            <a:off x="703729" y="365125"/>
            <a:ext cx="10515600" cy="1325563"/>
          </a:xfrm>
        </p:spPr>
        <p:txBody>
          <a:bodyPr/>
          <a:lstStyle/>
          <a:p>
            <a:r>
              <a:rPr lang="en-US" dirty="0"/>
              <a:t>What Is Not Special Education? </a:t>
            </a:r>
          </a:p>
        </p:txBody>
      </p:sp>
      <p:sp>
        <p:nvSpPr>
          <p:cNvPr id="3" name="Content Placeholder 2">
            <a:extLst>
              <a:ext uri="{FF2B5EF4-FFF2-40B4-BE49-F238E27FC236}">
                <a16:creationId xmlns:a16="http://schemas.microsoft.com/office/drawing/2014/main" id="{49731069-FC01-43FA-83BC-437144BA35C5}"/>
              </a:ext>
            </a:extLst>
          </p:cNvPr>
          <p:cNvSpPr>
            <a:spLocks noGrp="1"/>
          </p:cNvSpPr>
          <p:nvPr>
            <p:ph idx="1"/>
          </p:nvPr>
        </p:nvSpPr>
        <p:spPr>
          <a:xfrm>
            <a:off x="703729" y="1596558"/>
            <a:ext cx="10515600" cy="5086629"/>
          </a:xfrm>
        </p:spPr>
        <p:txBody>
          <a:bodyPr>
            <a:normAutofit fontScale="92500" lnSpcReduction="20000"/>
          </a:bodyPr>
          <a:lstStyle/>
          <a:p>
            <a:pPr>
              <a:lnSpc>
                <a:spcPct val="110000"/>
              </a:lnSpc>
            </a:pPr>
            <a:r>
              <a:rPr lang="en-US" sz="3000" dirty="0"/>
              <a:t>Accommodations</a:t>
            </a:r>
          </a:p>
          <a:p>
            <a:pPr lvl="1">
              <a:lnSpc>
                <a:spcPct val="110000"/>
              </a:lnSpc>
            </a:pPr>
            <a:r>
              <a:rPr lang="en-US" sz="2600" dirty="0"/>
              <a:t>Allow the student equal access to learning</a:t>
            </a:r>
          </a:p>
          <a:p>
            <a:pPr lvl="1">
              <a:lnSpc>
                <a:spcPct val="110000"/>
              </a:lnSpc>
            </a:pPr>
            <a:r>
              <a:rPr lang="en-US" sz="2600" dirty="0"/>
              <a:t>Do not substantially change the instructional level</a:t>
            </a:r>
          </a:p>
          <a:p>
            <a:pPr lvl="1">
              <a:lnSpc>
                <a:spcPct val="110000"/>
              </a:lnSpc>
            </a:pPr>
            <a:r>
              <a:rPr lang="en-US" sz="2600" dirty="0"/>
              <a:t>Do not substantially change the performance criteria</a:t>
            </a:r>
          </a:p>
          <a:p>
            <a:pPr lvl="1">
              <a:lnSpc>
                <a:spcPct val="110000"/>
              </a:lnSpc>
            </a:pPr>
            <a:r>
              <a:rPr lang="en-US" sz="2600" dirty="0"/>
              <a:t>Do not substantially change the content of the curriculum or assessments</a:t>
            </a:r>
          </a:p>
          <a:p>
            <a:pPr lvl="1">
              <a:lnSpc>
                <a:spcPct val="110000"/>
              </a:lnSpc>
            </a:pPr>
            <a:r>
              <a:rPr lang="en-US" sz="2600" dirty="0"/>
              <a:t>Are task -or situation -dependent</a:t>
            </a:r>
          </a:p>
          <a:p>
            <a:pPr>
              <a:lnSpc>
                <a:spcPct val="110000"/>
              </a:lnSpc>
            </a:pPr>
            <a:r>
              <a:rPr lang="en-US" sz="3000" dirty="0"/>
              <a:t>Tutoring</a:t>
            </a:r>
          </a:p>
          <a:p>
            <a:pPr>
              <a:lnSpc>
                <a:spcPct val="110000"/>
              </a:lnSpc>
            </a:pPr>
            <a:r>
              <a:rPr lang="en-US" sz="3000" dirty="0"/>
              <a:t>Remedial general education instruction/classes</a:t>
            </a:r>
          </a:p>
          <a:p>
            <a:pPr>
              <a:lnSpc>
                <a:spcPct val="110000"/>
              </a:lnSpc>
            </a:pPr>
            <a:r>
              <a:rPr lang="en-US" sz="3000" dirty="0"/>
              <a:t>Aide support </a:t>
            </a:r>
          </a:p>
          <a:p>
            <a:pPr lvl="1">
              <a:lnSpc>
                <a:spcPct val="110000"/>
              </a:lnSpc>
            </a:pPr>
            <a:r>
              <a:rPr lang="en-US" sz="2600" dirty="0"/>
              <a:t>Assist, reinforce, reteach</a:t>
            </a:r>
          </a:p>
          <a:p>
            <a:pPr lvl="1">
              <a:lnSpc>
                <a:spcPct val="110000"/>
              </a:lnSpc>
            </a:pPr>
            <a:r>
              <a:rPr lang="en-US" sz="2600" dirty="0"/>
              <a:t>Supplementary aids and services</a:t>
            </a:r>
          </a:p>
          <a:p>
            <a:endParaRPr lang="en-US" dirty="0"/>
          </a:p>
        </p:txBody>
      </p:sp>
      <p:pic>
        <p:nvPicPr>
          <p:cNvPr id="4" name="Picture 3">
            <a:extLst>
              <a:ext uri="{FF2B5EF4-FFF2-40B4-BE49-F238E27FC236}">
                <a16:creationId xmlns:a16="http://schemas.microsoft.com/office/drawing/2014/main" id="{542EA09E-4595-42FB-84A7-C51CA8A1359B}"/>
              </a:ext>
            </a:extLst>
          </p:cNvPr>
          <p:cNvPicPr>
            <a:picLocks noChangeAspect="1"/>
          </p:cNvPicPr>
          <p:nvPr/>
        </p:nvPicPr>
        <p:blipFill>
          <a:blip r:embed="rId2"/>
          <a:stretch>
            <a:fillRect/>
          </a:stretch>
        </p:blipFill>
        <p:spPr>
          <a:xfrm>
            <a:off x="9456234" y="623888"/>
            <a:ext cx="2133600" cy="2133600"/>
          </a:xfrm>
          <a:prstGeom prst="rect">
            <a:avLst/>
          </a:prstGeom>
        </p:spPr>
      </p:pic>
    </p:spTree>
    <p:extLst>
      <p:ext uri="{BB962C8B-B14F-4D97-AF65-F5344CB8AC3E}">
        <p14:creationId xmlns:p14="http://schemas.microsoft.com/office/powerpoint/2010/main" val="873988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411AA8-05F8-44FF-A699-822EBCF5BB3B}"/>
              </a:ext>
            </a:extLst>
          </p:cNvPr>
          <p:cNvPicPr>
            <a:picLocks noChangeAspect="1"/>
          </p:cNvPicPr>
          <p:nvPr/>
        </p:nvPicPr>
        <p:blipFill>
          <a:blip r:embed="rId2"/>
          <a:stretch>
            <a:fillRect/>
          </a:stretch>
        </p:blipFill>
        <p:spPr>
          <a:xfrm>
            <a:off x="9734842" y="230654"/>
            <a:ext cx="2143125" cy="2143125"/>
          </a:xfrm>
          <a:prstGeom prst="rect">
            <a:avLst/>
          </a:prstGeom>
        </p:spPr>
      </p:pic>
      <p:sp>
        <p:nvSpPr>
          <p:cNvPr id="3" name="Content Placeholder 2">
            <a:extLst>
              <a:ext uri="{FF2B5EF4-FFF2-40B4-BE49-F238E27FC236}">
                <a16:creationId xmlns:a16="http://schemas.microsoft.com/office/drawing/2014/main" id="{6E97233D-04F1-41FD-B491-4C8B84E3B947}"/>
              </a:ext>
            </a:extLst>
          </p:cNvPr>
          <p:cNvSpPr>
            <a:spLocks noGrp="1"/>
          </p:cNvSpPr>
          <p:nvPr>
            <p:ph idx="1"/>
          </p:nvPr>
        </p:nvSpPr>
        <p:spPr>
          <a:xfrm>
            <a:off x="582706" y="1112931"/>
            <a:ext cx="10515600" cy="5543364"/>
          </a:xfrm>
        </p:spPr>
        <p:txBody>
          <a:bodyPr/>
          <a:lstStyle/>
          <a:p>
            <a:pPr>
              <a:lnSpc>
                <a:spcPct val="100000"/>
              </a:lnSpc>
              <a:spcBef>
                <a:spcPts val="0"/>
              </a:spcBef>
              <a:spcAft>
                <a:spcPts val="1800"/>
              </a:spcAft>
            </a:pPr>
            <a:r>
              <a:rPr lang="en-US" dirty="0"/>
              <a:t>The mere presence of a certified special education teacher</a:t>
            </a:r>
          </a:p>
          <a:p>
            <a:pPr>
              <a:lnSpc>
                <a:spcPct val="100000"/>
              </a:lnSpc>
              <a:spcBef>
                <a:spcPts val="0"/>
              </a:spcBef>
              <a:spcAft>
                <a:spcPts val="1800"/>
              </a:spcAft>
            </a:pPr>
            <a:r>
              <a:rPr lang="en-US" dirty="0"/>
              <a:t>The mere presence of other children with disabilities</a:t>
            </a:r>
          </a:p>
          <a:p>
            <a:pPr>
              <a:lnSpc>
                <a:spcPct val="100000"/>
              </a:lnSpc>
              <a:spcBef>
                <a:spcPts val="0"/>
              </a:spcBef>
              <a:spcAft>
                <a:spcPts val="1200"/>
              </a:spcAft>
            </a:pPr>
            <a:r>
              <a:rPr lang="en-US" dirty="0"/>
              <a:t>A class schedule or class period</a:t>
            </a:r>
          </a:p>
          <a:p>
            <a:pPr lvl="1">
              <a:lnSpc>
                <a:spcPct val="100000"/>
              </a:lnSpc>
              <a:spcBef>
                <a:spcPts val="0"/>
              </a:spcBef>
              <a:spcAft>
                <a:spcPts val="1800"/>
              </a:spcAft>
            </a:pPr>
            <a:r>
              <a:rPr lang="en-US" dirty="0"/>
              <a:t>Frequency and duration of services should be specifically chosen for each student based on needs, not schedules.</a:t>
            </a:r>
          </a:p>
          <a:p>
            <a:pPr>
              <a:lnSpc>
                <a:spcPct val="100000"/>
              </a:lnSpc>
              <a:spcBef>
                <a:spcPts val="0"/>
              </a:spcBef>
              <a:spcAft>
                <a:spcPts val="1800"/>
              </a:spcAft>
            </a:pPr>
            <a:r>
              <a:rPr lang="en-US" i="1" dirty="0"/>
              <a:t>All</a:t>
            </a:r>
            <a:r>
              <a:rPr lang="en-US" dirty="0"/>
              <a:t> instruction given to a child with a disability while at school</a:t>
            </a:r>
          </a:p>
          <a:p>
            <a:pPr>
              <a:lnSpc>
                <a:spcPct val="100000"/>
              </a:lnSpc>
              <a:spcBef>
                <a:spcPts val="0"/>
              </a:spcBef>
              <a:spcAft>
                <a:spcPts val="1800"/>
              </a:spcAft>
            </a:pPr>
            <a:r>
              <a:rPr lang="en-US" dirty="0"/>
              <a:t>A place</a:t>
            </a:r>
          </a:p>
          <a:p>
            <a:pPr>
              <a:lnSpc>
                <a:spcPct val="100000"/>
              </a:lnSpc>
              <a:spcBef>
                <a:spcPts val="0"/>
              </a:spcBef>
              <a:spcAft>
                <a:spcPts val="1200"/>
              </a:spcAft>
            </a:pPr>
            <a:r>
              <a:rPr lang="en-US" dirty="0"/>
              <a:t>A student</a:t>
            </a:r>
          </a:p>
          <a:p>
            <a:pPr lvl="1">
              <a:lnSpc>
                <a:spcPct val="100000"/>
              </a:lnSpc>
              <a:spcBef>
                <a:spcPts val="0"/>
              </a:spcBef>
            </a:pPr>
            <a:r>
              <a:rPr lang="en-US" dirty="0"/>
              <a:t>There is no such thing as a </a:t>
            </a:r>
            <a:r>
              <a:rPr lang="en-US" i="1" dirty="0"/>
              <a:t>special education student</a:t>
            </a:r>
            <a:r>
              <a:rPr lang="en-US" dirty="0"/>
              <a:t>!</a:t>
            </a:r>
          </a:p>
          <a:p>
            <a:endParaRPr lang="en-US" dirty="0"/>
          </a:p>
        </p:txBody>
      </p:sp>
    </p:spTree>
    <p:extLst>
      <p:ext uri="{BB962C8B-B14F-4D97-AF65-F5344CB8AC3E}">
        <p14:creationId xmlns:p14="http://schemas.microsoft.com/office/powerpoint/2010/main" val="279979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0EA51-B2F9-4A44-9059-653E4988A952}"/>
              </a:ext>
            </a:extLst>
          </p:cNvPr>
          <p:cNvSpPr>
            <a:spLocks noGrp="1"/>
          </p:cNvSpPr>
          <p:nvPr>
            <p:ph type="title"/>
          </p:nvPr>
        </p:nvSpPr>
        <p:spPr/>
        <p:txBody>
          <a:bodyPr/>
          <a:lstStyle/>
          <a:p>
            <a:r>
              <a:rPr lang="en-US" dirty="0"/>
              <a:t>Let’s See if We Agree</a:t>
            </a:r>
          </a:p>
        </p:txBody>
      </p:sp>
      <p:sp>
        <p:nvSpPr>
          <p:cNvPr id="3" name="Content Placeholder 2">
            <a:extLst>
              <a:ext uri="{FF2B5EF4-FFF2-40B4-BE49-F238E27FC236}">
                <a16:creationId xmlns:a16="http://schemas.microsoft.com/office/drawing/2014/main" id="{76B639BA-A504-47CD-A14A-C68A2E66629D}"/>
              </a:ext>
            </a:extLst>
          </p:cNvPr>
          <p:cNvSpPr>
            <a:spLocks noGrp="1"/>
          </p:cNvSpPr>
          <p:nvPr>
            <p:ph idx="1"/>
          </p:nvPr>
        </p:nvSpPr>
        <p:spPr/>
        <p:txBody>
          <a:bodyPr/>
          <a:lstStyle/>
          <a:p>
            <a:endParaRPr lang="en-US" dirty="0"/>
          </a:p>
          <a:p>
            <a:endParaRPr lang="en-US" dirty="0"/>
          </a:p>
          <a:p>
            <a:r>
              <a:rPr lang="en-US" dirty="0"/>
              <a:t>Using the sheet provided, circle those items that are SDI</a:t>
            </a:r>
          </a:p>
          <a:p>
            <a:pPr marL="0" indent="0">
              <a:buNone/>
            </a:pPr>
            <a:endParaRPr lang="en-US" dirty="0"/>
          </a:p>
        </p:txBody>
      </p:sp>
      <p:pic>
        <p:nvPicPr>
          <p:cNvPr id="4" name="Picture 3">
            <a:extLst>
              <a:ext uri="{FF2B5EF4-FFF2-40B4-BE49-F238E27FC236}">
                <a16:creationId xmlns:a16="http://schemas.microsoft.com/office/drawing/2014/main" id="{127BA7BD-0E7F-4F6E-8F51-7A870F8D26E0}"/>
              </a:ext>
            </a:extLst>
          </p:cNvPr>
          <p:cNvPicPr>
            <a:picLocks noChangeAspect="1"/>
          </p:cNvPicPr>
          <p:nvPr/>
        </p:nvPicPr>
        <p:blipFill>
          <a:blip r:embed="rId3"/>
          <a:stretch>
            <a:fillRect/>
          </a:stretch>
        </p:blipFill>
        <p:spPr>
          <a:xfrm>
            <a:off x="8495603" y="359549"/>
            <a:ext cx="3028950" cy="1514475"/>
          </a:xfrm>
          <a:prstGeom prst="rect">
            <a:avLst/>
          </a:prstGeom>
        </p:spPr>
      </p:pic>
    </p:spTree>
    <p:extLst>
      <p:ext uri="{BB962C8B-B14F-4D97-AF65-F5344CB8AC3E}">
        <p14:creationId xmlns:p14="http://schemas.microsoft.com/office/powerpoint/2010/main" val="3558735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651E-3085-4BA3-B145-060EFADEF419}"/>
              </a:ext>
            </a:extLst>
          </p:cNvPr>
          <p:cNvSpPr>
            <a:spLocks noGrp="1"/>
          </p:cNvSpPr>
          <p:nvPr>
            <p:ph type="title"/>
          </p:nvPr>
        </p:nvSpPr>
        <p:spPr/>
        <p:txBody>
          <a:bodyPr/>
          <a:lstStyle/>
          <a:p>
            <a:r>
              <a:rPr lang="en-US" dirty="0"/>
              <a:t>What Are Related Services? </a:t>
            </a:r>
          </a:p>
        </p:txBody>
      </p:sp>
      <p:sp>
        <p:nvSpPr>
          <p:cNvPr id="3" name="Content Placeholder 2">
            <a:extLst>
              <a:ext uri="{FF2B5EF4-FFF2-40B4-BE49-F238E27FC236}">
                <a16:creationId xmlns:a16="http://schemas.microsoft.com/office/drawing/2014/main" id="{BED024A8-EEBC-4DBE-A536-A56386303057}"/>
              </a:ext>
            </a:extLst>
          </p:cNvPr>
          <p:cNvSpPr>
            <a:spLocks noGrp="1"/>
          </p:cNvSpPr>
          <p:nvPr>
            <p:ph idx="1"/>
          </p:nvPr>
        </p:nvSpPr>
        <p:spPr>
          <a:xfrm>
            <a:off x="838200" y="1709863"/>
            <a:ext cx="10515600" cy="4884457"/>
          </a:xfrm>
        </p:spPr>
        <p:txBody>
          <a:bodyPr>
            <a:normAutofit/>
          </a:bodyPr>
          <a:lstStyle/>
          <a:p>
            <a:pPr>
              <a:lnSpc>
                <a:spcPct val="110000"/>
              </a:lnSpc>
              <a:spcBef>
                <a:spcPts val="0"/>
              </a:spcBef>
              <a:spcAft>
                <a:spcPts val="1200"/>
              </a:spcAft>
            </a:pPr>
            <a:r>
              <a:rPr lang="en-US" dirty="0"/>
              <a:t>Required to assist the child in benefitting from special education </a:t>
            </a:r>
          </a:p>
          <a:p>
            <a:pPr>
              <a:lnSpc>
                <a:spcPct val="110000"/>
              </a:lnSpc>
              <a:spcBef>
                <a:spcPts val="0"/>
              </a:spcBef>
              <a:spcAft>
                <a:spcPts val="1200"/>
              </a:spcAft>
            </a:pPr>
            <a:r>
              <a:rPr lang="en-US" dirty="0"/>
              <a:t>Developmental, corrective, and other supportive services </a:t>
            </a:r>
          </a:p>
          <a:p>
            <a:pPr>
              <a:lnSpc>
                <a:spcPct val="100000"/>
              </a:lnSpc>
              <a:spcBef>
                <a:spcPts val="0"/>
              </a:spcBef>
              <a:spcAft>
                <a:spcPts val="600"/>
              </a:spcAft>
            </a:pPr>
            <a:r>
              <a:rPr lang="en-US" dirty="0"/>
              <a:t>Include, but are not limited to:</a:t>
            </a:r>
          </a:p>
          <a:p>
            <a:pPr lvl="1">
              <a:lnSpc>
                <a:spcPct val="100000"/>
              </a:lnSpc>
              <a:spcBef>
                <a:spcPts val="0"/>
              </a:spcBef>
              <a:spcAft>
                <a:spcPts val="600"/>
              </a:spcAft>
            </a:pPr>
            <a:r>
              <a:rPr lang="en-US" dirty="0"/>
              <a:t>Speech-language therapy</a:t>
            </a:r>
          </a:p>
          <a:p>
            <a:pPr lvl="1">
              <a:lnSpc>
                <a:spcPct val="100000"/>
              </a:lnSpc>
              <a:spcBef>
                <a:spcPts val="0"/>
              </a:spcBef>
              <a:spcAft>
                <a:spcPts val="600"/>
              </a:spcAft>
            </a:pPr>
            <a:r>
              <a:rPr lang="en-US" dirty="0"/>
              <a:t>Occupational or physical therapy</a:t>
            </a:r>
          </a:p>
          <a:p>
            <a:pPr lvl="1">
              <a:lnSpc>
                <a:spcPct val="100000"/>
              </a:lnSpc>
              <a:spcBef>
                <a:spcPts val="0"/>
              </a:spcBef>
              <a:spcAft>
                <a:spcPts val="600"/>
              </a:spcAft>
            </a:pPr>
            <a:r>
              <a:rPr lang="en-US" dirty="0"/>
              <a:t>Counseling</a:t>
            </a:r>
          </a:p>
          <a:p>
            <a:pPr lvl="1">
              <a:lnSpc>
                <a:spcPct val="100000"/>
              </a:lnSpc>
              <a:spcBef>
                <a:spcPts val="0"/>
              </a:spcBef>
              <a:spcAft>
                <a:spcPts val="600"/>
              </a:spcAft>
            </a:pPr>
            <a:r>
              <a:rPr lang="en-US" dirty="0"/>
              <a:t>Transportation</a:t>
            </a:r>
          </a:p>
          <a:p>
            <a:pPr lvl="1">
              <a:lnSpc>
                <a:spcPct val="100000"/>
              </a:lnSpc>
              <a:spcBef>
                <a:spcPts val="0"/>
              </a:spcBef>
              <a:spcAft>
                <a:spcPts val="600"/>
              </a:spcAft>
            </a:pPr>
            <a:r>
              <a:rPr lang="en-US" dirty="0"/>
              <a:t>Nursing services</a:t>
            </a:r>
          </a:p>
          <a:p>
            <a:pPr lvl="1">
              <a:lnSpc>
                <a:spcPct val="100000"/>
              </a:lnSpc>
              <a:spcBef>
                <a:spcPts val="0"/>
              </a:spcBef>
              <a:spcAft>
                <a:spcPts val="600"/>
              </a:spcAft>
            </a:pPr>
            <a:r>
              <a:rPr lang="en-US" dirty="0"/>
              <a:t>Interpreting services</a:t>
            </a:r>
          </a:p>
          <a:p>
            <a:pPr marL="0" indent="0">
              <a:buNone/>
            </a:pPr>
            <a:endParaRPr lang="en-US" dirty="0"/>
          </a:p>
        </p:txBody>
      </p:sp>
      <p:pic>
        <p:nvPicPr>
          <p:cNvPr id="4" name="Picture 3">
            <a:extLst>
              <a:ext uri="{FF2B5EF4-FFF2-40B4-BE49-F238E27FC236}">
                <a16:creationId xmlns:a16="http://schemas.microsoft.com/office/drawing/2014/main" id="{CD807CD8-B88B-4A82-817C-97816E16077C}"/>
              </a:ext>
            </a:extLst>
          </p:cNvPr>
          <p:cNvPicPr>
            <a:picLocks noChangeAspect="1"/>
          </p:cNvPicPr>
          <p:nvPr/>
        </p:nvPicPr>
        <p:blipFill>
          <a:blip r:embed="rId2"/>
          <a:stretch>
            <a:fillRect/>
          </a:stretch>
        </p:blipFill>
        <p:spPr>
          <a:xfrm>
            <a:off x="6881033" y="3845251"/>
            <a:ext cx="3139379" cy="2351504"/>
          </a:xfrm>
          <a:prstGeom prst="rect">
            <a:avLst/>
          </a:prstGeom>
        </p:spPr>
      </p:pic>
    </p:spTree>
    <p:extLst>
      <p:ext uri="{BB962C8B-B14F-4D97-AF65-F5344CB8AC3E}">
        <p14:creationId xmlns:p14="http://schemas.microsoft.com/office/powerpoint/2010/main" val="350719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812FB-AE32-422C-AB61-1875E31E8A70}"/>
              </a:ext>
            </a:extLst>
          </p:cNvPr>
          <p:cNvSpPr>
            <a:spLocks noGrp="1"/>
          </p:cNvSpPr>
          <p:nvPr>
            <p:ph type="title"/>
          </p:nvPr>
        </p:nvSpPr>
        <p:spPr>
          <a:xfrm>
            <a:off x="594002" y="207869"/>
            <a:ext cx="10515600" cy="1325563"/>
          </a:xfrm>
        </p:spPr>
        <p:txBody>
          <a:bodyPr/>
          <a:lstStyle/>
          <a:p>
            <a:r>
              <a:rPr lang="en-US" dirty="0"/>
              <a:t>What Is Least Restrictive Environment? </a:t>
            </a:r>
          </a:p>
        </p:txBody>
      </p:sp>
      <p:sp>
        <p:nvSpPr>
          <p:cNvPr id="3" name="Content Placeholder 2">
            <a:extLst>
              <a:ext uri="{FF2B5EF4-FFF2-40B4-BE49-F238E27FC236}">
                <a16:creationId xmlns:a16="http://schemas.microsoft.com/office/drawing/2014/main" id="{2B483BF5-02CC-4BAF-8761-BDADDA310900}"/>
              </a:ext>
            </a:extLst>
          </p:cNvPr>
          <p:cNvSpPr>
            <a:spLocks noGrp="1"/>
          </p:cNvSpPr>
          <p:nvPr>
            <p:ph idx="1"/>
          </p:nvPr>
        </p:nvSpPr>
        <p:spPr>
          <a:xfrm>
            <a:off x="594002" y="1593896"/>
            <a:ext cx="10997363" cy="5330822"/>
          </a:xfrm>
        </p:spPr>
        <p:txBody>
          <a:bodyPr>
            <a:normAutofit/>
          </a:bodyPr>
          <a:lstStyle/>
          <a:p>
            <a:pPr marL="0" indent="0">
              <a:lnSpc>
                <a:spcPct val="100000"/>
              </a:lnSpc>
              <a:spcBef>
                <a:spcPts val="0"/>
              </a:spcBef>
              <a:spcAft>
                <a:spcPts val="1200"/>
              </a:spcAft>
              <a:buNone/>
            </a:pPr>
            <a:r>
              <a:rPr lang="en-US" dirty="0"/>
              <a:t>IEP teams must consider that,  to the maximum extent appropriate, children with disabilities are educated:</a:t>
            </a:r>
          </a:p>
          <a:p>
            <a:pPr marL="685800" indent="-457200">
              <a:lnSpc>
                <a:spcPct val="100000"/>
              </a:lnSpc>
              <a:spcBef>
                <a:spcPts val="0"/>
              </a:spcBef>
              <a:spcAft>
                <a:spcPts val="600"/>
              </a:spcAft>
            </a:pPr>
            <a:r>
              <a:rPr lang="en-US" sz="2600" dirty="0"/>
              <a:t>With their nondisabled peers</a:t>
            </a:r>
          </a:p>
          <a:p>
            <a:pPr marL="685800" indent="-457200">
              <a:lnSpc>
                <a:spcPct val="100000"/>
              </a:lnSpc>
              <a:spcBef>
                <a:spcPts val="0"/>
              </a:spcBef>
              <a:spcAft>
                <a:spcPts val="600"/>
              </a:spcAft>
            </a:pPr>
            <a:r>
              <a:rPr lang="en-US" sz="2600" dirty="0"/>
              <a:t>In special classes or schools, or otherwise removed from the regular education environment only</a:t>
            </a:r>
            <a:r>
              <a:rPr lang="en-US" sz="2600" i="1" dirty="0"/>
              <a:t> </a:t>
            </a:r>
            <a:r>
              <a:rPr lang="en-US" sz="2600" dirty="0"/>
              <a:t>when education in the regular class cannot be achieved satisfactorily </a:t>
            </a:r>
            <a:r>
              <a:rPr lang="en-US" sz="2600" i="1" dirty="0"/>
              <a:t>with the use of supplementary aids and services</a:t>
            </a:r>
          </a:p>
          <a:p>
            <a:pPr marL="685800" indent="-457200">
              <a:lnSpc>
                <a:spcPct val="100000"/>
              </a:lnSpc>
              <a:spcBef>
                <a:spcPts val="0"/>
              </a:spcBef>
              <a:spcAft>
                <a:spcPts val="600"/>
              </a:spcAft>
            </a:pPr>
            <a:r>
              <a:rPr lang="en-US" sz="2600" dirty="0"/>
              <a:t>As close to home as possible</a:t>
            </a:r>
          </a:p>
          <a:p>
            <a:pPr marL="685800" indent="-457200">
              <a:lnSpc>
                <a:spcPct val="100000"/>
              </a:lnSpc>
              <a:spcBef>
                <a:spcPts val="0"/>
              </a:spcBef>
              <a:spcAft>
                <a:spcPts val="1800"/>
              </a:spcAft>
            </a:pPr>
            <a:r>
              <a:rPr lang="en-US" sz="2600" dirty="0"/>
              <a:t>In the same school he or she would attend if nondisabled</a:t>
            </a:r>
          </a:p>
          <a:p>
            <a:pPr marL="0" indent="0">
              <a:lnSpc>
                <a:spcPct val="100000"/>
              </a:lnSpc>
              <a:spcBef>
                <a:spcPts val="0"/>
              </a:spcBef>
              <a:buNone/>
            </a:pPr>
            <a:r>
              <a:rPr lang="en-US" dirty="0"/>
              <a:t>*LRE means something different for every child and is based on each child’s unique needs.</a:t>
            </a:r>
          </a:p>
          <a:p>
            <a:endParaRPr lang="en-US" dirty="0"/>
          </a:p>
        </p:txBody>
      </p:sp>
      <p:pic>
        <p:nvPicPr>
          <p:cNvPr id="4" name="Picture 3">
            <a:extLst>
              <a:ext uri="{FF2B5EF4-FFF2-40B4-BE49-F238E27FC236}">
                <a16:creationId xmlns:a16="http://schemas.microsoft.com/office/drawing/2014/main" id="{0646BCF2-6E4A-4478-992A-1B9D68111A93}"/>
              </a:ext>
            </a:extLst>
          </p:cNvPr>
          <p:cNvPicPr>
            <a:picLocks noChangeAspect="1"/>
          </p:cNvPicPr>
          <p:nvPr/>
        </p:nvPicPr>
        <p:blipFill>
          <a:blip r:embed="rId2"/>
          <a:stretch>
            <a:fillRect/>
          </a:stretch>
        </p:blipFill>
        <p:spPr>
          <a:xfrm>
            <a:off x="10021824" y="52437"/>
            <a:ext cx="2044412" cy="1237263"/>
          </a:xfrm>
          <a:prstGeom prst="rect">
            <a:avLst/>
          </a:prstGeom>
          <a:ln>
            <a:noFill/>
          </a:ln>
        </p:spPr>
      </p:pic>
    </p:spTree>
    <p:extLst>
      <p:ext uri="{BB962C8B-B14F-4D97-AF65-F5344CB8AC3E}">
        <p14:creationId xmlns:p14="http://schemas.microsoft.com/office/powerpoint/2010/main" val="2232110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119B-B9AA-4A77-8E27-ED9D6F836F9D}"/>
              </a:ext>
            </a:extLst>
          </p:cNvPr>
          <p:cNvSpPr>
            <a:spLocks noGrp="1"/>
          </p:cNvSpPr>
          <p:nvPr>
            <p:ph type="title"/>
          </p:nvPr>
        </p:nvSpPr>
        <p:spPr>
          <a:xfrm>
            <a:off x="505340" y="399365"/>
            <a:ext cx="10515600" cy="1325563"/>
          </a:xfrm>
        </p:spPr>
        <p:txBody>
          <a:bodyPr/>
          <a:lstStyle/>
          <a:p>
            <a:r>
              <a:rPr lang="en-US" dirty="0"/>
              <a:t>What Is a Continuum of Service Options? </a:t>
            </a:r>
          </a:p>
        </p:txBody>
      </p:sp>
      <p:sp>
        <p:nvSpPr>
          <p:cNvPr id="3" name="Content Placeholder 2">
            <a:extLst>
              <a:ext uri="{FF2B5EF4-FFF2-40B4-BE49-F238E27FC236}">
                <a16:creationId xmlns:a16="http://schemas.microsoft.com/office/drawing/2014/main" id="{B712579D-698E-442F-A438-3533BF9C0931}"/>
              </a:ext>
            </a:extLst>
          </p:cNvPr>
          <p:cNvSpPr>
            <a:spLocks noGrp="1"/>
          </p:cNvSpPr>
          <p:nvPr>
            <p:ph idx="1"/>
          </p:nvPr>
        </p:nvSpPr>
        <p:spPr>
          <a:xfrm>
            <a:off x="505340" y="1629883"/>
            <a:ext cx="10955140" cy="5443369"/>
          </a:xfrm>
        </p:spPr>
        <p:txBody>
          <a:bodyPr>
            <a:normAutofit fontScale="92500"/>
          </a:bodyPr>
          <a:lstStyle/>
          <a:p>
            <a:pPr marL="0" indent="0">
              <a:lnSpc>
                <a:spcPct val="120000"/>
              </a:lnSpc>
              <a:spcBef>
                <a:spcPts val="0"/>
              </a:spcBef>
              <a:spcAft>
                <a:spcPts val="600"/>
              </a:spcAft>
              <a:buNone/>
            </a:pPr>
            <a:r>
              <a:rPr lang="en-US" dirty="0"/>
              <a:t>Schools must ensure the availability of a </a:t>
            </a:r>
            <a:r>
              <a:rPr lang="en-US" b="1" i="1" dirty="0"/>
              <a:t>continuum of alternative placements</a:t>
            </a:r>
            <a:r>
              <a:rPr lang="en-US" dirty="0"/>
              <a:t>.</a:t>
            </a:r>
          </a:p>
          <a:p>
            <a:pPr>
              <a:lnSpc>
                <a:spcPct val="110000"/>
              </a:lnSpc>
              <a:spcBef>
                <a:spcPts val="0"/>
              </a:spcBef>
            </a:pPr>
            <a:r>
              <a:rPr lang="en-US" dirty="0"/>
              <a:t>Special education services provided in the regular education classroom</a:t>
            </a:r>
          </a:p>
          <a:p>
            <a:pPr>
              <a:lnSpc>
                <a:spcPct val="110000"/>
              </a:lnSpc>
              <a:spcBef>
                <a:spcPts val="0"/>
              </a:spcBef>
            </a:pPr>
            <a:r>
              <a:rPr lang="en-US" dirty="0"/>
              <a:t>Special education services provided in the resource or “pull out” setting</a:t>
            </a:r>
          </a:p>
          <a:p>
            <a:pPr>
              <a:lnSpc>
                <a:spcPct val="110000"/>
              </a:lnSpc>
              <a:spcBef>
                <a:spcPts val="0"/>
              </a:spcBef>
            </a:pPr>
            <a:r>
              <a:rPr lang="en-US" dirty="0"/>
              <a:t>Special education services provided in the self-contained setting</a:t>
            </a:r>
          </a:p>
          <a:p>
            <a:pPr>
              <a:lnSpc>
                <a:spcPct val="110000"/>
              </a:lnSpc>
              <a:spcBef>
                <a:spcPts val="0"/>
              </a:spcBef>
            </a:pPr>
            <a:r>
              <a:rPr lang="en-US" dirty="0"/>
              <a:t>Special education services provided in a private day school</a:t>
            </a:r>
          </a:p>
          <a:p>
            <a:pPr>
              <a:lnSpc>
                <a:spcPct val="110000"/>
              </a:lnSpc>
              <a:spcBef>
                <a:spcPts val="0"/>
              </a:spcBef>
            </a:pPr>
            <a:r>
              <a:rPr lang="en-US" dirty="0"/>
              <a:t>Home-based instruction—special education services provided in the home</a:t>
            </a:r>
          </a:p>
          <a:p>
            <a:pPr marL="917575" lvl="2" indent="-457200">
              <a:lnSpc>
                <a:spcPct val="110000"/>
              </a:lnSpc>
              <a:spcBef>
                <a:spcPts val="0"/>
              </a:spcBef>
              <a:buSzPct val="70000"/>
            </a:pPr>
            <a:r>
              <a:rPr lang="en-US" sz="2600" dirty="0"/>
              <a:t>This is not the same as homebound status or home-schooling</a:t>
            </a:r>
          </a:p>
          <a:p>
            <a:pPr>
              <a:lnSpc>
                <a:spcPct val="110000"/>
              </a:lnSpc>
              <a:spcBef>
                <a:spcPts val="0"/>
              </a:spcBef>
            </a:pPr>
            <a:r>
              <a:rPr lang="en-US" dirty="0"/>
              <a:t>Special education services provided in hospitals or institutions </a:t>
            </a:r>
          </a:p>
          <a:p>
            <a:pPr>
              <a:lnSpc>
                <a:spcPct val="110000"/>
              </a:lnSpc>
              <a:spcBef>
                <a:spcPts val="0"/>
              </a:spcBef>
            </a:pPr>
            <a:r>
              <a:rPr lang="en-US" dirty="0"/>
              <a:t>Special education services provided in residential treatment centers (RTCs)</a:t>
            </a:r>
            <a:endParaRPr lang="en-US" sz="1200" dirty="0"/>
          </a:p>
          <a:p>
            <a:pPr marL="463550" indent="0">
              <a:buNone/>
            </a:pPr>
            <a:r>
              <a:rPr lang="en-US" sz="2600" dirty="0"/>
              <a:t>Schools must ensure the educational placement decisions are made by the IEP team based on the student’s unique needs, not on the school’s service model.</a:t>
            </a:r>
          </a:p>
          <a:p>
            <a:pPr marL="0" indent="0">
              <a:buNone/>
            </a:pPr>
            <a:endParaRPr lang="en-US" dirty="0"/>
          </a:p>
        </p:txBody>
      </p:sp>
      <p:pic>
        <p:nvPicPr>
          <p:cNvPr id="4" name="Picture 3">
            <a:extLst>
              <a:ext uri="{FF2B5EF4-FFF2-40B4-BE49-F238E27FC236}">
                <a16:creationId xmlns:a16="http://schemas.microsoft.com/office/drawing/2014/main" id="{166C4375-108C-4476-88E5-2C68E2A8F83B}"/>
              </a:ext>
            </a:extLst>
          </p:cNvPr>
          <p:cNvPicPr>
            <a:picLocks noChangeAspect="1"/>
          </p:cNvPicPr>
          <p:nvPr/>
        </p:nvPicPr>
        <p:blipFill>
          <a:blip r:embed="rId2"/>
          <a:stretch>
            <a:fillRect/>
          </a:stretch>
        </p:blipFill>
        <p:spPr>
          <a:xfrm>
            <a:off x="10245393" y="0"/>
            <a:ext cx="1946606" cy="1743456"/>
          </a:xfrm>
          <a:prstGeom prst="rect">
            <a:avLst/>
          </a:prstGeom>
        </p:spPr>
      </p:pic>
    </p:spTree>
    <p:extLst>
      <p:ext uri="{BB962C8B-B14F-4D97-AF65-F5344CB8AC3E}">
        <p14:creationId xmlns:p14="http://schemas.microsoft.com/office/powerpoint/2010/main" val="249888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07A446-FE70-486B-83B9-927CEB9BC683}"/>
              </a:ext>
            </a:extLst>
          </p:cNvPr>
          <p:cNvPicPr>
            <a:picLocks noChangeAspect="1"/>
          </p:cNvPicPr>
          <p:nvPr/>
        </p:nvPicPr>
        <p:blipFill>
          <a:blip r:embed="rId2"/>
          <a:stretch>
            <a:fillRect/>
          </a:stretch>
        </p:blipFill>
        <p:spPr>
          <a:xfrm>
            <a:off x="6931726" y="4750145"/>
            <a:ext cx="3730178" cy="1778051"/>
          </a:xfrm>
          <a:prstGeom prst="rect">
            <a:avLst/>
          </a:prstGeom>
        </p:spPr>
      </p:pic>
      <p:sp>
        <p:nvSpPr>
          <p:cNvPr id="2" name="Title 1">
            <a:extLst>
              <a:ext uri="{FF2B5EF4-FFF2-40B4-BE49-F238E27FC236}">
                <a16:creationId xmlns:a16="http://schemas.microsoft.com/office/drawing/2014/main" id="{3EB328ED-6654-4C46-B383-074501FDF436}"/>
              </a:ext>
            </a:extLst>
          </p:cNvPr>
          <p:cNvSpPr>
            <a:spLocks noGrp="1"/>
          </p:cNvSpPr>
          <p:nvPr>
            <p:ph type="title"/>
          </p:nvPr>
        </p:nvSpPr>
        <p:spPr>
          <a:xfrm>
            <a:off x="838200" y="365125"/>
            <a:ext cx="10707624" cy="1325563"/>
          </a:xfrm>
        </p:spPr>
        <p:txBody>
          <a:bodyPr/>
          <a:lstStyle/>
          <a:p>
            <a:r>
              <a:rPr lang="en-US" dirty="0"/>
              <a:t>It Starts with Free Appropriate Public Education (FAPE)</a:t>
            </a:r>
          </a:p>
        </p:txBody>
      </p:sp>
      <p:sp>
        <p:nvSpPr>
          <p:cNvPr id="3" name="Content Placeholder 2">
            <a:extLst>
              <a:ext uri="{FF2B5EF4-FFF2-40B4-BE49-F238E27FC236}">
                <a16:creationId xmlns:a16="http://schemas.microsoft.com/office/drawing/2014/main" id="{3418739F-C4D5-4D36-9F5D-4F858A8D692A}"/>
              </a:ext>
            </a:extLst>
          </p:cNvPr>
          <p:cNvSpPr>
            <a:spLocks noGrp="1"/>
          </p:cNvSpPr>
          <p:nvPr>
            <p:ph idx="1"/>
          </p:nvPr>
        </p:nvSpPr>
        <p:spPr>
          <a:xfrm>
            <a:off x="838200" y="1946720"/>
            <a:ext cx="10024872" cy="4106608"/>
          </a:xfrm>
        </p:spPr>
        <p:txBody>
          <a:bodyPr>
            <a:normAutofit fontScale="92500"/>
          </a:bodyPr>
          <a:lstStyle/>
          <a:p>
            <a:pPr marL="0" indent="0">
              <a:lnSpc>
                <a:spcPct val="100000"/>
              </a:lnSpc>
              <a:spcBef>
                <a:spcPts val="0"/>
              </a:spcBef>
              <a:spcAft>
                <a:spcPts val="1800"/>
              </a:spcAft>
              <a:buNone/>
            </a:pPr>
            <a:r>
              <a:rPr lang="en-US" sz="3200" dirty="0"/>
              <a:t>FAPE is defined as special education and related services that:</a:t>
            </a:r>
          </a:p>
          <a:p>
            <a:pPr>
              <a:lnSpc>
                <a:spcPct val="100000"/>
              </a:lnSpc>
              <a:spcBef>
                <a:spcPts val="0"/>
              </a:spcBef>
              <a:spcAft>
                <a:spcPts val="1800"/>
              </a:spcAft>
            </a:pPr>
            <a:r>
              <a:rPr lang="en-US" dirty="0"/>
              <a:t>Are provided at public expense, under public supervision and direction, and without charge.</a:t>
            </a:r>
          </a:p>
          <a:p>
            <a:pPr>
              <a:lnSpc>
                <a:spcPct val="100000"/>
              </a:lnSpc>
              <a:spcBef>
                <a:spcPts val="0"/>
              </a:spcBef>
              <a:spcAft>
                <a:spcPts val="1800"/>
              </a:spcAft>
            </a:pPr>
            <a:r>
              <a:rPr lang="en-US" dirty="0"/>
              <a:t>Meet the standards of the state education agency.</a:t>
            </a:r>
          </a:p>
          <a:p>
            <a:pPr>
              <a:lnSpc>
                <a:spcPct val="100000"/>
              </a:lnSpc>
              <a:spcBef>
                <a:spcPts val="0"/>
              </a:spcBef>
              <a:spcAft>
                <a:spcPts val="1800"/>
              </a:spcAft>
            </a:pPr>
            <a:r>
              <a:rPr lang="en-US" dirty="0"/>
              <a:t>Include preschool, elementary school, or secondary school education in the state.</a:t>
            </a:r>
          </a:p>
          <a:p>
            <a:pPr>
              <a:lnSpc>
                <a:spcPct val="100000"/>
              </a:lnSpc>
              <a:spcBef>
                <a:spcPts val="0"/>
              </a:spcBef>
              <a:spcAft>
                <a:spcPts val="1200"/>
              </a:spcAft>
            </a:pPr>
            <a:r>
              <a:rPr lang="en-US" dirty="0"/>
              <a:t>Are provided in conformity with an IEP.   </a:t>
            </a:r>
          </a:p>
          <a:p>
            <a:pPr marL="0" indent="0">
              <a:buNone/>
            </a:pPr>
            <a:endParaRPr lang="en-US" dirty="0"/>
          </a:p>
        </p:txBody>
      </p:sp>
    </p:spTree>
    <p:extLst>
      <p:ext uri="{BB962C8B-B14F-4D97-AF65-F5344CB8AC3E}">
        <p14:creationId xmlns:p14="http://schemas.microsoft.com/office/powerpoint/2010/main" val="1129416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1FDFAB-9EC4-486D-9B71-1E820C980DA0}"/>
              </a:ext>
            </a:extLst>
          </p:cNvPr>
          <p:cNvPicPr>
            <a:picLocks noChangeAspect="1"/>
          </p:cNvPicPr>
          <p:nvPr/>
        </p:nvPicPr>
        <p:blipFill>
          <a:blip r:embed="rId2"/>
          <a:stretch>
            <a:fillRect/>
          </a:stretch>
        </p:blipFill>
        <p:spPr>
          <a:xfrm>
            <a:off x="1918010" y="683895"/>
            <a:ext cx="7794701" cy="5121428"/>
          </a:xfrm>
          <a:prstGeom prst="rect">
            <a:avLst/>
          </a:prstGeom>
        </p:spPr>
      </p:pic>
    </p:spTree>
    <p:extLst>
      <p:ext uri="{BB962C8B-B14F-4D97-AF65-F5344CB8AC3E}">
        <p14:creationId xmlns:p14="http://schemas.microsoft.com/office/powerpoint/2010/main" val="2513161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73043F-28F2-4AA3-A674-FAFF689BD7C4}"/>
              </a:ext>
            </a:extLst>
          </p:cNvPr>
          <p:cNvPicPr>
            <a:picLocks noChangeAspect="1"/>
          </p:cNvPicPr>
          <p:nvPr/>
        </p:nvPicPr>
        <p:blipFill>
          <a:blip r:embed="rId2"/>
          <a:stretch>
            <a:fillRect/>
          </a:stretch>
        </p:blipFill>
        <p:spPr>
          <a:xfrm>
            <a:off x="1460810" y="452204"/>
            <a:ext cx="8820613" cy="1925236"/>
          </a:xfrm>
          <a:prstGeom prst="rect">
            <a:avLst/>
          </a:prstGeom>
        </p:spPr>
      </p:pic>
      <p:sp>
        <p:nvSpPr>
          <p:cNvPr id="4" name="Content Placeholder 3">
            <a:extLst>
              <a:ext uri="{FF2B5EF4-FFF2-40B4-BE49-F238E27FC236}">
                <a16:creationId xmlns:a16="http://schemas.microsoft.com/office/drawing/2014/main" id="{CA839455-9A08-45B5-B632-3C635FC28E1B}"/>
              </a:ext>
            </a:extLst>
          </p:cNvPr>
          <p:cNvSpPr>
            <a:spLocks noGrp="1"/>
          </p:cNvSpPr>
          <p:nvPr>
            <p:ph idx="1"/>
          </p:nvPr>
        </p:nvSpPr>
        <p:spPr>
          <a:xfrm>
            <a:off x="1460810" y="2943225"/>
            <a:ext cx="9994900" cy="4351338"/>
          </a:xfrm>
        </p:spPr>
        <p:txBody>
          <a:bodyPr/>
          <a:lstStyle/>
          <a:p>
            <a:pPr marL="0" indent="0">
              <a:buNone/>
            </a:pPr>
            <a:r>
              <a:rPr lang="en-US" dirty="0"/>
              <a:t>Phone: 602-542-4013</a:t>
            </a:r>
          </a:p>
          <a:p>
            <a:pPr marL="0" indent="0">
              <a:buNone/>
            </a:pPr>
            <a:r>
              <a:rPr lang="en-US" dirty="0"/>
              <a:t>Email: </a:t>
            </a:r>
            <a:r>
              <a:rPr lang="en-US" dirty="0">
                <a:hlinkClick r:id="rId3"/>
              </a:rPr>
              <a:t>ESSinbox@azed.gov</a:t>
            </a:r>
            <a:endParaRPr lang="en-US" dirty="0"/>
          </a:p>
          <a:p>
            <a:pPr marL="0" indent="0">
              <a:buNone/>
            </a:pPr>
            <a:endParaRPr lang="en-US" dirty="0"/>
          </a:p>
          <a:p>
            <a:pPr marL="0" indent="0">
              <a:buNone/>
            </a:pPr>
            <a:r>
              <a:rPr lang="en-US" dirty="0"/>
              <a:t>Exceptional Student Services office locations in Phoenix, Tucson, and Flagstaff</a:t>
            </a:r>
          </a:p>
        </p:txBody>
      </p:sp>
    </p:spTree>
    <p:extLst>
      <p:ext uri="{BB962C8B-B14F-4D97-AF65-F5344CB8AC3E}">
        <p14:creationId xmlns:p14="http://schemas.microsoft.com/office/powerpoint/2010/main" val="193415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1F62-67A3-415D-B091-DAD11ED7930E}"/>
              </a:ext>
            </a:extLst>
          </p:cNvPr>
          <p:cNvSpPr>
            <a:spLocks noGrp="1"/>
          </p:cNvSpPr>
          <p:nvPr>
            <p:ph type="title"/>
          </p:nvPr>
        </p:nvSpPr>
        <p:spPr>
          <a:xfrm>
            <a:off x="838200" y="539937"/>
            <a:ext cx="10515600" cy="1325563"/>
          </a:xfrm>
        </p:spPr>
        <p:txBody>
          <a:bodyPr/>
          <a:lstStyle/>
          <a:p>
            <a:r>
              <a:rPr lang="en-US" dirty="0"/>
              <a:t>How Is It Determined That a Student Needs SDI? </a:t>
            </a:r>
          </a:p>
        </p:txBody>
      </p:sp>
      <p:sp>
        <p:nvSpPr>
          <p:cNvPr id="3" name="Content Placeholder 2">
            <a:extLst>
              <a:ext uri="{FF2B5EF4-FFF2-40B4-BE49-F238E27FC236}">
                <a16:creationId xmlns:a16="http://schemas.microsoft.com/office/drawing/2014/main" id="{6FDF745D-2E5F-496F-8D16-833FAB97481A}"/>
              </a:ext>
            </a:extLst>
          </p:cNvPr>
          <p:cNvSpPr>
            <a:spLocks noGrp="1"/>
          </p:cNvSpPr>
          <p:nvPr>
            <p:ph idx="1"/>
          </p:nvPr>
        </p:nvSpPr>
        <p:spPr>
          <a:xfrm>
            <a:off x="838200" y="2189549"/>
            <a:ext cx="10515600" cy="4351338"/>
          </a:xfrm>
        </p:spPr>
        <p:txBody>
          <a:bodyPr/>
          <a:lstStyle/>
          <a:p>
            <a:pPr>
              <a:lnSpc>
                <a:spcPct val="100000"/>
              </a:lnSpc>
              <a:spcBef>
                <a:spcPts val="0"/>
              </a:spcBef>
              <a:spcAft>
                <a:spcPts val="1800"/>
              </a:spcAft>
            </a:pPr>
            <a:r>
              <a:rPr lang="en-US" dirty="0"/>
              <a:t>In order to be eligible for special education services, a child must:</a:t>
            </a:r>
          </a:p>
          <a:p>
            <a:pPr lvl="1">
              <a:lnSpc>
                <a:spcPct val="100000"/>
              </a:lnSpc>
              <a:spcBef>
                <a:spcPts val="0"/>
              </a:spcBef>
              <a:spcAft>
                <a:spcPts val="1800"/>
              </a:spcAft>
            </a:pPr>
            <a:r>
              <a:rPr lang="en-US" sz="2800" dirty="0"/>
              <a:t>Have a qualifying disability</a:t>
            </a:r>
          </a:p>
          <a:p>
            <a:pPr lvl="1">
              <a:lnSpc>
                <a:spcPct val="100000"/>
              </a:lnSpc>
              <a:spcBef>
                <a:spcPts val="0"/>
              </a:spcBef>
              <a:spcAft>
                <a:spcPts val="1800"/>
              </a:spcAft>
            </a:pPr>
            <a:r>
              <a:rPr lang="en-US" sz="2800" dirty="0"/>
              <a:t>that impacts the student’s progress in the general curriculum</a:t>
            </a:r>
          </a:p>
          <a:p>
            <a:pPr lvl="1">
              <a:lnSpc>
                <a:spcPct val="100000"/>
              </a:lnSpc>
            </a:pPr>
            <a:r>
              <a:rPr lang="en-US" sz="2800" dirty="0"/>
              <a:t>and be in need of special education and related services in order to access,  and progress in,  the general curriculum.</a:t>
            </a:r>
          </a:p>
          <a:p>
            <a:endParaRPr lang="en-US" dirty="0"/>
          </a:p>
        </p:txBody>
      </p:sp>
      <p:pic>
        <p:nvPicPr>
          <p:cNvPr id="6" name="Picture 5">
            <a:extLst>
              <a:ext uri="{FF2B5EF4-FFF2-40B4-BE49-F238E27FC236}">
                <a16:creationId xmlns:a16="http://schemas.microsoft.com/office/drawing/2014/main" id="{2B60A225-7F82-4D6A-B621-DFAFF3B38039}"/>
              </a:ext>
            </a:extLst>
          </p:cNvPr>
          <p:cNvPicPr>
            <a:picLocks noChangeAspect="1"/>
          </p:cNvPicPr>
          <p:nvPr/>
        </p:nvPicPr>
        <p:blipFill>
          <a:blip r:embed="rId2"/>
          <a:stretch>
            <a:fillRect/>
          </a:stretch>
        </p:blipFill>
        <p:spPr>
          <a:xfrm>
            <a:off x="588866" y="5271163"/>
            <a:ext cx="3200400" cy="1428750"/>
          </a:xfrm>
          <a:prstGeom prst="rect">
            <a:avLst/>
          </a:prstGeom>
        </p:spPr>
      </p:pic>
    </p:spTree>
    <p:extLst>
      <p:ext uri="{BB962C8B-B14F-4D97-AF65-F5344CB8AC3E}">
        <p14:creationId xmlns:p14="http://schemas.microsoft.com/office/powerpoint/2010/main" val="892948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8F0D-9659-49B2-81E4-56F8F884A232}"/>
              </a:ext>
            </a:extLst>
          </p:cNvPr>
          <p:cNvSpPr>
            <a:spLocks noGrp="1"/>
          </p:cNvSpPr>
          <p:nvPr>
            <p:ph type="title"/>
          </p:nvPr>
        </p:nvSpPr>
        <p:spPr/>
        <p:txBody>
          <a:bodyPr/>
          <a:lstStyle/>
          <a:p>
            <a:r>
              <a:rPr lang="en-US" dirty="0"/>
              <a:t>What Is Special Education?  </a:t>
            </a:r>
          </a:p>
        </p:txBody>
      </p:sp>
      <p:sp>
        <p:nvSpPr>
          <p:cNvPr id="3" name="Content Placeholder 2">
            <a:extLst>
              <a:ext uri="{FF2B5EF4-FFF2-40B4-BE49-F238E27FC236}">
                <a16:creationId xmlns:a16="http://schemas.microsoft.com/office/drawing/2014/main" id="{E6F1A37E-4557-4EA0-9E85-18BF00B17458}"/>
              </a:ext>
            </a:extLst>
          </p:cNvPr>
          <p:cNvSpPr>
            <a:spLocks noGrp="1"/>
          </p:cNvSpPr>
          <p:nvPr>
            <p:ph idx="1"/>
          </p:nvPr>
        </p:nvSpPr>
        <p:spPr>
          <a:xfrm>
            <a:off x="838200" y="2013884"/>
            <a:ext cx="10515600" cy="4351338"/>
          </a:xfrm>
        </p:spPr>
        <p:txBody>
          <a:bodyPr/>
          <a:lstStyle/>
          <a:p>
            <a:pPr>
              <a:lnSpc>
                <a:spcPct val="100000"/>
              </a:lnSpc>
              <a:spcBef>
                <a:spcPts val="0"/>
              </a:spcBef>
              <a:spcAft>
                <a:spcPts val="2400"/>
              </a:spcAft>
            </a:pPr>
            <a:r>
              <a:rPr lang="en-US" dirty="0"/>
              <a:t>Specially designed instruction</a:t>
            </a:r>
          </a:p>
          <a:p>
            <a:pPr>
              <a:lnSpc>
                <a:spcPct val="100000"/>
              </a:lnSpc>
              <a:spcBef>
                <a:spcPts val="0"/>
              </a:spcBef>
              <a:spcAft>
                <a:spcPts val="2400"/>
              </a:spcAft>
            </a:pPr>
            <a:r>
              <a:rPr lang="en-US" dirty="0"/>
              <a:t>Individualized to meet the student’s unique needs</a:t>
            </a:r>
          </a:p>
          <a:p>
            <a:pPr>
              <a:lnSpc>
                <a:spcPct val="100000"/>
              </a:lnSpc>
              <a:spcBef>
                <a:spcPts val="0"/>
              </a:spcBef>
              <a:spcAft>
                <a:spcPts val="2400"/>
              </a:spcAft>
            </a:pPr>
            <a:r>
              <a:rPr lang="en-US" dirty="0"/>
              <a:t>Adapts content, methodology, or delivery of instruction</a:t>
            </a:r>
          </a:p>
          <a:p>
            <a:pPr>
              <a:lnSpc>
                <a:spcPct val="100000"/>
              </a:lnSpc>
              <a:spcBef>
                <a:spcPts val="0"/>
              </a:spcBef>
              <a:spcAft>
                <a:spcPts val="600"/>
              </a:spcAft>
            </a:pPr>
            <a:r>
              <a:rPr lang="en-US" dirty="0"/>
              <a:t>Ensures access to the general education curriculum so a child with a disability can meet the educational standards that apply to all children</a:t>
            </a:r>
          </a:p>
          <a:p>
            <a:pPr marL="0" indent="0">
              <a:buNone/>
            </a:pPr>
            <a:endParaRPr lang="en-US" dirty="0"/>
          </a:p>
        </p:txBody>
      </p:sp>
      <p:pic>
        <p:nvPicPr>
          <p:cNvPr id="4" name="Picture 3">
            <a:extLst>
              <a:ext uri="{FF2B5EF4-FFF2-40B4-BE49-F238E27FC236}">
                <a16:creationId xmlns:a16="http://schemas.microsoft.com/office/drawing/2014/main" id="{A0D2BBA2-ABF3-4C65-B6D0-A2EB8F8BCE84}"/>
              </a:ext>
            </a:extLst>
          </p:cNvPr>
          <p:cNvPicPr>
            <a:picLocks noChangeAspect="1"/>
          </p:cNvPicPr>
          <p:nvPr/>
        </p:nvPicPr>
        <p:blipFill>
          <a:blip r:embed="rId2"/>
          <a:stretch>
            <a:fillRect/>
          </a:stretch>
        </p:blipFill>
        <p:spPr>
          <a:xfrm>
            <a:off x="9009529" y="365125"/>
            <a:ext cx="2597388" cy="2517644"/>
          </a:xfrm>
          <a:prstGeom prst="rect">
            <a:avLst/>
          </a:prstGeom>
        </p:spPr>
      </p:pic>
    </p:spTree>
    <p:extLst>
      <p:ext uri="{BB962C8B-B14F-4D97-AF65-F5344CB8AC3E}">
        <p14:creationId xmlns:p14="http://schemas.microsoft.com/office/powerpoint/2010/main" val="3920229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F91C94-EB66-4CED-8E3C-78344B949DF4}"/>
              </a:ext>
            </a:extLst>
          </p:cNvPr>
          <p:cNvPicPr>
            <a:picLocks noChangeAspect="1"/>
          </p:cNvPicPr>
          <p:nvPr/>
        </p:nvPicPr>
        <p:blipFill>
          <a:blip r:embed="rId2"/>
          <a:stretch>
            <a:fillRect/>
          </a:stretch>
        </p:blipFill>
        <p:spPr>
          <a:xfrm>
            <a:off x="8821127" y="779929"/>
            <a:ext cx="2562225" cy="1781175"/>
          </a:xfrm>
          <a:prstGeom prst="rect">
            <a:avLst/>
          </a:prstGeom>
        </p:spPr>
      </p:pic>
      <p:sp>
        <p:nvSpPr>
          <p:cNvPr id="3" name="Content Placeholder 2">
            <a:extLst>
              <a:ext uri="{FF2B5EF4-FFF2-40B4-BE49-F238E27FC236}">
                <a16:creationId xmlns:a16="http://schemas.microsoft.com/office/drawing/2014/main" id="{EF425FD3-1C09-4F4D-8F59-DC27D3957352}"/>
              </a:ext>
            </a:extLst>
          </p:cNvPr>
          <p:cNvSpPr>
            <a:spLocks noGrp="1"/>
          </p:cNvSpPr>
          <p:nvPr>
            <p:ph idx="1"/>
          </p:nvPr>
        </p:nvSpPr>
        <p:spPr>
          <a:xfrm>
            <a:off x="757518" y="658906"/>
            <a:ext cx="10515600" cy="5647765"/>
          </a:xfrm>
        </p:spPr>
        <p:txBody>
          <a:bodyPr/>
          <a:lstStyle/>
          <a:p>
            <a:pPr>
              <a:lnSpc>
                <a:spcPct val="100000"/>
              </a:lnSpc>
              <a:spcBef>
                <a:spcPts val="0"/>
              </a:spcBef>
              <a:spcAft>
                <a:spcPts val="1200"/>
              </a:spcAft>
            </a:pPr>
            <a:r>
              <a:rPr lang="en-US" dirty="0"/>
              <a:t>Something </a:t>
            </a:r>
            <a:r>
              <a:rPr lang="en-US" b="1" i="1" dirty="0"/>
              <a:t>special</a:t>
            </a:r>
            <a:r>
              <a:rPr lang="en-US" dirty="0"/>
              <a:t> is being done to the instruction.</a:t>
            </a:r>
          </a:p>
          <a:p>
            <a:pPr lvl="1">
              <a:lnSpc>
                <a:spcPct val="100000"/>
              </a:lnSpc>
              <a:spcBef>
                <a:spcPts val="0"/>
              </a:spcBef>
              <a:spcAft>
                <a:spcPts val="600"/>
              </a:spcAft>
            </a:pPr>
            <a:r>
              <a:rPr lang="en-US" dirty="0"/>
              <a:t>Specially designed and individualized</a:t>
            </a:r>
          </a:p>
          <a:p>
            <a:pPr lvl="2">
              <a:lnSpc>
                <a:spcPct val="100000"/>
              </a:lnSpc>
              <a:spcBef>
                <a:spcPts val="0"/>
              </a:spcBef>
              <a:spcAft>
                <a:spcPts val="600"/>
              </a:spcAft>
            </a:pPr>
            <a:r>
              <a:rPr lang="en-US" sz="2400" dirty="0"/>
              <a:t>to meet the child’s unique needs</a:t>
            </a:r>
          </a:p>
          <a:p>
            <a:pPr lvl="2">
              <a:lnSpc>
                <a:spcPct val="100000"/>
              </a:lnSpc>
              <a:spcBef>
                <a:spcPts val="0"/>
              </a:spcBef>
              <a:spcAft>
                <a:spcPts val="2400"/>
              </a:spcAft>
            </a:pPr>
            <a:r>
              <a:rPr lang="en-US" sz="2400" dirty="0"/>
              <a:t>to mitigate the effects of the child’s disability</a:t>
            </a:r>
          </a:p>
          <a:p>
            <a:pPr>
              <a:lnSpc>
                <a:spcPct val="100000"/>
              </a:lnSpc>
              <a:spcBef>
                <a:spcPts val="0"/>
              </a:spcBef>
              <a:spcAft>
                <a:spcPts val="2400"/>
              </a:spcAft>
            </a:pPr>
            <a:r>
              <a:rPr lang="en-US" dirty="0"/>
              <a:t>Special education teaches skills, strategies, and techniques designed to address the particular difficulties of individual students in order to help those students learn effectively.</a:t>
            </a:r>
          </a:p>
          <a:p>
            <a:pPr>
              <a:lnSpc>
                <a:spcPct val="100000"/>
              </a:lnSpc>
              <a:spcBef>
                <a:spcPts val="0"/>
              </a:spcBef>
              <a:spcAft>
                <a:spcPts val="1200"/>
              </a:spcAft>
            </a:pPr>
            <a:r>
              <a:rPr lang="en-US" dirty="0"/>
              <a:t>Special education is meant to be a portable, transferrable set of skills.</a:t>
            </a:r>
          </a:p>
          <a:p>
            <a:pPr lvl="1">
              <a:lnSpc>
                <a:spcPct val="100000"/>
              </a:lnSpc>
              <a:spcBef>
                <a:spcPts val="0"/>
              </a:spcBef>
            </a:pPr>
            <a:r>
              <a:rPr lang="en-US" dirty="0"/>
              <a:t>Creates lifelong skills that can be used across settings and topics</a:t>
            </a:r>
          </a:p>
          <a:p>
            <a:pPr marL="0" indent="0">
              <a:buNone/>
            </a:pPr>
            <a:endParaRPr lang="en-US" dirty="0"/>
          </a:p>
        </p:txBody>
      </p:sp>
    </p:spTree>
    <p:extLst>
      <p:ext uri="{BB962C8B-B14F-4D97-AF65-F5344CB8AC3E}">
        <p14:creationId xmlns:p14="http://schemas.microsoft.com/office/powerpoint/2010/main" val="378216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3551-9925-441B-8EF9-C03DB72B6F1C}"/>
              </a:ext>
            </a:extLst>
          </p:cNvPr>
          <p:cNvSpPr>
            <a:spLocks noGrp="1"/>
          </p:cNvSpPr>
          <p:nvPr>
            <p:ph type="title"/>
          </p:nvPr>
        </p:nvSpPr>
        <p:spPr/>
        <p:txBody>
          <a:bodyPr/>
          <a:lstStyle/>
          <a:p>
            <a:r>
              <a:rPr lang="en-US" dirty="0"/>
              <a:t>Content, Methodology, and Delivery</a:t>
            </a:r>
          </a:p>
        </p:txBody>
      </p:sp>
      <p:sp>
        <p:nvSpPr>
          <p:cNvPr id="3" name="Content Placeholder 2">
            <a:extLst>
              <a:ext uri="{FF2B5EF4-FFF2-40B4-BE49-F238E27FC236}">
                <a16:creationId xmlns:a16="http://schemas.microsoft.com/office/drawing/2014/main" id="{A57D104D-98E8-4318-A0F6-1D552BA9E42B}"/>
              </a:ext>
            </a:extLst>
          </p:cNvPr>
          <p:cNvSpPr>
            <a:spLocks noGrp="1"/>
          </p:cNvSpPr>
          <p:nvPr>
            <p:ph idx="1"/>
          </p:nvPr>
        </p:nvSpPr>
        <p:spPr/>
        <p:txBody>
          <a:bodyPr/>
          <a:lstStyle/>
          <a:p>
            <a:pPr marL="0" indent="0">
              <a:buNone/>
            </a:pPr>
            <a:r>
              <a:rPr lang="en-US" dirty="0"/>
              <a:t>What does that mean?</a:t>
            </a:r>
          </a:p>
          <a:p>
            <a:pPr marL="0" indent="0">
              <a:buNone/>
            </a:pPr>
            <a:endParaRPr lang="en-US" dirty="0"/>
          </a:p>
          <a:p>
            <a:r>
              <a:rPr lang="en-US" dirty="0"/>
              <a:t>Content: Knowledge and skills being taught to the student</a:t>
            </a:r>
          </a:p>
          <a:p>
            <a:endParaRPr lang="en-US" dirty="0"/>
          </a:p>
          <a:p>
            <a:r>
              <a:rPr lang="en-US" dirty="0"/>
              <a:t>Methodology: Instructional strategies or programs used with the student</a:t>
            </a:r>
          </a:p>
          <a:p>
            <a:endParaRPr lang="en-US" dirty="0"/>
          </a:p>
          <a:p>
            <a:r>
              <a:rPr lang="en-US" dirty="0"/>
              <a:t>Delivery of instruction: The way (not where) in which instruction is delivered to the student</a:t>
            </a:r>
          </a:p>
          <a:p>
            <a:pPr lvl="1"/>
            <a:endParaRPr lang="en-US" dirty="0"/>
          </a:p>
        </p:txBody>
      </p:sp>
      <p:pic>
        <p:nvPicPr>
          <p:cNvPr id="4" name="Picture 3">
            <a:extLst>
              <a:ext uri="{FF2B5EF4-FFF2-40B4-BE49-F238E27FC236}">
                <a16:creationId xmlns:a16="http://schemas.microsoft.com/office/drawing/2014/main" id="{4E82CBA9-DDC1-4BA4-8BCB-0533C01216CA}"/>
              </a:ext>
            </a:extLst>
          </p:cNvPr>
          <p:cNvPicPr>
            <a:picLocks noChangeAspect="1"/>
          </p:cNvPicPr>
          <p:nvPr/>
        </p:nvPicPr>
        <p:blipFill>
          <a:blip r:embed="rId2"/>
          <a:stretch>
            <a:fillRect/>
          </a:stretch>
        </p:blipFill>
        <p:spPr>
          <a:xfrm>
            <a:off x="10253521" y="298433"/>
            <a:ext cx="1373774" cy="1392255"/>
          </a:xfrm>
          <a:prstGeom prst="rect">
            <a:avLst/>
          </a:prstGeom>
        </p:spPr>
      </p:pic>
    </p:spTree>
    <p:extLst>
      <p:ext uri="{BB962C8B-B14F-4D97-AF65-F5344CB8AC3E}">
        <p14:creationId xmlns:p14="http://schemas.microsoft.com/office/powerpoint/2010/main" val="1952713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B487-6B48-4597-ABB9-E78670F86DFE}"/>
              </a:ext>
            </a:extLst>
          </p:cNvPr>
          <p:cNvSpPr>
            <a:spLocks noGrp="1"/>
          </p:cNvSpPr>
          <p:nvPr>
            <p:ph type="title"/>
          </p:nvPr>
        </p:nvSpPr>
        <p:spPr/>
        <p:txBody>
          <a:bodyPr/>
          <a:lstStyle/>
          <a:p>
            <a:r>
              <a:rPr lang="en-US" dirty="0"/>
              <a:t>Implementation: Content</a:t>
            </a:r>
          </a:p>
        </p:txBody>
      </p:sp>
      <p:sp>
        <p:nvSpPr>
          <p:cNvPr id="3" name="Content Placeholder 2">
            <a:extLst>
              <a:ext uri="{FF2B5EF4-FFF2-40B4-BE49-F238E27FC236}">
                <a16:creationId xmlns:a16="http://schemas.microsoft.com/office/drawing/2014/main" id="{6694557E-766D-4CB0-840E-8BE9F3AC51C9}"/>
              </a:ext>
            </a:extLst>
          </p:cNvPr>
          <p:cNvSpPr>
            <a:spLocks noGrp="1"/>
          </p:cNvSpPr>
          <p:nvPr>
            <p:ph idx="1"/>
          </p:nvPr>
        </p:nvSpPr>
        <p:spPr/>
        <p:txBody>
          <a:bodyPr/>
          <a:lstStyle/>
          <a:p>
            <a:pPr marL="457200" lvl="1" indent="0">
              <a:buNone/>
            </a:pPr>
            <a:endParaRPr lang="en-US" dirty="0"/>
          </a:p>
          <a:p>
            <a:pPr lvl="1"/>
            <a:r>
              <a:rPr lang="en-US" sz="2800" dirty="0"/>
              <a:t>A list of the adaptations to content in a given subject</a:t>
            </a:r>
          </a:p>
          <a:p>
            <a:pPr lvl="1"/>
            <a:endParaRPr lang="en-US" sz="2800" dirty="0"/>
          </a:p>
          <a:p>
            <a:pPr lvl="1"/>
            <a:r>
              <a:rPr lang="en-US" sz="2800" dirty="0"/>
              <a:t>Adaptations as determined by IEP team</a:t>
            </a:r>
          </a:p>
        </p:txBody>
      </p:sp>
      <p:pic>
        <p:nvPicPr>
          <p:cNvPr id="4" name="Picture 3">
            <a:extLst>
              <a:ext uri="{FF2B5EF4-FFF2-40B4-BE49-F238E27FC236}">
                <a16:creationId xmlns:a16="http://schemas.microsoft.com/office/drawing/2014/main" id="{B4198FD7-AEDF-4F4F-B33C-97D29F8929B8}"/>
              </a:ext>
            </a:extLst>
          </p:cNvPr>
          <p:cNvPicPr>
            <a:picLocks noChangeAspect="1"/>
          </p:cNvPicPr>
          <p:nvPr/>
        </p:nvPicPr>
        <p:blipFill>
          <a:blip r:embed="rId2"/>
          <a:stretch>
            <a:fillRect/>
          </a:stretch>
        </p:blipFill>
        <p:spPr>
          <a:xfrm>
            <a:off x="367140" y="4892675"/>
            <a:ext cx="2847975" cy="1600200"/>
          </a:xfrm>
          <a:prstGeom prst="rect">
            <a:avLst/>
          </a:prstGeom>
        </p:spPr>
      </p:pic>
    </p:spTree>
    <p:extLst>
      <p:ext uri="{BB962C8B-B14F-4D97-AF65-F5344CB8AC3E}">
        <p14:creationId xmlns:p14="http://schemas.microsoft.com/office/powerpoint/2010/main" val="4237239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04E4-DB8E-42AC-8608-DFAA8FB008F3}"/>
              </a:ext>
            </a:extLst>
          </p:cNvPr>
          <p:cNvSpPr>
            <a:spLocks noGrp="1"/>
          </p:cNvSpPr>
          <p:nvPr>
            <p:ph type="title"/>
          </p:nvPr>
        </p:nvSpPr>
        <p:spPr/>
        <p:txBody>
          <a:bodyPr/>
          <a:lstStyle/>
          <a:p>
            <a:r>
              <a:rPr lang="en-US" dirty="0"/>
              <a:t>Implementation: Methodology</a:t>
            </a:r>
          </a:p>
        </p:txBody>
      </p:sp>
      <p:sp>
        <p:nvSpPr>
          <p:cNvPr id="3" name="Content Placeholder 2">
            <a:extLst>
              <a:ext uri="{FF2B5EF4-FFF2-40B4-BE49-F238E27FC236}">
                <a16:creationId xmlns:a16="http://schemas.microsoft.com/office/drawing/2014/main" id="{72E49A2F-6859-46D9-B7A0-AA256B0C7E60}"/>
              </a:ext>
            </a:extLst>
          </p:cNvPr>
          <p:cNvSpPr>
            <a:spLocks noGrp="1"/>
          </p:cNvSpPr>
          <p:nvPr>
            <p:ph idx="1"/>
          </p:nvPr>
        </p:nvSpPr>
        <p:spPr/>
        <p:txBody>
          <a:bodyPr/>
          <a:lstStyle/>
          <a:p>
            <a:endParaRPr lang="en-US" dirty="0"/>
          </a:p>
          <a:p>
            <a:r>
              <a:rPr lang="en-US" dirty="0"/>
              <a:t>Research-based methodology that is included  in the lesson and is in addition to the general lesson plan</a:t>
            </a:r>
          </a:p>
          <a:p>
            <a:endParaRPr lang="en-US" dirty="0"/>
          </a:p>
          <a:p>
            <a:r>
              <a:rPr lang="en-US" dirty="0"/>
              <a:t>Determined by IEP team</a:t>
            </a:r>
          </a:p>
        </p:txBody>
      </p:sp>
      <p:pic>
        <p:nvPicPr>
          <p:cNvPr id="4" name="Picture 3">
            <a:extLst>
              <a:ext uri="{FF2B5EF4-FFF2-40B4-BE49-F238E27FC236}">
                <a16:creationId xmlns:a16="http://schemas.microsoft.com/office/drawing/2014/main" id="{8581D92E-1A27-496C-A813-C3D568E38AFE}"/>
              </a:ext>
            </a:extLst>
          </p:cNvPr>
          <p:cNvPicPr>
            <a:picLocks noChangeAspect="1"/>
          </p:cNvPicPr>
          <p:nvPr/>
        </p:nvPicPr>
        <p:blipFill>
          <a:blip r:embed="rId2"/>
          <a:stretch>
            <a:fillRect/>
          </a:stretch>
        </p:blipFill>
        <p:spPr>
          <a:xfrm>
            <a:off x="583272" y="5283200"/>
            <a:ext cx="3771900" cy="1209675"/>
          </a:xfrm>
          <a:prstGeom prst="rect">
            <a:avLst/>
          </a:prstGeom>
        </p:spPr>
      </p:pic>
    </p:spTree>
    <p:extLst>
      <p:ext uri="{BB962C8B-B14F-4D97-AF65-F5344CB8AC3E}">
        <p14:creationId xmlns:p14="http://schemas.microsoft.com/office/powerpoint/2010/main" val="2735928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EAF9E6-C104-451F-B2C0-7D64489459C6}"/>
              </a:ext>
            </a:extLst>
          </p:cNvPr>
          <p:cNvPicPr>
            <a:picLocks noChangeAspect="1"/>
          </p:cNvPicPr>
          <p:nvPr/>
        </p:nvPicPr>
        <p:blipFill>
          <a:blip r:embed="rId2"/>
          <a:stretch>
            <a:fillRect/>
          </a:stretch>
        </p:blipFill>
        <p:spPr>
          <a:xfrm>
            <a:off x="9069352" y="215900"/>
            <a:ext cx="2847975" cy="1609725"/>
          </a:xfrm>
          <a:prstGeom prst="rect">
            <a:avLst/>
          </a:prstGeom>
        </p:spPr>
      </p:pic>
      <p:sp>
        <p:nvSpPr>
          <p:cNvPr id="2" name="Title 1">
            <a:extLst>
              <a:ext uri="{FF2B5EF4-FFF2-40B4-BE49-F238E27FC236}">
                <a16:creationId xmlns:a16="http://schemas.microsoft.com/office/drawing/2014/main" id="{193A4F30-088D-4D0D-B5DC-F3789058C2A7}"/>
              </a:ext>
            </a:extLst>
          </p:cNvPr>
          <p:cNvSpPr>
            <a:spLocks noGrp="1"/>
          </p:cNvSpPr>
          <p:nvPr>
            <p:ph type="title"/>
          </p:nvPr>
        </p:nvSpPr>
        <p:spPr/>
        <p:txBody>
          <a:bodyPr/>
          <a:lstStyle/>
          <a:p>
            <a:r>
              <a:rPr lang="en-US" dirty="0"/>
              <a:t>Implementation: Delivery of Instruction</a:t>
            </a:r>
          </a:p>
        </p:txBody>
      </p:sp>
      <p:sp>
        <p:nvSpPr>
          <p:cNvPr id="3" name="Content Placeholder 2">
            <a:extLst>
              <a:ext uri="{FF2B5EF4-FFF2-40B4-BE49-F238E27FC236}">
                <a16:creationId xmlns:a16="http://schemas.microsoft.com/office/drawing/2014/main" id="{987A2889-DEB5-403E-A425-A40421120CEC}"/>
              </a:ext>
            </a:extLst>
          </p:cNvPr>
          <p:cNvSpPr>
            <a:spLocks noGrp="1"/>
          </p:cNvSpPr>
          <p:nvPr>
            <p:ph idx="1"/>
          </p:nvPr>
        </p:nvSpPr>
        <p:spPr/>
        <p:txBody>
          <a:bodyPr/>
          <a:lstStyle/>
          <a:p>
            <a:endParaRPr lang="en-US" dirty="0"/>
          </a:p>
          <a:p>
            <a:r>
              <a:rPr lang="en-US" dirty="0"/>
              <a:t>What is needed by an individual student, based on the impact of his/her disability, to access the general curriculum</a:t>
            </a:r>
          </a:p>
          <a:p>
            <a:endParaRPr lang="en-US" dirty="0"/>
          </a:p>
          <a:p>
            <a:r>
              <a:rPr lang="en-US" dirty="0"/>
              <a:t>How the delivery is adapted for the individual student</a:t>
            </a:r>
          </a:p>
          <a:p>
            <a:endParaRPr lang="en-US" dirty="0"/>
          </a:p>
          <a:p>
            <a:r>
              <a:rPr lang="en-US" dirty="0"/>
              <a:t>Determined by the IEP team</a:t>
            </a:r>
          </a:p>
        </p:txBody>
      </p:sp>
    </p:spTree>
    <p:extLst>
      <p:ext uri="{BB962C8B-B14F-4D97-AF65-F5344CB8AC3E}">
        <p14:creationId xmlns:p14="http://schemas.microsoft.com/office/powerpoint/2010/main" val="2317297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TotalTime>
  <Words>1143</Words>
  <Application>Microsoft Office PowerPoint</Application>
  <PresentationFormat>Widescreen</PresentationFormat>
  <Paragraphs>127</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Specially Designed Instruction (SDI)</vt:lpstr>
      <vt:lpstr>It Starts with Free Appropriate Public Education (FAPE)</vt:lpstr>
      <vt:lpstr>How Is It Determined That a Student Needs SDI? </vt:lpstr>
      <vt:lpstr>What Is Special Education?  </vt:lpstr>
      <vt:lpstr>PowerPoint Presentation</vt:lpstr>
      <vt:lpstr>Content, Methodology, and Delivery</vt:lpstr>
      <vt:lpstr>Implementation: Content</vt:lpstr>
      <vt:lpstr>Implementation: Methodology</vt:lpstr>
      <vt:lpstr>Implementation: Delivery of Instruction</vt:lpstr>
      <vt:lpstr>PowerPoint Presentation</vt:lpstr>
      <vt:lpstr>Let’s Try</vt:lpstr>
      <vt:lpstr>Let’s Switch and Check</vt:lpstr>
      <vt:lpstr>How Does the Team Assess What SDI May Be Needed?</vt:lpstr>
      <vt:lpstr>What Is Not Special Education? </vt:lpstr>
      <vt:lpstr>PowerPoint Presentation</vt:lpstr>
      <vt:lpstr>Let’s See if We Agree</vt:lpstr>
      <vt:lpstr>What Are Related Services? </vt:lpstr>
      <vt:lpstr>What Is Least Restrictive Environment? </vt:lpstr>
      <vt:lpstr>What Is a Continuum of Service Options?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Specially Designed Instruction (SDI)</dc:title>
  <dc:creator>Odom, Angela</dc:creator>
  <cp:lastModifiedBy>Odom, Angela</cp:lastModifiedBy>
  <cp:revision>43</cp:revision>
  <dcterms:created xsi:type="dcterms:W3CDTF">2018-06-07T20:40:26Z</dcterms:created>
  <dcterms:modified xsi:type="dcterms:W3CDTF">2019-01-29T21:07:27Z</dcterms:modified>
  <cp:contentStatus/>
</cp:coreProperties>
</file>