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63"/>
  </p:notesMasterIdLst>
  <p:sldIdLst>
    <p:sldId id="256" r:id="rId6"/>
    <p:sldId id="257" r:id="rId7"/>
    <p:sldId id="265" r:id="rId8"/>
    <p:sldId id="267" r:id="rId9"/>
    <p:sldId id="490" r:id="rId10"/>
    <p:sldId id="445" r:id="rId11"/>
    <p:sldId id="446" r:id="rId12"/>
    <p:sldId id="447" r:id="rId13"/>
    <p:sldId id="448" r:id="rId14"/>
    <p:sldId id="492" r:id="rId15"/>
    <p:sldId id="491" r:id="rId16"/>
    <p:sldId id="494" r:id="rId17"/>
    <p:sldId id="493" r:id="rId18"/>
    <p:sldId id="495" r:id="rId19"/>
    <p:sldId id="496" r:id="rId20"/>
    <p:sldId id="505" r:id="rId21"/>
    <p:sldId id="497" r:id="rId22"/>
    <p:sldId id="419" r:id="rId23"/>
    <p:sldId id="404" r:id="rId24"/>
    <p:sldId id="506" r:id="rId25"/>
    <p:sldId id="507" r:id="rId26"/>
    <p:sldId id="508" r:id="rId27"/>
    <p:sldId id="509" r:id="rId28"/>
    <p:sldId id="510" r:id="rId29"/>
    <p:sldId id="511" r:id="rId30"/>
    <p:sldId id="512" r:id="rId31"/>
    <p:sldId id="513" r:id="rId32"/>
    <p:sldId id="514" r:id="rId33"/>
    <p:sldId id="515" r:id="rId34"/>
    <p:sldId id="516" r:id="rId35"/>
    <p:sldId id="517" r:id="rId36"/>
    <p:sldId id="518" r:id="rId37"/>
    <p:sldId id="519" r:id="rId38"/>
    <p:sldId id="520" r:id="rId39"/>
    <p:sldId id="521" r:id="rId40"/>
    <p:sldId id="522" r:id="rId41"/>
    <p:sldId id="523" r:id="rId42"/>
    <p:sldId id="524" r:id="rId43"/>
    <p:sldId id="525" r:id="rId44"/>
    <p:sldId id="526" r:id="rId45"/>
    <p:sldId id="527" r:id="rId46"/>
    <p:sldId id="528" r:id="rId47"/>
    <p:sldId id="529" r:id="rId48"/>
    <p:sldId id="530" r:id="rId49"/>
    <p:sldId id="531" r:id="rId50"/>
    <p:sldId id="532" r:id="rId51"/>
    <p:sldId id="533" r:id="rId52"/>
    <p:sldId id="534" r:id="rId53"/>
    <p:sldId id="535" r:id="rId54"/>
    <p:sldId id="536" r:id="rId55"/>
    <p:sldId id="504" r:id="rId56"/>
    <p:sldId id="498" r:id="rId57"/>
    <p:sldId id="499" r:id="rId58"/>
    <p:sldId id="500" r:id="rId59"/>
    <p:sldId id="501" r:id="rId60"/>
    <p:sldId id="502" r:id="rId61"/>
    <p:sldId id="261" r:id="rId6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43616D-3EAF-E2B5-B0FA-637DAF33AB9A}" name="Baggs, Jason" initials="BJ" userId="S::Jason.Baggs@azed.gov::65a34f2a-9e21-462c-b5f2-0199905137ed" providerId="AD"/>
  <p188:author id="{3F1E02A5-5045-09C1-043F-DCFBE32C7399}" name="Stevenson, Shaun" initials="SS" userId="S::Shaun.Stevenson@azed.gov::4ffe79a9-636a-4aed-8ac8-cb0c7318312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ozlak, Callie" initials="KC" lastIdx="6" clrIdx="0">
    <p:extLst>
      <p:ext uri="{19B8F6BF-5375-455C-9EA6-DF929625EA0E}">
        <p15:presenceInfo xmlns:p15="http://schemas.microsoft.com/office/powerpoint/2012/main" userId="S-1-5-21-1871644240-2858738320-1929807923-13326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a:srgbClr val="012169"/>
    <a:srgbClr val="0120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00" autoAdjust="0"/>
    <p:restoredTop sz="93792" autoAdjust="0"/>
  </p:normalViewPr>
  <p:slideViewPr>
    <p:cSldViewPr>
      <p:cViewPr varScale="1">
        <p:scale>
          <a:sx n="61" d="100"/>
          <a:sy n="61" d="100"/>
        </p:scale>
        <p:origin x="786" y="78"/>
      </p:cViewPr>
      <p:guideLst>
        <p:guide orient="horz" pos="2880"/>
        <p:guide pos="2880"/>
      </p:guideLst>
    </p:cSldViewPr>
  </p:slideViewPr>
  <p:outlineViewPr>
    <p:cViewPr>
      <p:scale>
        <a:sx n="33" d="100"/>
        <a:sy n="33" d="100"/>
      </p:scale>
      <p:origin x="0" y="-4608"/>
    </p:cViewPr>
  </p:outlineViewPr>
  <p:notesTextViewPr>
    <p:cViewPr>
      <p:scale>
        <a:sx n="100" d="100"/>
        <a:sy n="100" d="100"/>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1.xml" Id="rId26" /><Relationship Type="http://schemas.openxmlformats.org/officeDocument/2006/relationships/slide" Target="slides/slide16.xml" Id="rId21" /><Relationship Type="http://schemas.openxmlformats.org/officeDocument/2006/relationships/slide" Target="slides/slide37.xml" Id="rId42" /><Relationship Type="http://schemas.openxmlformats.org/officeDocument/2006/relationships/slide" Target="slides/slide42.xml" Id="rId47" /><Relationship Type="http://schemas.openxmlformats.org/officeDocument/2006/relationships/notesMaster" Target="notesMasters/notesMaster1.xml" Id="rId63" /><Relationship Type="http://schemas.openxmlformats.org/officeDocument/2006/relationships/tableStyles" Target="tableStyles.xml" Id="rId68" /><Relationship Type="http://schemas.openxmlformats.org/officeDocument/2006/relationships/slide" Target="slides/slide2.xml" Id="rId7" /><Relationship Type="http://schemas.openxmlformats.org/officeDocument/2006/relationships/customXml" Target="../customXml/item2.xml" Id="rId2" /><Relationship Type="http://schemas.openxmlformats.org/officeDocument/2006/relationships/slide" Target="slides/slide11.xml" Id="rId16" /><Relationship Type="http://schemas.openxmlformats.org/officeDocument/2006/relationships/slide" Target="slides/slide24.xml" Id="rId29" /><Relationship Type="http://schemas.openxmlformats.org/officeDocument/2006/relationships/slide" Target="slides/slide6.xml" Id="rId11" /><Relationship Type="http://schemas.openxmlformats.org/officeDocument/2006/relationships/slide" Target="slides/slide19.xml" Id="rId24" /><Relationship Type="http://schemas.openxmlformats.org/officeDocument/2006/relationships/slide" Target="slides/slide27.xml" Id="rId32" /><Relationship Type="http://schemas.openxmlformats.org/officeDocument/2006/relationships/slide" Target="slides/slide32.xml" Id="rId37" /><Relationship Type="http://schemas.openxmlformats.org/officeDocument/2006/relationships/slide" Target="slides/slide35.xml" Id="rId40" /><Relationship Type="http://schemas.openxmlformats.org/officeDocument/2006/relationships/slide" Target="slides/slide40.xml" Id="rId45" /><Relationship Type="http://schemas.openxmlformats.org/officeDocument/2006/relationships/slide" Target="slides/slide48.xml" Id="rId53" /><Relationship Type="http://schemas.openxmlformats.org/officeDocument/2006/relationships/slide" Target="slides/slide53.xml" Id="rId58" /><Relationship Type="http://schemas.openxmlformats.org/officeDocument/2006/relationships/viewProps" Target="viewProps.xml" Id="rId66" /><Relationship Type="http://schemas.openxmlformats.org/officeDocument/2006/relationships/slideMaster" Target="slideMasters/slideMaster1.xml" Id="rId5" /><Relationship Type="http://schemas.openxmlformats.org/officeDocument/2006/relationships/slide" Target="slides/slide56.xml" Id="rId61" /><Relationship Type="http://schemas.openxmlformats.org/officeDocument/2006/relationships/slide" Target="slides/slide14.xml" Id="rId19" /><Relationship Type="http://schemas.openxmlformats.org/officeDocument/2006/relationships/slide" Target="slides/slide9.xml" Id="rId14" /><Relationship Type="http://schemas.openxmlformats.org/officeDocument/2006/relationships/slide" Target="slides/slide17.xml" Id="rId22" /><Relationship Type="http://schemas.openxmlformats.org/officeDocument/2006/relationships/slide" Target="slides/slide22.xml" Id="rId27" /><Relationship Type="http://schemas.openxmlformats.org/officeDocument/2006/relationships/slide" Target="slides/slide25.xml" Id="rId30" /><Relationship Type="http://schemas.openxmlformats.org/officeDocument/2006/relationships/slide" Target="slides/slide30.xml" Id="rId35" /><Relationship Type="http://schemas.openxmlformats.org/officeDocument/2006/relationships/slide" Target="slides/slide38.xml" Id="rId43" /><Relationship Type="http://schemas.openxmlformats.org/officeDocument/2006/relationships/slide" Target="slides/slide43.xml" Id="rId48" /><Relationship Type="http://schemas.openxmlformats.org/officeDocument/2006/relationships/slide" Target="slides/slide51.xml" Id="rId56" /><Relationship Type="http://schemas.openxmlformats.org/officeDocument/2006/relationships/commentAuthors" Target="commentAuthors.xml" Id="rId64" /><Relationship Type="http://schemas.openxmlformats.org/officeDocument/2006/relationships/slide" Target="slides/slide3.xml" Id="rId8" /><Relationship Type="http://schemas.openxmlformats.org/officeDocument/2006/relationships/slide" Target="slides/slide46.xml" Id="rId51" /><Relationship Type="http://schemas.openxmlformats.org/officeDocument/2006/relationships/customXml" Target="../customXml/item3.xml" Id="rId3" /><Relationship Type="http://schemas.openxmlformats.org/officeDocument/2006/relationships/slide" Target="slides/slide7.xml" Id="rId12" /><Relationship Type="http://schemas.openxmlformats.org/officeDocument/2006/relationships/slide" Target="slides/slide12.xml" Id="rId17" /><Relationship Type="http://schemas.openxmlformats.org/officeDocument/2006/relationships/slide" Target="slides/slide20.xml" Id="rId25" /><Relationship Type="http://schemas.openxmlformats.org/officeDocument/2006/relationships/slide" Target="slides/slide28.xml" Id="rId33" /><Relationship Type="http://schemas.openxmlformats.org/officeDocument/2006/relationships/slide" Target="slides/slide33.xml" Id="rId38" /><Relationship Type="http://schemas.openxmlformats.org/officeDocument/2006/relationships/slide" Target="slides/slide41.xml" Id="rId46" /><Relationship Type="http://schemas.openxmlformats.org/officeDocument/2006/relationships/slide" Target="slides/slide54.xml" Id="rId59" /><Relationship Type="http://schemas.openxmlformats.org/officeDocument/2006/relationships/theme" Target="theme/theme1.xml" Id="rId67" /><Relationship Type="http://schemas.openxmlformats.org/officeDocument/2006/relationships/slide" Target="slides/slide15.xml" Id="rId20" /><Relationship Type="http://schemas.openxmlformats.org/officeDocument/2006/relationships/slide" Target="slides/slide36.xml" Id="rId41" /><Relationship Type="http://schemas.openxmlformats.org/officeDocument/2006/relationships/slide" Target="slides/slide49.xml" Id="rId54" /><Relationship Type="http://schemas.openxmlformats.org/officeDocument/2006/relationships/slide" Target="slides/slide57.xml" Id="rId62" /><Relationship Type="http://schemas.microsoft.com/office/2018/10/relationships/authors" Target="authors.xml" Id="rId70" /><Relationship Type="http://schemas.openxmlformats.org/officeDocument/2006/relationships/customXml" Target="../customXml/item1.xml" Id="rId1" /><Relationship Type="http://schemas.openxmlformats.org/officeDocument/2006/relationships/slide" Target="slides/slide1.xml" Id="rId6" /><Relationship Type="http://schemas.openxmlformats.org/officeDocument/2006/relationships/slide" Target="slides/slide10.xml" Id="rId15" /><Relationship Type="http://schemas.openxmlformats.org/officeDocument/2006/relationships/slide" Target="slides/slide18.xml" Id="rId23" /><Relationship Type="http://schemas.openxmlformats.org/officeDocument/2006/relationships/slide" Target="slides/slide23.xml" Id="rId28" /><Relationship Type="http://schemas.openxmlformats.org/officeDocument/2006/relationships/slide" Target="slides/slide31.xml" Id="rId36" /><Relationship Type="http://schemas.openxmlformats.org/officeDocument/2006/relationships/slide" Target="slides/slide44.xml" Id="rId49" /><Relationship Type="http://schemas.openxmlformats.org/officeDocument/2006/relationships/slide" Target="slides/slide52.xml" Id="rId57" /><Relationship Type="http://schemas.openxmlformats.org/officeDocument/2006/relationships/slide" Target="slides/slide5.xml" Id="rId10" /><Relationship Type="http://schemas.openxmlformats.org/officeDocument/2006/relationships/slide" Target="slides/slide26.xml" Id="rId31" /><Relationship Type="http://schemas.openxmlformats.org/officeDocument/2006/relationships/slide" Target="slides/slide39.xml" Id="rId44" /><Relationship Type="http://schemas.openxmlformats.org/officeDocument/2006/relationships/slide" Target="slides/slide47.xml" Id="rId52" /><Relationship Type="http://schemas.openxmlformats.org/officeDocument/2006/relationships/slide" Target="slides/slide55.xml" Id="rId60" /><Relationship Type="http://schemas.openxmlformats.org/officeDocument/2006/relationships/presProps" Target="presProps.xml" Id="rId65" /><Relationship Type="http://schemas.openxmlformats.org/officeDocument/2006/relationships/customXml" Target="../customXml/item4.xml" Id="rId4" /><Relationship Type="http://schemas.openxmlformats.org/officeDocument/2006/relationships/slide" Target="slides/slide4.xml" Id="rId9" /><Relationship Type="http://schemas.openxmlformats.org/officeDocument/2006/relationships/slide" Target="slides/slide8.xml" Id="rId13" /><Relationship Type="http://schemas.openxmlformats.org/officeDocument/2006/relationships/slide" Target="slides/slide13.xml" Id="rId18" /><Relationship Type="http://schemas.openxmlformats.org/officeDocument/2006/relationships/slide" Target="slides/slide34.xml" Id="rId39" /><Relationship Type="http://schemas.openxmlformats.org/officeDocument/2006/relationships/slide" Target="slides/slide29.xml" Id="rId34" /><Relationship Type="http://schemas.openxmlformats.org/officeDocument/2006/relationships/slide" Target="slides/slide45.xml" Id="rId50" /><Relationship Type="http://schemas.openxmlformats.org/officeDocument/2006/relationships/slide" Target="slides/slide50.xml" Id="rId55"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68FA4FB8-1494-4BFC-A408-EEE84CF80117}" type="datetimeFigureOut">
              <a:rPr lang="en-US" smtClean="0"/>
              <a:t>8/23/2023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234AA89-3C25-47F7-86D5-CE8755587169}" type="slidenum">
              <a:rPr lang="en-US" smtClean="0"/>
              <a:t>‹#›</a:t>
            </a:fld>
            <a:endParaRPr lang="en-US"/>
          </a:p>
        </p:txBody>
      </p:sp>
    </p:spTree>
    <p:extLst>
      <p:ext uri="{BB962C8B-B14F-4D97-AF65-F5344CB8AC3E}">
        <p14:creationId xmlns:p14="http://schemas.microsoft.com/office/powerpoint/2010/main" val="392291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out one of the EBP Diagnostic Tool docs</a:t>
            </a:r>
          </a:p>
        </p:txBody>
      </p:sp>
      <p:sp>
        <p:nvSpPr>
          <p:cNvPr id="4" name="Slide Number Placeholder 3"/>
          <p:cNvSpPr>
            <a:spLocks noGrp="1"/>
          </p:cNvSpPr>
          <p:nvPr>
            <p:ph type="sldNum" sz="quarter" idx="5"/>
          </p:nvPr>
        </p:nvSpPr>
        <p:spPr/>
        <p:txBody>
          <a:bodyPr/>
          <a:lstStyle/>
          <a:p>
            <a:fld id="{2EA492C7-7F44-444F-B5A9-7D425D542AF5}" type="slidenum">
              <a:rPr lang="en-US" smtClean="0"/>
              <a:t>5</a:t>
            </a:fld>
            <a:endParaRPr lang="en-US"/>
          </a:p>
        </p:txBody>
      </p:sp>
    </p:spTree>
    <p:extLst>
      <p:ext uri="{BB962C8B-B14F-4D97-AF65-F5344CB8AC3E}">
        <p14:creationId xmlns:p14="http://schemas.microsoft.com/office/powerpoint/2010/main" val="2139278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34AA89-3C25-47F7-86D5-CE8755587169}" type="slidenum">
              <a:rPr lang="en-US" smtClean="0"/>
              <a:t>8</a:t>
            </a:fld>
            <a:endParaRPr lang="en-US"/>
          </a:p>
        </p:txBody>
      </p:sp>
    </p:spTree>
    <p:extLst>
      <p:ext uri="{BB962C8B-B14F-4D97-AF65-F5344CB8AC3E}">
        <p14:creationId xmlns:p14="http://schemas.microsoft.com/office/powerpoint/2010/main" val="156370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DAEBEA-AC99-47A2-B964-A59356208E64}" type="slidenum">
              <a:rPr lang="en-US" smtClean="0"/>
              <a:t>9</a:t>
            </a:fld>
            <a:endParaRPr lang="en-US"/>
          </a:p>
        </p:txBody>
      </p:sp>
    </p:spTree>
    <p:extLst>
      <p:ext uri="{BB962C8B-B14F-4D97-AF65-F5344CB8AC3E}">
        <p14:creationId xmlns:p14="http://schemas.microsoft.com/office/powerpoint/2010/main" val="1384563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rgbClr val="BF0D3E"/>
                </a:solidFill>
              </a:rPr>
              <a:t>Note</a:t>
            </a:r>
            <a:r>
              <a:rPr lang="en-US">
                <a:solidFill>
                  <a:srgbClr val="BF0D3E"/>
                </a:solidFill>
              </a:rPr>
              <a:t>: The following slides are for the purpose of gaining a deeper or more common understanding of certain practices. Therefore, after each group member has had an opportunity to read through the quadrant, members can choose which practices and slides might need to be discussed, and the subsequent seven slides can be used for clarification. For additional clarification, group members can also refer to the EBP Examples and Non-Examples document.</a:t>
            </a:r>
          </a:p>
        </p:txBody>
      </p:sp>
      <p:sp>
        <p:nvSpPr>
          <p:cNvPr id="4" name="Slide Number Placeholder 3"/>
          <p:cNvSpPr>
            <a:spLocks noGrp="1"/>
          </p:cNvSpPr>
          <p:nvPr>
            <p:ph type="sldNum" sz="quarter" idx="5"/>
          </p:nvPr>
        </p:nvSpPr>
        <p:spPr/>
        <p:txBody>
          <a:bodyPr/>
          <a:lstStyle/>
          <a:p>
            <a:fld id="{2EA492C7-7F44-444F-B5A9-7D425D542AF5}" type="slidenum">
              <a:rPr lang="en-US" smtClean="0"/>
              <a:t>18</a:t>
            </a:fld>
            <a:endParaRPr lang="en-US"/>
          </a:p>
        </p:txBody>
      </p:sp>
    </p:spTree>
    <p:extLst>
      <p:ext uri="{BB962C8B-B14F-4D97-AF65-F5344CB8AC3E}">
        <p14:creationId xmlns:p14="http://schemas.microsoft.com/office/powerpoint/2010/main" val="22179519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rgbClr val="BF0D3E"/>
                </a:solidFill>
              </a:rPr>
              <a:t>Note</a:t>
            </a:r>
            <a:r>
              <a:rPr lang="en-US">
                <a:solidFill>
                  <a:srgbClr val="BF0D3E"/>
                </a:solidFill>
              </a:rPr>
              <a:t>: The following slides are for the purpose of gaining a deeper or more common understanding of certain practices. Therefore, after each group member has had an opportunity to read through the quadrant (using handout), members can choose which practices and slides might need to be discussed, and the subsequent seven slides can be used for clarification. For additional clarification, group members can also refer to the EBP Examples and Non-Examples document (handout).</a:t>
            </a:r>
          </a:p>
        </p:txBody>
      </p:sp>
      <p:sp>
        <p:nvSpPr>
          <p:cNvPr id="4" name="Slide Number Placeholder 3"/>
          <p:cNvSpPr>
            <a:spLocks noGrp="1"/>
          </p:cNvSpPr>
          <p:nvPr>
            <p:ph type="sldNum" sz="quarter" idx="5"/>
          </p:nvPr>
        </p:nvSpPr>
        <p:spPr/>
        <p:txBody>
          <a:bodyPr/>
          <a:lstStyle/>
          <a:p>
            <a:fld id="{2EA492C7-7F44-444F-B5A9-7D425D542AF5}" type="slidenum">
              <a:rPr lang="en-US" smtClean="0"/>
              <a:t>26</a:t>
            </a:fld>
            <a:endParaRPr lang="en-US"/>
          </a:p>
        </p:txBody>
      </p:sp>
    </p:spTree>
    <p:extLst>
      <p:ext uri="{BB962C8B-B14F-4D97-AF65-F5344CB8AC3E}">
        <p14:creationId xmlns:p14="http://schemas.microsoft.com/office/powerpoint/2010/main" val="2952024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rgbClr val="BF0D3E"/>
                </a:solidFill>
              </a:rPr>
              <a:t>Note</a:t>
            </a:r>
            <a:r>
              <a:rPr lang="en-US">
                <a:solidFill>
                  <a:srgbClr val="BF0D3E"/>
                </a:solidFill>
              </a:rPr>
              <a:t>: The following slides are for the purpose of gaining a deeper or more common understanding of certain practices. Therefore, after each group member has had an opportunity to read through the quadrant, members can choose which practices and slides might need to be discussed, and the subsequent seven slides can be used for clarification. For additional clarification, group members can also refer to the EBP Examples and Non-Examples document.</a:t>
            </a:r>
          </a:p>
        </p:txBody>
      </p:sp>
      <p:sp>
        <p:nvSpPr>
          <p:cNvPr id="4" name="Slide Number Placeholder 3"/>
          <p:cNvSpPr>
            <a:spLocks noGrp="1"/>
          </p:cNvSpPr>
          <p:nvPr>
            <p:ph type="sldNum" sz="quarter" idx="5"/>
          </p:nvPr>
        </p:nvSpPr>
        <p:spPr/>
        <p:txBody>
          <a:bodyPr/>
          <a:lstStyle/>
          <a:p>
            <a:fld id="{2EA492C7-7F44-444F-B5A9-7D425D542AF5}" type="slidenum">
              <a:rPr lang="en-US" smtClean="0"/>
              <a:t>34</a:t>
            </a:fld>
            <a:endParaRPr lang="en-US"/>
          </a:p>
        </p:txBody>
      </p:sp>
    </p:spTree>
    <p:extLst>
      <p:ext uri="{BB962C8B-B14F-4D97-AF65-F5344CB8AC3E}">
        <p14:creationId xmlns:p14="http://schemas.microsoft.com/office/powerpoint/2010/main" val="2712049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a:solidFill>
                  <a:srgbClr val="BF0D3E"/>
                </a:solidFill>
              </a:rPr>
              <a:t>Note</a:t>
            </a:r>
            <a:r>
              <a:rPr lang="en-US">
                <a:solidFill>
                  <a:srgbClr val="BF0D3E"/>
                </a:solidFill>
              </a:rPr>
              <a:t>: The following slides are for the purpose of gaining a deeper or more common understanding of certain practices. Therefore, after each group member has had an opportunity to read through the quadrant, members can choose which practices and slides might need to be discussed, and the subsequent seven slides can be used for clarification. For additional clarification, group members can also refer to the EBP Examples and Non-Examples document.</a:t>
            </a:r>
          </a:p>
        </p:txBody>
      </p:sp>
      <p:sp>
        <p:nvSpPr>
          <p:cNvPr id="4" name="Slide Number Placeholder 3"/>
          <p:cNvSpPr>
            <a:spLocks noGrp="1"/>
          </p:cNvSpPr>
          <p:nvPr>
            <p:ph type="sldNum" sz="quarter" idx="5"/>
          </p:nvPr>
        </p:nvSpPr>
        <p:spPr/>
        <p:txBody>
          <a:bodyPr/>
          <a:lstStyle/>
          <a:p>
            <a:fld id="{2EA492C7-7F44-444F-B5A9-7D425D542AF5}" type="slidenum">
              <a:rPr lang="en-US" smtClean="0"/>
              <a:t>42</a:t>
            </a:fld>
            <a:endParaRPr lang="en-US"/>
          </a:p>
        </p:txBody>
      </p:sp>
    </p:spTree>
    <p:extLst>
      <p:ext uri="{BB962C8B-B14F-4D97-AF65-F5344CB8AC3E}">
        <p14:creationId xmlns:p14="http://schemas.microsoft.com/office/powerpoint/2010/main" val="3734826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79"/>
            <a:ext cx="10363200" cy="492443"/>
          </a:xfrm>
          <a:prstGeom prst="rect">
            <a:avLst/>
          </a:prstGeom>
        </p:spPr>
        <p:txBody>
          <a:bodyPr wrap="square" lIns="0" tIns="0" rIns="0" bIns="0">
            <a:spAutoFit/>
          </a:bodyPr>
          <a:lstStyle>
            <a:lvl1pPr algn="ctr">
              <a:defRPr b="1">
                <a:solidFill>
                  <a:schemeClr val="accent1"/>
                </a:solidFill>
                <a:latin typeface="+mj-lt"/>
              </a:defRPr>
            </a:lvl1pPr>
          </a:lstStyle>
          <a:p>
            <a:r>
              <a:rPr lang="en-US"/>
              <a:t>Click to edit Master title style</a:t>
            </a:r>
            <a:endParaRPr dirty="0"/>
          </a:p>
        </p:txBody>
      </p:sp>
      <p:sp>
        <p:nvSpPr>
          <p:cNvPr id="3" name="Holder 3"/>
          <p:cNvSpPr>
            <a:spLocks noGrp="1"/>
          </p:cNvSpPr>
          <p:nvPr>
            <p:ph type="subTitle" idx="4"/>
          </p:nvPr>
        </p:nvSpPr>
        <p:spPr>
          <a:xfrm>
            <a:off x="1828800" y="3958589"/>
            <a:ext cx="8534400" cy="430887"/>
          </a:xfrm>
          <a:prstGeom prst="rect">
            <a:avLst/>
          </a:prstGeom>
        </p:spPr>
        <p:txBody>
          <a:bodyPr wrap="square" lIns="0" tIns="0" rIns="0" bIns="0">
            <a:spAutoFit/>
          </a:bodyPr>
          <a:lstStyle>
            <a:lvl1pPr algn="ctr">
              <a:defRPr>
                <a:solidFill>
                  <a:schemeClr val="tx1"/>
                </a:solidFill>
                <a:latin typeface="+mn-lt"/>
                <a:cs typeface="Arial" panose="020B0604020202020204" pitchFamily="34" charset="0"/>
              </a:defRPr>
            </a:lvl1pPr>
          </a:lstStyle>
          <a:p>
            <a:r>
              <a:rPr lang="en-US"/>
              <a:t>Click to edit Master subtitle style</a:t>
            </a:r>
            <a:endParaRPr dirty="0"/>
          </a:p>
        </p:txBody>
      </p:sp>
      <p:sp>
        <p:nvSpPr>
          <p:cNvPr id="9" name="Text Placeholder 8">
            <a:extLst>
              <a:ext uri="{FF2B5EF4-FFF2-40B4-BE49-F238E27FC236}">
                <a16:creationId xmlns:a16="http://schemas.microsoft.com/office/drawing/2014/main" id="{709BBDE6-32F0-9C47-A06A-F7160F43CDA5}"/>
              </a:ext>
            </a:extLst>
          </p:cNvPr>
          <p:cNvSpPr>
            <a:spLocks noGrp="1"/>
          </p:cNvSpPr>
          <p:nvPr>
            <p:ph type="body" sz="quarter" idx="10" hasCustomPrompt="1"/>
          </p:nvPr>
        </p:nvSpPr>
        <p:spPr>
          <a:xfrm>
            <a:off x="2743200" y="5334000"/>
            <a:ext cx="6705600" cy="369332"/>
          </a:xfrm>
        </p:spPr>
        <p:txBody>
          <a:bodyPr/>
          <a:lstStyle>
            <a:lvl1pPr algn="ctr">
              <a:defRPr sz="2400">
                <a:solidFill>
                  <a:schemeClr val="tx1"/>
                </a:solidFill>
                <a:latin typeface="+mn-lt"/>
                <a:cs typeface="Arial" panose="020B0604020202020204" pitchFamily="34" charset="0"/>
              </a:defRPr>
            </a:lvl1pPr>
          </a:lstStyle>
          <a:p>
            <a:pPr lvl="0"/>
            <a:r>
              <a:rPr lang="en-US" dirty="0"/>
              <a:t>Click to edit presentation date</a:t>
            </a:r>
          </a:p>
        </p:txBody>
      </p:sp>
      <p:pic>
        <p:nvPicPr>
          <p:cNvPr id="6" name="Picture 5">
            <a:extLst>
              <a:ext uri="{FF2B5EF4-FFF2-40B4-BE49-F238E27FC236}">
                <a16:creationId xmlns:a16="http://schemas.microsoft.com/office/drawing/2014/main" id="{972A83EA-41D5-3D87-5B6F-5AB536F281DD}"/>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376" y="301752"/>
            <a:ext cx="1600200" cy="16002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amp; Vertical Photo Right">
    <p:spTree>
      <p:nvGrpSpPr>
        <p:cNvPr id="1" name=""/>
        <p:cNvGrpSpPr/>
        <p:nvPr/>
      </p:nvGrpSpPr>
      <p:grpSpPr>
        <a:xfrm>
          <a:off x="0" y="0"/>
          <a:ext cx="0" cy="0"/>
          <a:chOff x="0" y="0"/>
          <a:chExt cx="0" cy="0"/>
        </a:xfrm>
      </p:grpSpPr>
      <p:sp>
        <p:nvSpPr>
          <p:cNvPr id="23" name="Picture Placeholder 8">
            <a:extLst>
              <a:ext uri="{FF2B5EF4-FFF2-40B4-BE49-F238E27FC236}">
                <a16:creationId xmlns:a16="http://schemas.microsoft.com/office/drawing/2014/main" id="{CBDBB58A-3976-6842-A54E-5F968FCE946F}"/>
              </a:ext>
            </a:extLst>
          </p:cNvPr>
          <p:cNvSpPr>
            <a:spLocks noGrp="1"/>
          </p:cNvSpPr>
          <p:nvPr>
            <p:ph type="pic" sz="quarter" idx="14" hasCustomPrompt="1"/>
          </p:nvPr>
        </p:nvSpPr>
        <p:spPr>
          <a:xfrm>
            <a:off x="6583126" y="0"/>
            <a:ext cx="5608874" cy="6857999"/>
          </a:xfrm>
          <a:prstGeom prst="rect">
            <a:avLst/>
          </a:prstGeom>
          <a:noFill/>
        </p:spPr>
        <p:txBody>
          <a:bodyPr/>
          <a:lstStyle>
            <a:lvl1pPr marL="0" indent="0" algn="ctr">
              <a:buNone/>
              <a:defRPr>
                <a:solidFill>
                  <a:schemeClr val="tx1">
                    <a:alpha val="50000"/>
                  </a:schemeClr>
                </a:solidFill>
                <a:latin typeface="+mj-lt"/>
              </a:defRPr>
            </a:lvl1pPr>
            <a:lvl2pPr>
              <a:defRPr i="1">
                <a:solidFill>
                  <a:schemeClr val="tx1">
                    <a:alpha val="50000"/>
                  </a:schemeClr>
                </a:solidFill>
              </a:defRPr>
            </a:lvl2pPr>
          </a:lstStyle>
          <a:p>
            <a:br>
              <a:rPr lang="en-US"/>
            </a:br>
            <a:br>
              <a:rPr lang="en-US"/>
            </a:br>
            <a:br>
              <a:rPr lang="en-US"/>
            </a:br>
            <a:br>
              <a:rPr lang="en-US"/>
            </a:br>
            <a:br>
              <a:rPr lang="en-US"/>
            </a:br>
            <a:r>
              <a:rPr lang="en-US"/>
              <a:t>Click the Photo Icon</a:t>
            </a:r>
            <a:br>
              <a:rPr lang="en-US"/>
            </a:br>
            <a:r>
              <a:rPr lang="en-US"/>
              <a:t>to Insert Photo</a:t>
            </a:r>
            <a:br>
              <a:rPr lang="en-US"/>
            </a:br>
            <a:r>
              <a:rPr lang="en-US"/>
              <a:t>(Use Vertical Only)</a:t>
            </a:r>
          </a:p>
        </p:txBody>
      </p:sp>
      <p:sp>
        <p:nvSpPr>
          <p:cNvPr id="5" name="Slide Number Placeholder 5">
            <a:extLst>
              <a:ext uri="{FF2B5EF4-FFF2-40B4-BE49-F238E27FC236}">
                <a16:creationId xmlns:a16="http://schemas.microsoft.com/office/drawing/2014/main" id="{3AFF6D16-4E8F-5645-B84D-7E71098EC9F2}"/>
              </a:ext>
            </a:extLst>
          </p:cNvPr>
          <p:cNvSpPr txBox="1">
            <a:spLocks/>
          </p:cNvSpPr>
          <p:nvPr userDrawn="1"/>
        </p:nvSpPr>
        <p:spPr>
          <a:xfrm>
            <a:off x="233803"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48CB8F98-32D9-9E4F-BAC9-49610775ED25}" type="slidenum">
              <a:rPr lang="en-US" b="0" i="0" smtClean="0">
                <a:solidFill>
                  <a:schemeClr val="bg1">
                    <a:lumMod val="50000"/>
                    <a:alpha val="65000"/>
                  </a:schemeClr>
                </a:solidFill>
                <a:latin typeface="Arial" panose="020B0604020202020204" pitchFamily="34" charset="0"/>
                <a:cs typeface="Arial" panose="020B0604020202020204" pitchFamily="34" charset="0"/>
              </a:rPr>
              <a:pPr algn="l"/>
              <a:t>‹#›</a:t>
            </a:fld>
            <a:endParaRPr lang="en-US" b="0" i="0">
              <a:solidFill>
                <a:schemeClr val="bg1">
                  <a:lumMod val="50000"/>
                  <a:alpha val="65000"/>
                </a:schemeClr>
              </a:solidFill>
              <a:latin typeface="Arial" panose="020B0604020202020204" pitchFamily="34" charset="0"/>
              <a:cs typeface="Arial" panose="020B0604020202020204" pitchFamily="34" charset="0"/>
            </a:endParaRPr>
          </a:p>
        </p:txBody>
      </p:sp>
      <p:sp>
        <p:nvSpPr>
          <p:cNvPr id="27" name="Title 1">
            <a:extLst>
              <a:ext uri="{FF2B5EF4-FFF2-40B4-BE49-F238E27FC236}">
                <a16:creationId xmlns:a16="http://schemas.microsoft.com/office/drawing/2014/main" id="{8B7FD8F6-67A2-384C-AE69-04AC6AD2CEAD}"/>
              </a:ext>
            </a:extLst>
          </p:cNvPr>
          <p:cNvSpPr>
            <a:spLocks noGrp="1"/>
          </p:cNvSpPr>
          <p:nvPr>
            <p:ph type="title" hasCustomPrompt="1"/>
          </p:nvPr>
        </p:nvSpPr>
        <p:spPr>
          <a:xfrm>
            <a:off x="581223" y="1426610"/>
            <a:ext cx="5027651" cy="1085853"/>
          </a:xfrm>
          <a:prstGeom prst="rect">
            <a:avLst/>
          </a:prstGeom>
        </p:spPr>
        <p:txBody>
          <a:bodyPr/>
          <a:lstStyle>
            <a:lvl1pPr>
              <a:defRPr sz="4000" b="0" i="0">
                <a:solidFill>
                  <a:srgbClr val="232B64"/>
                </a:solidFill>
                <a:latin typeface="Arial" panose="020B0604020202020204" pitchFamily="34" charset="0"/>
                <a:cs typeface="Arial" panose="020B0604020202020204" pitchFamily="34" charset="0"/>
              </a:defRPr>
            </a:lvl1pPr>
          </a:lstStyle>
          <a:p>
            <a:r>
              <a:rPr lang="en-US"/>
              <a:t>This is the page title with an emphasis.</a:t>
            </a:r>
          </a:p>
        </p:txBody>
      </p:sp>
      <p:sp>
        <p:nvSpPr>
          <p:cNvPr id="10" name="Text Placeholder 2">
            <a:extLst>
              <a:ext uri="{FF2B5EF4-FFF2-40B4-BE49-F238E27FC236}">
                <a16:creationId xmlns:a16="http://schemas.microsoft.com/office/drawing/2014/main" id="{4A83E557-78FE-2248-AE13-1284BC314C62}"/>
              </a:ext>
            </a:extLst>
          </p:cNvPr>
          <p:cNvSpPr>
            <a:spLocks noGrp="1"/>
          </p:cNvSpPr>
          <p:nvPr>
            <p:ph type="body" sz="quarter" idx="12"/>
          </p:nvPr>
        </p:nvSpPr>
        <p:spPr>
          <a:xfrm>
            <a:off x="581261" y="3817345"/>
            <a:ext cx="5027613" cy="2586037"/>
          </a:xfrm>
          <a:prstGeom prst="rect">
            <a:avLst/>
          </a:prstGeom>
        </p:spPr>
        <p:txBody>
          <a:bodyPr/>
          <a:lstStyle>
            <a:lvl1pPr>
              <a:buClr>
                <a:srgbClr val="232B64"/>
              </a:buClr>
              <a:buSzPct val="80000"/>
              <a:defRPr sz="2800" b="0" i="0">
                <a:solidFill>
                  <a:schemeClr val="bg2">
                    <a:lumMod val="10000"/>
                  </a:schemeClr>
                </a:solidFill>
                <a:latin typeface="Arial" panose="020B0604020202020204" pitchFamily="34" charset="0"/>
                <a:cs typeface="Arial" panose="020B0604020202020204" pitchFamily="34" charset="0"/>
              </a:defRPr>
            </a:lvl1pPr>
            <a:lvl2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2pPr>
            <a:lvl3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3pPr>
            <a:lvl4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4pPr>
            <a:lvl5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17957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mp; Two Columns">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E5BFCE30-2975-C742-A407-EDEDBF99B36E}"/>
              </a:ext>
            </a:extLst>
          </p:cNvPr>
          <p:cNvSpPr txBox="1">
            <a:spLocks/>
          </p:cNvSpPr>
          <p:nvPr userDrawn="1"/>
        </p:nvSpPr>
        <p:spPr>
          <a:xfrm>
            <a:off x="11585606" y="6403575"/>
            <a:ext cx="523127" cy="365125"/>
          </a:xfrm>
          <a:prstGeom prst="rect">
            <a:avLst/>
          </a:prstGeom>
        </p:spPr>
        <p:txBody>
          <a:bodyPr/>
          <a:lstStyle>
            <a:defPPr>
              <a:defRPr lang="en-US"/>
            </a:defPPr>
            <a:lvl1pPr marL="0" algn="r" defTabSz="914400" rtl="0" eaLnBrk="1" latinLnBrk="0" hangingPunct="1">
              <a:defRPr sz="1400" b="0" i="0" kern="1200">
                <a:solidFill>
                  <a:schemeClr val="bg1">
                    <a:lumMod val="50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8CB8F98-32D9-9E4F-BAC9-49610775ED25}" type="slidenum">
              <a:rPr lang="en-US" b="0" i="0" smtClean="0">
                <a:solidFill>
                  <a:schemeClr val="bg1">
                    <a:lumMod val="50000"/>
                    <a:alpha val="50000"/>
                  </a:schemeClr>
                </a:solidFill>
                <a:latin typeface="Arial" panose="020B0604020202020204" pitchFamily="34" charset="0"/>
                <a:cs typeface="Arial" panose="020B0604020202020204" pitchFamily="34" charset="0"/>
              </a:rPr>
              <a:pPr algn="ctr"/>
              <a:t>‹#›</a:t>
            </a:fld>
            <a:endParaRPr lang="en-US" b="0" i="0">
              <a:solidFill>
                <a:schemeClr val="bg1">
                  <a:lumMod val="50000"/>
                  <a:alpha val="50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37348912-7FAA-864F-9EA5-464CB0ADD0E4}"/>
              </a:ext>
            </a:extLst>
          </p:cNvPr>
          <p:cNvSpPr>
            <a:spLocks noGrp="1"/>
          </p:cNvSpPr>
          <p:nvPr>
            <p:ph type="title" hasCustomPrompt="1"/>
          </p:nvPr>
        </p:nvSpPr>
        <p:spPr>
          <a:xfrm>
            <a:off x="1679145" y="1426610"/>
            <a:ext cx="8833710" cy="1085853"/>
          </a:xfrm>
          <a:prstGeom prst="rect">
            <a:avLst/>
          </a:prstGeom>
        </p:spPr>
        <p:txBody>
          <a:bodyPr/>
          <a:lstStyle>
            <a:lvl1pPr algn="ctr">
              <a:defRPr sz="3600" b="0" i="0">
                <a:solidFill>
                  <a:srgbClr val="232B64"/>
                </a:solidFill>
                <a:latin typeface="Arial" panose="020B0604020202020204" pitchFamily="34" charset="0"/>
                <a:cs typeface="Arial" panose="020B0604020202020204" pitchFamily="34" charset="0"/>
              </a:defRPr>
            </a:lvl1pPr>
          </a:lstStyle>
          <a:p>
            <a:r>
              <a:rPr lang="en-US"/>
              <a:t>This is a very long and important headline. It can even have an emphasis if you’d like.</a:t>
            </a:r>
          </a:p>
        </p:txBody>
      </p:sp>
      <p:sp>
        <p:nvSpPr>
          <p:cNvPr id="8" name="Text Placeholder 2">
            <a:extLst>
              <a:ext uri="{FF2B5EF4-FFF2-40B4-BE49-F238E27FC236}">
                <a16:creationId xmlns:a16="http://schemas.microsoft.com/office/drawing/2014/main" id="{6CA5C5D0-1BD6-324D-A881-FAE1A4D3778B}"/>
              </a:ext>
            </a:extLst>
          </p:cNvPr>
          <p:cNvSpPr>
            <a:spLocks noGrp="1"/>
          </p:cNvSpPr>
          <p:nvPr>
            <p:ph type="body" sz="quarter" idx="13"/>
          </p:nvPr>
        </p:nvSpPr>
        <p:spPr>
          <a:xfrm>
            <a:off x="581261" y="3817345"/>
            <a:ext cx="5138402" cy="2586037"/>
          </a:xfrm>
          <a:prstGeom prst="rect">
            <a:avLst/>
          </a:prstGeom>
        </p:spPr>
        <p:txBody>
          <a:bodyPr/>
          <a:lstStyle>
            <a:lvl1pPr>
              <a:buClr>
                <a:srgbClr val="232B64"/>
              </a:buClr>
              <a:buSzPct val="80000"/>
              <a:defRPr sz="2800" b="0" i="0">
                <a:solidFill>
                  <a:schemeClr val="bg2">
                    <a:lumMod val="10000"/>
                  </a:schemeClr>
                </a:solidFill>
                <a:latin typeface="Arial" panose="020B0604020202020204" pitchFamily="34" charset="0"/>
                <a:cs typeface="Arial" panose="020B0604020202020204" pitchFamily="34" charset="0"/>
              </a:defRPr>
            </a:lvl1pPr>
            <a:lvl2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2pPr>
            <a:lvl3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3pPr>
            <a:lvl4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4pPr>
            <a:lvl5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p:txBody>
      </p:sp>
      <p:sp>
        <p:nvSpPr>
          <p:cNvPr id="13" name="Text Placeholder 2">
            <a:extLst>
              <a:ext uri="{FF2B5EF4-FFF2-40B4-BE49-F238E27FC236}">
                <a16:creationId xmlns:a16="http://schemas.microsoft.com/office/drawing/2014/main" id="{B4CE2B6E-3AAC-4A4C-89B6-7177FFFA14DD}"/>
              </a:ext>
            </a:extLst>
          </p:cNvPr>
          <p:cNvSpPr>
            <a:spLocks noGrp="1"/>
          </p:cNvSpPr>
          <p:nvPr>
            <p:ph type="body" sz="quarter" idx="14"/>
          </p:nvPr>
        </p:nvSpPr>
        <p:spPr>
          <a:xfrm>
            <a:off x="6451464" y="3817345"/>
            <a:ext cx="5138402" cy="2586037"/>
          </a:xfrm>
          <a:prstGeom prst="rect">
            <a:avLst/>
          </a:prstGeom>
        </p:spPr>
        <p:txBody>
          <a:bodyPr/>
          <a:lstStyle>
            <a:lvl1pPr>
              <a:buClr>
                <a:srgbClr val="232B64"/>
              </a:buClr>
              <a:buSzPct val="80000"/>
              <a:defRPr sz="2800" b="0" i="0">
                <a:solidFill>
                  <a:schemeClr val="bg2">
                    <a:lumMod val="10000"/>
                  </a:schemeClr>
                </a:solidFill>
                <a:latin typeface="Arial" panose="020B0604020202020204" pitchFamily="34" charset="0"/>
                <a:cs typeface="Arial" panose="020B0604020202020204" pitchFamily="34" charset="0"/>
              </a:defRPr>
            </a:lvl1pPr>
            <a:lvl2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2pPr>
            <a:lvl3pPr>
              <a:buClr>
                <a:srgbClr val="232B64"/>
              </a:buClr>
              <a:buSzPct val="80000"/>
              <a:defRPr sz="2400" b="0" i="0">
                <a:solidFill>
                  <a:schemeClr val="bg2">
                    <a:lumMod val="10000"/>
                  </a:schemeClr>
                </a:solidFill>
                <a:latin typeface="Arial" panose="020B0604020202020204" pitchFamily="34" charset="0"/>
                <a:cs typeface="Arial" panose="020B0604020202020204" pitchFamily="34" charset="0"/>
              </a:defRPr>
            </a:lvl3pPr>
            <a:lvl4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4pPr>
            <a:lvl5pPr>
              <a:buClr>
                <a:srgbClr val="53C10C"/>
              </a:buClr>
              <a:buSzPct val="80000"/>
              <a:defRPr>
                <a:solidFill>
                  <a:schemeClr val="tx1">
                    <a:lumMod val="75000"/>
                    <a:lumOff val="25000"/>
                  </a:schemeClr>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19847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914400" y="3182779"/>
            <a:ext cx="10363200" cy="492443"/>
          </a:xfrm>
          <a:prstGeom prst="rect">
            <a:avLst/>
          </a:prstGeom>
        </p:spPr>
        <p:txBody>
          <a:bodyPr wrap="square" lIns="0" tIns="0" rIns="0" bIns="0">
            <a:spAutoFit/>
          </a:bodyPr>
          <a:lstStyle>
            <a:lvl1pPr>
              <a:defRPr b="0">
                <a:latin typeface="+mj-lt"/>
                <a:cs typeface="Arial" panose="020B0604020202020204" pitchFamily="34" charset="0"/>
              </a:defRPr>
            </a:lvl1pPr>
          </a:lstStyle>
          <a:p>
            <a:r>
              <a:rPr lang="en-US" dirty="0"/>
              <a:t>Section #: Title of Section</a:t>
            </a:r>
            <a:endParaRPr dirty="0"/>
          </a:p>
        </p:txBody>
      </p:sp>
      <p:pic>
        <p:nvPicPr>
          <p:cNvPr id="4" name="Picture 3">
            <a:extLst>
              <a:ext uri="{FF2B5EF4-FFF2-40B4-BE49-F238E27FC236}">
                <a16:creationId xmlns:a16="http://schemas.microsoft.com/office/drawing/2014/main" id="{852B50C7-67B8-5DC5-D6C5-02E64FECF59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376" y="301752"/>
            <a:ext cx="1600200" cy="1600200"/>
          </a:xfrm>
          <a:prstGeom prst="rect">
            <a:avLst/>
          </a:prstGeom>
        </p:spPr>
      </p:pic>
    </p:spTree>
    <p:extLst>
      <p:ext uri="{BB962C8B-B14F-4D97-AF65-F5344CB8AC3E}">
        <p14:creationId xmlns:p14="http://schemas.microsoft.com/office/powerpoint/2010/main" val="3102579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ext 1">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12069"/>
                </a:solidFill>
                <a:latin typeface="+mj-lt"/>
                <a:cs typeface="Arial" panose="020B0604020202020204" pitchFamily="34" charset="0"/>
              </a:defRPr>
            </a:lvl1pPr>
          </a:lstStyle>
          <a:p>
            <a:r>
              <a:rPr lang="en-US"/>
              <a:t>Click to edit Master title style</a:t>
            </a:r>
            <a:endParaRPr/>
          </a:p>
        </p:txBody>
      </p:sp>
      <p:sp>
        <p:nvSpPr>
          <p:cNvPr id="3" name="Holder 3"/>
          <p:cNvSpPr>
            <a:spLocks noGrp="1"/>
          </p:cNvSpPr>
          <p:nvPr>
            <p:ph type="body" idx="1"/>
          </p:nvPr>
        </p:nvSpPr>
        <p:spPr>
          <a:xfrm>
            <a:off x="591708" y="1498599"/>
            <a:ext cx="11015705" cy="430887"/>
          </a:xfrm>
        </p:spPr>
        <p:txBody>
          <a:bodyPr lIns="0" tIns="0" rIns="0" bIns="0"/>
          <a:lstStyle>
            <a:lvl1pPr>
              <a:defRPr sz="2800" b="0" i="0">
                <a:solidFill>
                  <a:schemeClr val="tx1"/>
                </a:solidFill>
                <a:latin typeface="+mn-lt"/>
                <a:cs typeface="Arial" panose="020B0604020202020204" pitchFamily="34" charset="0"/>
              </a:defRPr>
            </a:lvl1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rgbClr val="012069"/>
                </a:solidFill>
                <a:latin typeface="+mj-lt"/>
                <a:cs typeface="Arial" panose="020B0604020202020204" pitchFamily="34" charset="0"/>
              </a:defRPr>
            </a:lvl1pPr>
          </a:lstStyle>
          <a:p>
            <a:r>
              <a:rPr lang="en-US"/>
              <a:t>Click to edit Master title style</a:t>
            </a:r>
            <a:endParaRPr/>
          </a:p>
        </p:txBody>
      </p:sp>
      <p:sp>
        <p:nvSpPr>
          <p:cNvPr id="5" name="Content Placeholder 4">
            <a:extLst>
              <a:ext uri="{FF2B5EF4-FFF2-40B4-BE49-F238E27FC236}">
                <a16:creationId xmlns:a16="http://schemas.microsoft.com/office/drawing/2014/main" id="{E89C5ED7-1C9E-4E4E-AED5-440F0857CA6A}"/>
              </a:ext>
            </a:extLst>
          </p:cNvPr>
          <p:cNvSpPr>
            <a:spLocks noGrp="1"/>
          </p:cNvSpPr>
          <p:nvPr>
            <p:ph sz="quarter" idx="10"/>
          </p:nvPr>
        </p:nvSpPr>
        <p:spPr>
          <a:xfrm>
            <a:off x="597408" y="1499615"/>
            <a:ext cx="11021568" cy="1538883"/>
          </a:xfrm>
        </p:spPr>
        <p:txBody>
          <a:bodyPr/>
          <a:lstStyle>
            <a:lvl1pPr>
              <a:defRPr>
                <a:latin typeface="+mn-lt"/>
                <a:cs typeface="Arial" panose="020B0604020202020204" pitchFamily="34" charset="0"/>
              </a:defRPr>
            </a:lvl1pPr>
            <a:lvl2pPr>
              <a:defRPr>
                <a:latin typeface="+mn-lt"/>
                <a:cs typeface="Arial" panose="020B0604020202020204" pitchFamily="34" charset="0"/>
              </a:defRPr>
            </a:lvl2pPr>
            <a:lvl3pPr>
              <a:defRPr>
                <a:latin typeface="+mn-lt"/>
                <a:cs typeface="Arial" panose="020B0604020202020204" pitchFamily="34" charset="0"/>
              </a:defRPr>
            </a:lvl3pPr>
            <a:lvl4pPr>
              <a:defRPr>
                <a:latin typeface="+mn-lt"/>
                <a:cs typeface="Arial" panose="020B0604020202020204" pitchFamily="34" charset="0"/>
              </a:defRPr>
            </a:lvl4pPr>
            <a:lvl5pP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9112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uble Content 1">
    <p:spTree>
      <p:nvGrpSpPr>
        <p:cNvPr id="1" name=""/>
        <p:cNvGrpSpPr/>
        <p:nvPr/>
      </p:nvGrpSpPr>
      <p:grpSpPr>
        <a:xfrm>
          <a:off x="0" y="0"/>
          <a:ext cx="0" cy="0"/>
          <a:chOff x="0" y="0"/>
          <a:chExt cx="0" cy="0"/>
        </a:xfrm>
      </p:grpSpPr>
      <p:sp>
        <p:nvSpPr>
          <p:cNvPr id="2" name="Holder 2"/>
          <p:cNvSpPr>
            <a:spLocks noGrp="1"/>
          </p:cNvSpPr>
          <p:nvPr>
            <p:ph type="title"/>
          </p:nvPr>
        </p:nvSpPr>
        <p:spPr>
          <a:xfrm>
            <a:off x="1374174" y="329185"/>
            <a:ext cx="9443652" cy="492443"/>
          </a:xfrm>
        </p:spPr>
        <p:txBody>
          <a:bodyPr lIns="0" tIns="0" rIns="0" bIns="0"/>
          <a:lstStyle>
            <a:lvl1pPr>
              <a:defRPr sz="3200" b="0" i="0">
                <a:solidFill>
                  <a:srgbClr val="012069"/>
                </a:solidFill>
                <a:latin typeface="+mj-lt"/>
                <a:cs typeface="Arial" panose="020B0604020202020204" pitchFamily="34" charset="0"/>
              </a:defRPr>
            </a:lvl1pPr>
          </a:lstStyle>
          <a:p>
            <a:r>
              <a:rPr lang="en-US"/>
              <a:t>Click to edit Master title style</a:t>
            </a:r>
            <a:endParaRPr dirty="0"/>
          </a:p>
        </p:txBody>
      </p:sp>
      <p:sp>
        <p:nvSpPr>
          <p:cNvPr id="4" name="Holder 3">
            <a:extLst>
              <a:ext uri="{FF2B5EF4-FFF2-40B4-BE49-F238E27FC236}">
                <a16:creationId xmlns:a16="http://schemas.microsoft.com/office/drawing/2014/main" id="{446A1447-93BD-4542-BDF6-77EFB01CB99F}"/>
              </a:ext>
            </a:extLst>
          </p:cNvPr>
          <p:cNvSpPr>
            <a:spLocks noGrp="1"/>
          </p:cNvSpPr>
          <p:nvPr>
            <p:ph sz="half" idx="2"/>
          </p:nvPr>
        </p:nvSpPr>
        <p:spPr>
          <a:xfrm>
            <a:off x="597408" y="1499616"/>
            <a:ext cx="5303520" cy="430887"/>
          </a:xfrm>
          <a:prstGeom prst="rect">
            <a:avLst/>
          </a:prstGeom>
        </p:spPr>
        <p:txBody>
          <a:bodyPr wrap="square" lIns="0" tIns="0" rIns="0" bIns="0">
            <a:spAutoFit/>
          </a:bodyPr>
          <a:lstStyle>
            <a:lvl1pPr>
              <a:defRPr>
                <a:latin typeface="+mn-lt"/>
                <a:cs typeface="Arial" panose="020B0604020202020204" pitchFamily="34" charset="0"/>
              </a:defRPr>
            </a:lvl1pPr>
          </a:lstStyle>
          <a:p>
            <a:pPr lvl="0"/>
            <a:r>
              <a:rPr lang="en-US"/>
              <a:t>Click to edit Master text styles</a:t>
            </a:r>
          </a:p>
        </p:txBody>
      </p:sp>
      <p:sp>
        <p:nvSpPr>
          <p:cNvPr id="6" name="Holder 4">
            <a:extLst>
              <a:ext uri="{FF2B5EF4-FFF2-40B4-BE49-F238E27FC236}">
                <a16:creationId xmlns:a16="http://schemas.microsoft.com/office/drawing/2014/main" id="{6E6FA663-CD83-4884-8084-040A1C1EC2B9}"/>
              </a:ext>
            </a:extLst>
          </p:cNvPr>
          <p:cNvSpPr>
            <a:spLocks noGrp="1"/>
          </p:cNvSpPr>
          <p:nvPr>
            <p:ph sz="half" idx="3"/>
          </p:nvPr>
        </p:nvSpPr>
        <p:spPr>
          <a:xfrm>
            <a:off x="6278880" y="1499616"/>
            <a:ext cx="5303520" cy="430887"/>
          </a:xfrm>
          <a:prstGeom prst="rect">
            <a:avLst/>
          </a:prstGeom>
        </p:spPr>
        <p:txBody>
          <a:bodyPr wrap="square" lIns="0" tIns="0" rIns="0" bIns="0">
            <a:spAutoFit/>
          </a:bodyPr>
          <a:lstStyle>
            <a:lvl1pPr>
              <a:defRPr>
                <a:latin typeface="+mn-lt"/>
                <a:cs typeface="Arial" panose="020B0604020202020204" pitchFamily="34" charset="0"/>
              </a:defRPr>
            </a:lvl1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2" name="Holder 2"/>
          <p:cNvSpPr>
            <a:spLocks noGrp="1"/>
          </p:cNvSpPr>
          <p:nvPr>
            <p:ph type="ctrTitle" hasCustomPrompt="1"/>
          </p:nvPr>
        </p:nvSpPr>
        <p:spPr>
          <a:xfrm>
            <a:off x="914400" y="2125981"/>
            <a:ext cx="10363200" cy="492443"/>
          </a:xfrm>
          <a:prstGeom prst="rect">
            <a:avLst/>
          </a:prstGeom>
        </p:spPr>
        <p:txBody>
          <a:bodyPr wrap="square" lIns="0" tIns="0" rIns="0" bIns="0">
            <a:spAutoFit/>
          </a:bodyPr>
          <a:lstStyle>
            <a:lvl1pPr>
              <a:defRPr b="1">
                <a:solidFill>
                  <a:schemeClr val="accent1"/>
                </a:solidFill>
                <a:latin typeface="+mj-lt"/>
                <a:cs typeface="Arial" panose="020B0604020202020204" pitchFamily="34" charset="0"/>
              </a:defRPr>
            </a:lvl1pPr>
          </a:lstStyle>
          <a:p>
            <a:r>
              <a:rPr lang="en-US" dirty="0"/>
              <a:t>Contact Us</a:t>
            </a:r>
            <a:endParaRPr dirty="0"/>
          </a:p>
        </p:txBody>
      </p:sp>
      <p:sp>
        <p:nvSpPr>
          <p:cNvPr id="5" name="Text Placeholder 4">
            <a:extLst>
              <a:ext uri="{FF2B5EF4-FFF2-40B4-BE49-F238E27FC236}">
                <a16:creationId xmlns:a16="http://schemas.microsoft.com/office/drawing/2014/main" id="{80665579-0D28-4424-BF89-6D392D3B3177}"/>
              </a:ext>
            </a:extLst>
          </p:cNvPr>
          <p:cNvSpPr>
            <a:spLocks noGrp="1"/>
          </p:cNvSpPr>
          <p:nvPr>
            <p:ph type="body" sz="quarter" idx="10" hasCustomPrompt="1"/>
          </p:nvPr>
        </p:nvSpPr>
        <p:spPr>
          <a:xfrm>
            <a:off x="914400" y="2870971"/>
            <a:ext cx="10363200" cy="2585323"/>
          </a:xfrm>
        </p:spPr>
        <p:txBody>
          <a:bodyPr/>
          <a:lstStyle>
            <a:lvl1pPr>
              <a:defRPr sz="2400">
                <a:latin typeface="+mn-lt"/>
                <a:cs typeface="Arial" panose="020B0604020202020204" pitchFamily="34" charset="0"/>
              </a:defRPr>
            </a:lvl1pPr>
          </a:lstStyle>
          <a:p>
            <a:pPr lvl="0"/>
            <a:r>
              <a:rPr lang="en-US" dirty="0"/>
              <a:t>Team web page: URL</a:t>
            </a:r>
          </a:p>
          <a:p>
            <a:pPr lvl="0"/>
            <a:r>
              <a:rPr lang="en-US" dirty="0"/>
              <a:t>Team phone number: #</a:t>
            </a:r>
          </a:p>
          <a:p>
            <a:pPr lvl="0"/>
            <a:r>
              <a:rPr lang="en-US" dirty="0"/>
              <a:t>Team email: email</a:t>
            </a:r>
          </a:p>
          <a:p>
            <a:pPr lvl="0"/>
            <a:endParaRPr lang="en-US" dirty="0"/>
          </a:p>
          <a:p>
            <a:pPr lvl="0"/>
            <a:r>
              <a:rPr lang="en-US" dirty="0"/>
              <a:t>Next big event or training series: URL</a:t>
            </a:r>
          </a:p>
          <a:p>
            <a:pPr lvl="0"/>
            <a:endParaRPr lang="en-US" dirty="0"/>
          </a:p>
          <a:p>
            <a:pPr lvl="0"/>
            <a:r>
              <a:rPr lang="en-US" dirty="0"/>
              <a:t>Survey for today’s presentation: URL</a:t>
            </a:r>
          </a:p>
        </p:txBody>
      </p:sp>
      <p:pic>
        <p:nvPicPr>
          <p:cNvPr id="4" name="Picture 3">
            <a:extLst>
              <a:ext uri="{FF2B5EF4-FFF2-40B4-BE49-F238E27FC236}">
                <a16:creationId xmlns:a16="http://schemas.microsoft.com/office/drawing/2014/main" id="{0F07D2B0-86B7-7503-DFFA-1F88CFF4A541}"/>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94376" y="301752"/>
            <a:ext cx="1600200" cy="1600200"/>
          </a:xfrm>
          <a:prstGeom prst="rect">
            <a:avLst/>
          </a:prstGeom>
        </p:spPr>
      </p:pic>
    </p:spTree>
    <p:extLst>
      <p:ext uri="{BB962C8B-B14F-4D97-AF65-F5344CB8AC3E}">
        <p14:creationId xmlns:p14="http://schemas.microsoft.com/office/powerpoint/2010/main" val="2712592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Presentation Cover 01">
    <p:bg>
      <p:bgPr>
        <a:solidFill>
          <a:srgbClr val="002D72"/>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05DB0BC-7CA3-484F-A266-C1A77C2E6CBF}"/>
              </a:ext>
            </a:extLst>
          </p:cNvPr>
          <p:cNvSpPr>
            <a:spLocks noGrp="1"/>
          </p:cNvSpPr>
          <p:nvPr>
            <p:ph type="title" hasCustomPrompt="1"/>
          </p:nvPr>
        </p:nvSpPr>
        <p:spPr>
          <a:xfrm>
            <a:off x="762000" y="3429000"/>
            <a:ext cx="11430000" cy="749735"/>
          </a:xfrm>
          <a:prstGeom prst="rect">
            <a:avLst/>
          </a:prstGeom>
        </p:spPr>
        <p:txBody>
          <a:bodyPr/>
          <a:lstStyle>
            <a:lvl1pPr algn="l">
              <a:defRPr sz="6000" b="1" i="0">
                <a:solidFill>
                  <a:schemeClr val="bg1"/>
                </a:solidFill>
                <a:latin typeface="+mj-lt"/>
                <a:cs typeface="Arial" panose="020B0604020202020204" pitchFamily="34" charset="0"/>
              </a:defRPr>
            </a:lvl1pPr>
          </a:lstStyle>
          <a:p>
            <a:r>
              <a:rPr lang="en-US" dirty="0"/>
              <a:t>Presentation Title Here</a:t>
            </a:r>
          </a:p>
        </p:txBody>
      </p:sp>
      <p:sp>
        <p:nvSpPr>
          <p:cNvPr id="12" name="Text Placeholder 11">
            <a:extLst>
              <a:ext uri="{FF2B5EF4-FFF2-40B4-BE49-F238E27FC236}">
                <a16:creationId xmlns:a16="http://schemas.microsoft.com/office/drawing/2014/main" id="{69C0FE92-69A0-7346-82E8-5E8449C3DD0F}"/>
              </a:ext>
            </a:extLst>
          </p:cNvPr>
          <p:cNvSpPr>
            <a:spLocks noGrp="1"/>
          </p:cNvSpPr>
          <p:nvPr>
            <p:ph type="body" sz="quarter" idx="11" hasCustomPrompt="1"/>
          </p:nvPr>
        </p:nvSpPr>
        <p:spPr>
          <a:xfrm>
            <a:off x="762155" y="4317774"/>
            <a:ext cx="11429579" cy="681038"/>
          </a:xfrm>
          <a:prstGeom prst="rect">
            <a:avLst/>
          </a:prstGeom>
        </p:spPr>
        <p:txBody>
          <a:bodyPr/>
          <a:lstStyle>
            <a:lvl1pPr marL="0" indent="0" algn="l">
              <a:buNone/>
              <a:defRPr sz="4000" b="0" i="0">
                <a:solidFill>
                  <a:schemeClr val="bg1">
                    <a:alpha val="75000"/>
                  </a:schemeClr>
                </a:solidFill>
                <a:latin typeface="+mn-lt"/>
                <a:cs typeface="Arial" panose="020B0604020202020204" pitchFamily="34" charset="0"/>
              </a:defRPr>
            </a:lvl1pPr>
          </a:lstStyle>
          <a:p>
            <a:pPr lvl="0"/>
            <a:r>
              <a:rPr lang="en-US" dirty="0"/>
              <a:t>Subtitle Goes Here</a:t>
            </a:r>
          </a:p>
        </p:txBody>
      </p:sp>
      <p:pic>
        <p:nvPicPr>
          <p:cNvPr id="4" name="Picture 3">
            <a:extLst>
              <a:ext uri="{FF2B5EF4-FFF2-40B4-BE49-F238E27FC236}">
                <a16:creationId xmlns:a16="http://schemas.microsoft.com/office/drawing/2014/main" id="{B56B919F-63BA-B2EB-45BA-B673F3459E1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762000" y="409521"/>
            <a:ext cx="2158185" cy="2158185"/>
          </a:xfrm>
          <a:prstGeom prst="rect">
            <a:avLst/>
          </a:prstGeom>
        </p:spPr>
      </p:pic>
      <p:sp>
        <p:nvSpPr>
          <p:cNvPr id="3" name="Text Placeholder 2">
            <a:extLst>
              <a:ext uri="{FF2B5EF4-FFF2-40B4-BE49-F238E27FC236}">
                <a16:creationId xmlns:a16="http://schemas.microsoft.com/office/drawing/2014/main" id="{95351C6D-24ED-4618-ACA4-DFE266F78B00}"/>
              </a:ext>
              <a:ext uri="{C183D7F6-B498-43B3-948B-1728B52AA6E4}">
                <adec:decorative xmlns:adec="http://schemas.microsoft.com/office/drawing/2017/decorative" val="1"/>
              </a:ext>
            </a:extLst>
          </p:cNvPr>
          <p:cNvSpPr>
            <a:spLocks noGrp="1"/>
          </p:cNvSpPr>
          <p:nvPr>
            <p:ph type="body" sz="quarter" idx="12" hasCustomPrompt="1"/>
          </p:nvPr>
        </p:nvSpPr>
        <p:spPr>
          <a:xfrm>
            <a:off x="762155" y="6448479"/>
            <a:ext cx="3407643" cy="310819"/>
          </a:xfrm>
          <a:prstGeom prst="rect">
            <a:avLst/>
          </a:prstGeom>
        </p:spPr>
        <p:txBody>
          <a:bodyPr/>
          <a:lstStyle>
            <a:lvl1pPr marL="0" indent="0">
              <a:buNone/>
              <a:defRPr sz="1800" b="1">
                <a:solidFill>
                  <a:schemeClr val="bg1"/>
                </a:solidFill>
                <a:latin typeface="Arial" panose="020B0604020202020204" pitchFamily="34" charset="0"/>
                <a:cs typeface="Arial" panose="020B0604020202020204" pitchFamily="34" charset="0"/>
              </a:defRPr>
            </a:lvl1pPr>
          </a:lstStyle>
          <a:p>
            <a:pPr lvl="0"/>
            <a:r>
              <a:rPr lang="en-US" dirty="0"/>
              <a:t>Exceptional Student Services</a:t>
            </a:r>
          </a:p>
        </p:txBody>
      </p:sp>
    </p:spTree>
    <p:extLst>
      <p:ext uri="{BB962C8B-B14F-4D97-AF65-F5344CB8AC3E}">
        <p14:creationId xmlns:p14="http://schemas.microsoft.com/office/powerpoint/2010/main" val="2359067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cSld name="1_Contact">
    <p:bg>
      <p:bgPr>
        <a:solidFill>
          <a:srgbClr val="FFFFFF"/>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F9512BDE-EEA0-404B-8D45-8AA93D61DABC}"/>
              </a:ext>
              <a:ext uri="{C183D7F6-B498-43B3-948B-1728B52AA6E4}">
                <adec:decorative xmlns:adec="http://schemas.microsoft.com/office/drawing/2017/decorative" val="1"/>
              </a:ext>
            </a:extLst>
          </p:cNvPr>
          <p:cNvSpPr/>
          <p:nvPr userDrawn="1"/>
        </p:nvSpPr>
        <p:spPr>
          <a:xfrm flipH="1">
            <a:off x="4217870" y="0"/>
            <a:ext cx="3599236" cy="6857999"/>
          </a:xfrm>
          <a:prstGeom prst="rect">
            <a:avLst/>
          </a:prstGeom>
          <a:solidFill>
            <a:schemeClr val="accent1"/>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lang="en-US" sz="1600" noProof="0" dirty="0"/>
          </a:p>
        </p:txBody>
      </p:sp>
      <p:sp>
        <p:nvSpPr>
          <p:cNvPr id="11" name="Rectangle">
            <a:extLst>
              <a:ext uri="{FF2B5EF4-FFF2-40B4-BE49-F238E27FC236}">
                <a16:creationId xmlns:a16="http://schemas.microsoft.com/office/drawing/2014/main" id="{E1223535-0F2F-6340-80B9-0B5D9364A13F}"/>
              </a:ext>
              <a:ext uri="{C183D7F6-B498-43B3-948B-1728B52AA6E4}">
                <adec:decorative xmlns:adec="http://schemas.microsoft.com/office/drawing/2017/decorative" val="1"/>
              </a:ext>
            </a:extLst>
          </p:cNvPr>
          <p:cNvSpPr/>
          <p:nvPr userDrawn="1"/>
        </p:nvSpPr>
        <p:spPr>
          <a:xfrm>
            <a:off x="635000" y="633875"/>
            <a:ext cx="10922000" cy="5590250"/>
          </a:xfrm>
          <a:prstGeom prst="rect">
            <a:avLst/>
          </a:prstGeom>
          <a:solidFill>
            <a:srgbClr val="FFFFFF"/>
          </a:solidFill>
          <a:ln w="12700">
            <a:noFill/>
            <a:miter lim="400000"/>
          </a:ln>
          <a:effectLst>
            <a:outerShdw blurRad="254000" dist="25400" dir="2700000" rotWithShape="0">
              <a:srgbClr val="1F2125">
                <a:alpha val="15000"/>
              </a:srgbClr>
            </a:outerShdw>
          </a:effectLst>
        </p:spPr>
        <p:txBody>
          <a:bodyPr lIns="0" tIns="0" rIns="0" bIns="0" anchor="ctr"/>
          <a:lstStyle/>
          <a:p>
            <a:pPr>
              <a:defRPr sz="3200" b="0">
                <a:solidFill>
                  <a:srgbClr val="E8ECF2"/>
                </a:solidFill>
                <a:latin typeface="+mn-lt"/>
                <a:ea typeface="+mn-ea"/>
                <a:cs typeface="+mn-cs"/>
                <a:sym typeface="Helvetica Neue Medium"/>
              </a:defRPr>
            </a:pPr>
            <a:endParaRPr lang="en-US" sz="1600" noProof="0" dirty="0"/>
          </a:p>
        </p:txBody>
      </p:sp>
      <p:sp>
        <p:nvSpPr>
          <p:cNvPr id="2" name="Title 1"/>
          <p:cNvSpPr>
            <a:spLocks noGrp="1"/>
          </p:cNvSpPr>
          <p:nvPr>
            <p:ph type="ctrTitle" hasCustomPrompt="1"/>
          </p:nvPr>
        </p:nvSpPr>
        <p:spPr>
          <a:xfrm>
            <a:off x="1097280" y="758952"/>
            <a:ext cx="10058400" cy="1139415"/>
          </a:xfrm>
          <a:prstGeom prst="rect">
            <a:avLst/>
          </a:prstGeom>
        </p:spPr>
        <p:txBody>
          <a:bodyPr anchor="t" anchorCtr="0">
            <a:normAutofit/>
          </a:bodyPr>
          <a:lstStyle>
            <a:lvl1pPr algn="l">
              <a:lnSpc>
                <a:spcPct val="90000"/>
              </a:lnSpc>
              <a:defRPr sz="8000" cap="none" spc="-50" baseline="0">
                <a:solidFill>
                  <a:schemeClr val="accent1"/>
                </a:solidFill>
              </a:defRPr>
            </a:lvl1pPr>
          </a:lstStyle>
          <a:p>
            <a:r>
              <a:rPr lang="en-US" noProof="0" dirty="0"/>
              <a:t>Click to edit master title style</a:t>
            </a:r>
          </a:p>
        </p:txBody>
      </p:sp>
      <p:sp>
        <p:nvSpPr>
          <p:cNvPr id="3" name="Subtitle 2"/>
          <p:cNvSpPr>
            <a:spLocks noGrp="1"/>
          </p:cNvSpPr>
          <p:nvPr>
            <p:ph type="subTitle" idx="1" hasCustomPrompt="1"/>
          </p:nvPr>
        </p:nvSpPr>
        <p:spPr>
          <a:xfrm>
            <a:off x="1100051" y="2237939"/>
            <a:ext cx="10058400" cy="3550214"/>
          </a:xfrm>
        </p:spPr>
        <p:txBody>
          <a:bodyPr lIns="91440" rIns="91440">
            <a:normAutofit/>
          </a:bodyPr>
          <a:lstStyle>
            <a:lvl1pPr marL="0" indent="0" algn="l">
              <a:buNone/>
              <a:defRPr sz="2400" cap="none"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noProof="0" dirty="0"/>
              <a:t>Click to edit master subtitle style</a:t>
            </a:r>
          </a:p>
        </p:txBody>
      </p:sp>
      <p:cxnSp>
        <p:nvCxnSpPr>
          <p:cNvPr id="9" name="Straight Connector 8">
            <a:extLst>
              <a:ext uri="{FF2B5EF4-FFF2-40B4-BE49-F238E27FC236}">
                <a16:creationId xmlns:a16="http://schemas.microsoft.com/office/drawing/2014/main" id="{29D5A684-5D4E-4368-B18F-1BAD0C1DFD89}"/>
              </a:ext>
              <a:ext uri="{C183D7F6-B498-43B3-948B-1728B52AA6E4}">
                <adec:decorative xmlns:adec="http://schemas.microsoft.com/office/drawing/2017/decorative" val="1"/>
              </a:ext>
            </a:extLst>
          </p:cNvPr>
          <p:cNvCxnSpPr/>
          <p:nvPr userDrawn="1"/>
        </p:nvCxnSpPr>
        <p:spPr>
          <a:xfrm>
            <a:off x="1066800" y="2068152"/>
            <a:ext cx="10058400" cy="0"/>
          </a:xfrm>
          <a:prstGeom prst="line">
            <a:avLst/>
          </a:prstGeom>
          <a:ln w="76200">
            <a:solidFill>
              <a:schemeClr val="accent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80456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6200"/>
            <a:ext cx="12192000" cy="1066800"/>
          </a:xfrm>
          <a:prstGeom prst="rect">
            <a:avLst/>
          </a:prstGeom>
          <a:ln>
            <a:noFill/>
          </a:ln>
        </p:spPr>
      </p:pic>
      <p:sp>
        <p:nvSpPr>
          <p:cNvPr id="8" name="Content Placeholder 7"/>
          <p:cNvSpPr>
            <a:spLocks noGrp="1"/>
          </p:cNvSpPr>
          <p:nvPr>
            <p:ph sz="quarter" idx="13" hasCustomPrompt="1"/>
          </p:nvPr>
        </p:nvSpPr>
        <p:spPr>
          <a:xfrm>
            <a:off x="609600" y="1295400"/>
            <a:ext cx="10972800" cy="4800600"/>
          </a:xfrm>
          <a:prstGeom prst="rect">
            <a:avLst/>
          </a:prstGeom>
        </p:spPr>
        <p:txBody>
          <a:bodyPr>
            <a:normAutofit/>
          </a:bodyPr>
          <a:lstStyle>
            <a:lvl1pPr marL="0" indent="0">
              <a:buNone/>
              <a:defRPr/>
            </a:lvl1pPr>
          </a:lstStyle>
          <a:p>
            <a:pPr lvl="0"/>
            <a:r>
              <a:rPr lang="en-US"/>
              <a:t>Put whatever you want in this box</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txBox="1">
            <a:spLocks/>
          </p:cNvSpPr>
          <p:nvPr userDrawn="1"/>
        </p:nvSpPr>
        <p:spPr>
          <a:xfrm>
            <a:off x="9144000" y="6400805"/>
            <a:ext cx="2844800" cy="365125"/>
          </a:xfrm>
          <a:prstGeom prst="rect">
            <a:avLst/>
          </a:prstGeom>
        </p:spPr>
        <p:txBody>
          <a:bodyPr vert="horz" lIns="68580" tIns="34291" rIns="68580" bIns="34291"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93A505-7EC7-45A7-B0BC-7A4AA1C25744}" type="slidenum">
              <a:rPr lang="en-US" sz="900" smtClean="0"/>
              <a:pPr/>
              <a:t>‹#›</a:t>
            </a:fld>
            <a:endParaRPr lang="en-US" sz="900"/>
          </a:p>
        </p:txBody>
      </p:sp>
      <p:sp>
        <p:nvSpPr>
          <p:cNvPr id="3" name="Title 2">
            <a:extLst>
              <a:ext uri="{FF2B5EF4-FFF2-40B4-BE49-F238E27FC236}">
                <a16:creationId xmlns:a16="http://schemas.microsoft.com/office/drawing/2014/main" id="{8A924432-4E94-4A9E-AC8E-F890B5D66D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5879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a:extLst>
              <a:ext uri="{C183D7F6-B498-43B3-948B-1728B52AA6E4}">
                <adec:decorative xmlns:adec="http://schemas.microsoft.com/office/drawing/2017/decorative" val="1"/>
              </a:ext>
            </a:extLst>
          </p:cNvPr>
          <p:cNvSpPr/>
          <p:nvPr/>
        </p:nvSpPr>
        <p:spPr>
          <a:xfrm>
            <a:off x="0" y="0"/>
            <a:ext cx="12192000" cy="76200"/>
          </a:xfrm>
          <a:custGeom>
            <a:avLst/>
            <a:gdLst/>
            <a:ahLst/>
            <a:cxnLst/>
            <a:rect l="l" t="t" r="r" b="b"/>
            <a:pathLst>
              <a:path w="9144000" h="76200">
                <a:moveTo>
                  <a:pt x="0" y="76200"/>
                </a:moveTo>
                <a:lnTo>
                  <a:pt x="9144000" y="76200"/>
                </a:lnTo>
                <a:lnTo>
                  <a:pt x="9144000" y="0"/>
                </a:lnTo>
                <a:lnTo>
                  <a:pt x="0" y="0"/>
                </a:lnTo>
                <a:lnTo>
                  <a:pt x="0" y="76200"/>
                </a:lnTo>
                <a:close/>
              </a:path>
            </a:pathLst>
          </a:custGeom>
          <a:solidFill>
            <a:schemeClr val="accent1"/>
          </a:solidFill>
          <a:ln>
            <a:solidFill>
              <a:srgbClr val="012169"/>
            </a:solidFill>
          </a:ln>
        </p:spPr>
        <p:txBody>
          <a:bodyPr wrap="square" lIns="0" tIns="0" rIns="0" bIns="0" rtlCol="0"/>
          <a:lstStyle/>
          <a:p>
            <a:endParaRPr sz="1800"/>
          </a:p>
        </p:txBody>
      </p:sp>
      <p:sp>
        <p:nvSpPr>
          <p:cNvPr id="2" name="Holder 2"/>
          <p:cNvSpPr>
            <a:spLocks noGrp="1"/>
          </p:cNvSpPr>
          <p:nvPr>
            <p:ph type="title"/>
          </p:nvPr>
        </p:nvSpPr>
        <p:spPr>
          <a:xfrm>
            <a:off x="1374173" y="329185"/>
            <a:ext cx="9443652" cy="492443"/>
          </a:xfrm>
          <a:prstGeom prst="rect">
            <a:avLst/>
          </a:prstGeom>
        </p:spPr>
        <p:txBody>
          <a:bodyPr wrap="square" lIns="0" tIns="0" rIns="0" bIns="0">
            <a:spAutoFit/>
          </a:bodyPr>
          <a:lstStyle>
            <a:lvl1pPr>
              <a:defRPr sz="3200" b="0" i="0">
                <a:solidFill>
                  <a:srgbClr val="012069"/>
                </a:solidFill>
                <a:latin typeface="Franklin Gothic Medium"/>
                <a:cs typeface="Franklin Gothic Medium"/>
              </a:defRPr>
            </a:lvl1pPr>
          </a:lstStyle>
          <a:p>
            <a:endParaRPr dirty="0"/>
          </a:p>
        </p:txBody>
      </p:sp>
      <p:sp>
        <p:nvSpPr>
          <p:cNvPr id="3" name="Holder 3"/>
          <p:cNvSpPr>
            <a:spLocks noGrp="1"/>
          </p:cNvSpPr>
          <p:nvPr>
            <p:ph type="body" idx="1"/>
          </p:nvPr>
        </p:nvSpPr>
        <p:spPr>
          <a:xfrm>
            <a:off x="465092" y="1580452"/>
            <a:ext cx="11261817" cy="430887"/>
          </a:xfrm>
          <a:prstGeom prst="rect">
            <a:avLst/>
          </a:prstGeom>
        </p:spPr>
        <p:txBody>
          <a:bodyPr wrap="square" lIns="0" tIns="0" rIns="0" bIns="0">
            <a:spAutoFit/>
          </a:bodyPr>
          <a:lstStyle>
            <a:lvl1pPr>
              <a:defRPr sz="2800" b="0" i="0">
                <a:solidFill>
                  <a:schemeClr val="tx1"/>
                </a:solidFill>
                <a:latin typeface="Franklin Gothic Medium"/>
                <a:cs typeface="Franklin Gothic Medium"/>
              </a:defRPr>
            </a:lvl1pPr>
          </a:lstStyle>
          <a:p>
            <a:endParaRPr dirty="0"/>
          </a:p>
        </p:txBody>
      </p:sp>
      <p:sp>
        <p:nvSpPr>
          <p:cNvPr id="4" name="TextBox 3">
            <a:extLst>
              <a:ext uri="{FF2B5EF4-FFF2-40B4-BE49-F238E27FC236}">
                <a16:creationId xmlns:a16="http://schemas.microsoft.com/office/drawing/2014/main" id="{44A4EB35-B61B-EF41-CFC8-9010D28EF189}"/>
              </a:ext>
              <a:ext uri="{C183D7F6-B498-43B3-948B-1728B52AA6E4}">
                <adec:decorative xmlns:adec="http://schemas.microsoft.com/office/drawing/2017/decorative" val="1"/>
              </a:ext>
            </a:extLst>
          </p:cNvPr>
          <p:cNvSpPr txBox="1"/>
          <p:nvPr userDrawn="1"/>
        </p:nvSpPr>
        <p:spPr>
          <a:xfrm>
            <a:off x="0" y="6488668"/>
            <a:ext cx="3593592" cy="369332"/>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Exceptional Student Services</a:t>
            </a:r>
          </a:p>
        </p:txBody>
      </p:sp>
    </p:spTree>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6" r:id="rId4"/>
    <p:sldLayoutId id="2147483664" r:id="rId5"/>
    <p:sldLayoutId id="2147483669" r:id="rId6"/>
    <p:sldLayoutId id="2147483670" r:id="rId7"/>
    <p:sldLayoutId id="2147483671" r:id="rId8"/>
    <p:sldLayoutId id="2147483672" r:id="rId9"/>
    <p:sldLayoutId id="2147483673" r:id="rId10"/>
    <p:sldLayoutId id="2147483674" r:id="rId11"/>
  </p:sldLayoutIdLst>
  <p:txStyles>
    <p:titleStyle>
      <a:lvl1pPr eaLnBrk="1" hangingPunct="1">
        <a:defRPr>
          <a:solidFill>
            <a:schemeClr val="accent1"/>
          </a:solidFill>
          <a:latin typeface="+mj-lt"/>
          <a:ea typeface="+mj-ea"/>
          <a:cs typeface="Arial" panose="020B0604020202020204" pitchFamily="34" charset="0"/>
        </a:defRPr>
      </a:lvl1pPr>
    </p:titleStyle>
    <p:bodyStyle>
      <a:lvl1pPr marL="0" eaLnBrk="1" hangingPunct="1">
        <a:defRPr>
          <a:latin typeface="+mn-lt"/>
          <a:ea typeface="+mn-ea"/>
          <a:cs typeface="Arial" panose="020B0604020202020204"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highleveragepractices.org/sites/default/files/2020-10/Collaborationfinal.pdf?_gl=1*1dze6ql*_ga*MTk2MDk0MTUzMy4xNjg3NDU3ODc5*_ga_L4ZFTNESGT*MTY4NzQ1Nzg3OC4xLjEuMTY4NzQ1ODg4Ni42MC4wLjA."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hyperlink" Target="https://iris.peabody.vanderbilt.edu/module/udl/" TargetMode="External"/><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hyperlink" Target="https://www.cccframework.org/resources/"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www.regieroutman.com/teachingessentials/samples/olm.pdf" TargetMode="External"/><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2.png"/><Relationship Id="rId18" Type="http://schemas.openxmlformats.org/officeDocument/2006/relationships/slide" Target="slide26.xml"/><Relationship Id="rId3" Type="http://schemas.openxmlformats.org/officeDocument/2006/relationships/image" Target="../media/image27.png"/><Relationship Id="rId21" Type="http://schemas.openxmlformats.org/officeDocument/2006/relationships/slide" Target="slide49.xml"/><Relationship Id="rId7" Type="http://schemas.openxmlformats.org/officeDocument/2006/relationships/image" Target="../media/image29.png"/><Relationship Id="rId12" Type="http://schemas.openxmlformats.org/officeDocument/2006/relationships/slide" Target="slide23.xml"/><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slide" Target="slide25.xml"/><Relationship Id="rId20" Type="http://schemas.openxmlformats.org/officeDocument/2006/relationships/slide" Target="slide42.xml"/><Relationship Id="rId1" Type="http://schemas.openxmlformats.org/officeDocument/2006/relationships/slideLayout" Target="../slideLayouts/slideLayout10.xml"/><Relationship Id="rId6" Type="http://schemas.openxmlformats.org/officeDocument/2006/relationships/slide" Target="slide20.xml"/><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10" Type="http://schemas.openxmlformats.org/officeDocument/2006/relationships/slide" Target="slide22.xml"/><Relationship Id="rId19" Type="http://schemas.openxmlformats.org/officeDocument/2006/relationships/slide" Target="slide34.xml"/><Relationship Id="rId4" Type="http://schemas.openxmlformats.org/officeDocument/2006/relationships/slide" Target="slide19.xml"/><Relationship Id="rId9" Type="http://schemas.openxmlformats.org/officeDocument/2006/relationships/image" Target="../media/image30.png"/><Relationship Id="rId14" Type="http://schemas.openxmlformats.org/officeDocument/2006/relationships/slide" Target="slide24.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slide" Target="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slide" Target="slide18.xml"/><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slide" Target="slide18.xml"/><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slide" Target="slide18.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slide" Target="slide18.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slide" Target="slide18.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slide" Target="slide18.xml"/><Relationship Id="rId4"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47.png"/><Relationship Id="rId18" Type="http://schemas.openxmlformats.org/officeDocument/2006/relationships/slide" Target="slide18.xml"/><Relationship Id="rId3" Type="http://schemas.openxmlformats.org/officeDocument/2006/relationships/image" Target="../media/image42.png"/><Relationship Id="rId21" Type="http://schemas.openxmlformats.org/officeDocument/2006/relationships/slide" Target="slide49.xml"/><Relationship Id="rId7" Type="http://schemas.openxmlformats.org/officeDocument/2006/relationships/image" Target="../media/image44.png"/><Relationship Id="rId12" Type="http://schemas.openxmlformats.org/officeDocument/2006/relationships/slide" Target="slide31.xml"/><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slide" Target="slide33.xml"/><Relationship Id="rId20" Type="http://schemas.openxmlformats.org/officeDocument/2006/relationships/slide" Target="slide42.xml"/><Relationship Id="rId1" Type="http://schemas.openxmlformats.org/officeDocument/2006/relationships/slideLayout" Target="../slideLayouts/slideLayout10.xml"/><Relationship Id="rId6" Type="http://schemas.openxmlformats.org/officeDocument/2006/relationships/slide" Target="slide28.xml"/><Relationship Id="rId11" Type="http://schemas.openxmlformats.org/officeDocument/2006/relationships/image" Target="../media/image46.png"/><Relationship Id="rId5" Type="http://schemas.openxmlformats.org/officeDocument/2006/relationships/image" Target="../media/image43.png"/><Relationship Id="rId15" Type="http://schemas.openxmlformats.org/officeDocument/2006/relationships/image" Target="../media/image48.png"/><Relationship Id="rId10" Type="http://schemas.openxmlformats.org/officeDocument/2006/relationships/slide" Target="slide30.xml"/><Relationship Id="rId19" Type="http://schemas.openxmlformats.org/officeDocument/2006/relationships/slide" Target="slide34.xml"/><Relationship Id="rId4" Type="http://schemas.openxmlformats.org/officeDocument/2006/relationships/slide" Target="slide27.xml"/><Relationship Id="rId9" Type="http://schemas.openxmlformats.org/officeDocument/2006/relationships/image" Target="../media/image45.png"/><Relationship Id="rId14" Type="http://schemas.openxmlformats.org/officeDocument/2006/relationships/slide" Target="slide3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image" Target="../media/image53.jpeg"/><Relationship Id="rId4" Type="http://schemas.openxmlformats.org/officeDocument/2006/relationships/slide" Target="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42.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64.png"/><Relationship Id="rId18" Type="http://schemas.openxmlformats.org/officeDocument/2006/relationships/slide" Target="slide18.xml"/><Relationship Id="rId3" Type="http://schemas.openxmlformats.org/officeDocument/2006/relationships/image" Target="../media/image59.png"/><Relationship Id="rId21" Type="http://schemas.openxmlformats.org/officeDocument/2006/relationships/slide" Target="slide49.xml"/><Relationship Id="rId7" Type="http://schemas.openxmlformats.org/officeDocument/2006/relationships/image" Target="../media/image61.png"/><Relationship Id="rId12" Type="http://schemas.openxmlformats.org/officeDocument/2006/relationships/slide" Target="slide39.xml"/><Relationship Id="rId17" Type="http://schemas.openxmlformats.org/officeDocument/2006/relationships/image" Target="../media/image66.png"/><Relationship Id="rId2" Type="http://schemas.openxmlformats.org/officeDocument/2006/relationships/notesSlide" Target="../notesSlides/notesSlide6.xml"/><Relationship Id="rId16" Type="http://schemas.openxmlformats.org/officeDocument/2006/relationships/slide" Target="slide41.xml"/><Relationship Id="rId20" Type="http://schemas.openxmlformats.org/officeDocument/2006/relationships/slide" Target="slide42.xml"/><Relationship Id="rId1" Type="http://schemas.openxmlformats.org/officeDocument/2006/relationships/slideLayout" Target="../slideLayouts/slideLayout10.xml"/><Relationship Id="rId6" Type="http://schemas.openxmlformats.org/officeDocument/2006/relationships/slide" Target="slide36.xml"/><Relationship Id="rId11" Type="http://schemas.openxmlformats.org/officeDocument/2006/relationships/image" Target="../media/image63.png"/><Relationship Id="rId5" Type="http://schemas.openxmlformats.org/officeDocument/2006/relationships/image" Target="../media/image60.png"/><Relationship Id="rId15" Type="http://schemas.openxmlformats.org/officeDocument/2006/relationships/image" Target="../media/image65.png"/><Relationship Id="rId10" Type="http://schemas.openxmlformats.org/officeDocument/2006/relationships/slide" Target="slide38.xml"/><Relationship Id="rId19" Type="http://schemas.openxmlformats.org/officeDocument/2006/relationships/slide" Target="slide26.xml"/><Relationship Id="rId4" Type="http://schemas.openxmlformats.org/officeDocument/2006/relationships/slide" Target="slide35.xml"/><Relationship Id="rId9" Type="http://schemas.openxmlformats.org/officeDocument/2006/relationships/image" Target="../media/image62.png"/><Relationship Id="rId14" Type="http://schemas.openxmlformats.org/officeDocument/2006/relationships/slide" Target="slide40.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1.xml"/><Relationship Id="rId5" Type="http://schemas.openxmlformats.org/officeDocument/2006/relationships/slide" Target="slide34.xml"/><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9.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9.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70.jpe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9.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9.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9.png"/><Relationship Id="rId1" Type="http://schemas.openxmlformats.org/officeDocument/2006/relationships/slideLayout" Target="../slideLayouts/slideLayout11.xml"/><Relationship Id="rId5" Type="http://schemas.openxmlformats.org/officeDocument/2006/relationships/slide" Target="slide26.xml"/><Relationship Id="rId4" Type="http://schemas.openxmlformats.org/officeDocument/2006/relationships/image" Target="../media/image74.jpeg"/></Relationships>
</file>

<file path=ppt/slides/_rels/slide42.xml.rels><?xml version="1.0" encoding="UTF-8" standalone="yes"?>
<Relationships xmlns="http://schemas.openxmlformats.org/package/2006/relationships"><Relationship Id="rId8" Type="http://schemas.openxmlformats.org/officeDocument/2006/relationships/slide" Target="slide45.xml"/><Relationship Id="rId13" Type="http://schemas.openxmlformats.org/officeDocument/2006/relationships/image" Target="../media/image80.png"/><Relationship Id="rId18" Type="http://schemas.openxmlformats.org/officeDocument/2006/relationships/slide" Target="slide18.xml"/><Relationship Id="rId3" Type="http://schemas.openxmlformats.org/officeDocument/2006/relationships/image" Target="../media/image75.png"/><Relationship Id="rId7" Type="http://schemas.openxmlformats.org/officeDocument/2006/relationships/image" Target="../media/image77.png"/><Relationship Id="rId12" Type="http://schemas.openxmlformats.org/officeDocument/2006/relationships/slide" Target="slide47.xml"/><Relationship Id="rId17" Type="http://schemas.openxmlformats.org/officeDocument/2006/relationships/image" Target="../media/image82.png"/><Relationship Id="rId2" Type="http://schemas.openxmlformats.org/officeDocument/2006/relationships/notesSlide" Target="../notesSlides/notesSlide7.xml"/><Relationship Id="rId16" Type="http://schemas.openxmlformats.org/officeDocument/2006/relationships/slide" Target="slide49.xml"/><Relationship Id="rId20" Type="http://schemas.openxmlformats.org/officeDocument/2006/relationships/slide" Target="slide34.xml"/><Relationship Id="rId1" Type="http://schemas.openxmlformats.org/officeDocument/2006/relationships/slideLayout" Target="../slideLayouts/slideLayout10.xml"/><Relationship Id="rId6" Type="http://schemas.openxmlformats.org/officeDocument/2006/relationships/slide" Target="slide44.xml"/><Relationship Id="rId11" Type="http://schemas.openxmlformats.org/officeDocument/2006/relationships/image" Target="../media/image79.png"/><Relationship Id="rId5" Type="http://schemas.openxmlformats.org/officeDocument/2006/relationships/image" Target="../media/image76.png"/><Relationship Id="rId15" Type="http://schemas.openxmlformats.org/officeDocument/2006/relationships/image" Target="../media/image81.png"/><Relationship Id="rId10" Type="http://schemas.openxmlformats.org/officeDocument/2006/relationships/slide" Target="slide46.xml"/><Relationship Id="rId19" Type="http://schemas.openxmlformats.org/officeDocument/2006/relationships/slide" Target="slide26.xml"/><Relationship Id="rId4" Type="http://schemas.openxmlformats.org/officeDocument/2006/relationships/slide" Target="slide43.xml"/><Relationship Id="rId9" Type="http://schemas.openxmlformats.org/officeDocument/2006/relationships/image" Target="../media/image78.png"/><Relationship Id="rId14" Type="http://schemas.openxmlformats.org/officeDocument/2006/relationships/slide" Target="slide48.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1.xml"/><Relationship Id="rId5" Type="http://schemas.openxmlformats.org/officeDocument/2006/relationships/slide" Target="slide42.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png"/><Relationship Id="rId1" Type="http://schemas.openxmlformats.org/officeDocument/2006/relationships/slideLayout" Target="../slideLayouts/slideLayout11.xml"/><Relationship Id="rId5" Type="http://schemas.openxmlformats.org/officeDocument/2006/relationships/slide" Target="slide42.xml"/><Relationship Id="rId4" Type="http://schemas.openxmlformats.org/officeDocument/2006/relationships/image" Target="../media/image84.jpeg"/></Relationships>
</file>

<file path=ppt/slides/_rels/slide4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5.png"/><Relationship Id="rId1" Type="http://schemas.openxmlformats.org/officeDocument/2006/relationships/slideLayout" Target="../slideLayouts/slideLayout11.xml"/><Relationship Id="rId5" Type="http://schemas.openxmlformats.org/officeDocument/2006/relationships/slide" Target="slide42.xml"/><Relationship Id="rId4" Type="http://schemas.openxmlformats.org/officeDocument/2006/relationships/image" Target="../media/image85.jpe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5.png"/><Relationship Id="rId1" Type="http://schemas.openxmlformats.org/officeDocument/2006/relationships/slideLayout" Target="../slideLayouts/slideLayout11.xml"/><Relationship Id="rId5" Type="http://schemas.openxmlformats.org/officeDocument/2006/relationships/slide" Target="slide42.xml"/><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5.png"/><Relationship Id="rId1" Type="http://schemas.openxmlformats.org/officeDocument/2006/relationships/slideLayout" Target="../slideLayouts/slideLayout11.xml"/><Relationship Id="rId5" Type="http://schemas.openxmlformats.org/officeDocument/2006/relationships/slide" Target="slide42.xml"/><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5.png"/><Relationship Id="rId1" Type="http://schemas.openxmlformats.org/officeDocument/2006/relationships/slideLayout" Target="../slideLayouts/slideLayout11.xml"/><Relationship Id="rId5" Type="http://schemas.openxmlformats.org/officeDocument/2006/relationships/slide" Target="slide42.xml"/><Relationship Id="rId4" Type="http://schemas.openxmlformats.org/officeDocument/2006/relationships/image" Target="../media/image88.jpeg"/></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5.png"/><Relationship Id="rId1" Type="http://schemas.openxmlformats.org/officeDocument/2006/relationships/slideLayout" Target="../slideLayouts/slideLayout11.xml"/><Relationship Id="rId5" Type="http://schemas.openxmlformats.org/officeDocument/2006/relationships/image" Target="../media/image89.jpeg"/><Relationship Id="rId4" Type="http://schemas.openxmlformats.org/officeDocument/2006/relationships/slide" Target="slide4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6.png"/><Relationship Id="rId1" Type="http://schemas.openxmlformats.org/officeDocument/2006/relationships/slideLayout" Target="../slideLayouts/slideLayout4.xml"/><Relationship Id="rId4" Type="http://schemas.microsoft.com/office/2007/relationships/hdphoto" Target="../media/hdphoto3.wdp"/></Relationships>
</file>

<file path=ppt/slides/_rels/slide5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3.png"/><Relationship Id="rId4" Type="http://schemas.microsoft.com/office/2007/relationships/hdphoto" Target="../media/hdphoto4.wdp"/></Relationships>
</file>

<file path=ppt/slides/_rels/slide5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95.svg"/></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97.svg"/></Relationships>
</file>

<file path=ppt/slides/_rels/slide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azed.gov/specialeducation/ssip" TargetMode="External"/><Relationship Id="rId2" Type="http://schemas.openxmlformats.org/officeDocument/2006/relationships/hyperlink" Target="mailto:shaun.stevenson@azed.gov"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AE2D-7EC7-1979-6FBF-74D2CD3D6F66}"/>
              </a:ext>
            </a:extLst>
          </p:cNvPr>
          <p:cNvSpPr>
            <a:spLocks noGrp="1"/>
          </p:cNvSpPr>
          <p:nvPr>
            <p:ph type="title"/>
          </p:nvPr>
        </p:nvSpPr>
        <p:spPr>
          <a:xfrm>
            <a:off x="762000" y="3429000"/>
            <a:ext cx="5867400" cy="1231106"/>
          </a:xfrm>
        </p:spPr>
        <p:txBody>
          <a:bodyPr/>
          <a:lstStyle/>
          <a:p>
            <a:r>
              <a:rPr lang="en-US" sz="4000" dirty="0"/>
              <a:t>Evidence-Based Practices </a:t>
            </a:r>
            <a:br>
              <a:rPr lang="en-US" sz="4000" dirty="0"/>
            </a:br>
            <a:r>
              <a:rPr lang="en-US" sz="4000" dirty="0"/>
              <a:t>(EBP) Walkthroughs</a:t>
            </a:r>
          </a:p>
        </p:txBody>
      </p:sp>
      <p:sp>
        <p:nvSpPr>
          <p:cNvPr id="3" name="Text Placeholder 2">
            <a:extLst>
              <a:ext uri="{FF2B5EF4-FFF2-40B4-BE49-F238E27FC236}">
                <a16:creationId xmlns:a16="http://schemas.microsoft.com/office/drawing/2014/main" id="{E3A98DAB-0EE7-7527-0AB7-E134B4F47A76}"/>
              </a:ext>
            </a:extLst>
          </p:cNvPr>
          <p:cNvSpPr>
            <a:spLocks noGrp="1"/>
          </p:cNvSpPr>
          <p:nvPr>
            <p:ph type="body" sz="quarter" idx="11"/>
          </p:nvPr>
        </p:nvSpPr>
        <p:spPr>
          <a:xfrm>
            <a:off x="762421" y="4800600"/>
            <a:ext cx="4114379" cy="553998"/>
          </a:xfrm>
        </p:spPr>
        <p:txBody>
          <a:bodyPr/>
          <a:lstStyle/>
          <a:p>
            <a:pPr algn="l"/>
            <a:r>
              <a:rPr lang="en-US" sz="3600" dirty="0">
                <a:solidFill>
                  <a:schemeClr val="bg1">
                    <a:alpha val="90000"/>
                  </a:schemeClr>
                </a:solidFill>
              </a:rPr>
              <a:t>Tool and Process</a:t>
            </a:r>
          </a:p>
        </p:txBody>
      </p:sp>
    </p:spTree>
    <p:extLst>
      <p:ext uri="{BB962C8B-B14F-4D97-AF65-F5344CB8AC3E}">
        <p14:creationId xmlns:p14="http://schemas.microsoft.com/office/powerpoint/2010/main" val="3868258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6" name="Title 1">
            <a:extLst>
              <a:ext uri="{FF2B5EF4-FFF2-40B4-BE49-F238E27FC236}">
                <a16:creationId xmlns:a16="http://schemas.microsoft.com/office/drawing/2014/main" id="{11CD215B-79EB-6DCD-70D6-E5B024F2C94E}"/>
              </a:ext>
            </a:extLst>
          </p:cNvPr>
          <p:cNvSpPr>
            <a:spLocks noGrp="1"/>
          </p:cNvSpPr>
          <p:nvPr>
            <p:ph type="title"/>
          </p:nvPr>
        </p:nvSpPr>
        <p:spPr>
          <a:xfrm>
            <a:off x="304800" y="253936"/>
            <a:ext cx="6186408" cy="1692771"/>
          </a:xfrm>
        </p:spPr>
        <p:txBody>
          <a:bodyPr/>
          <a:lstStyle/>
          <a:p>
            <a:pPr lvl="0">
              <a:lnSpc>
                <a:spcPct val="100000"/>
              </a:lnSpc>
              <a:spcBef>
                <a:spcPts val="0"/>
              </a:spcBef>
              <a:buClr>
                <a:srgbClr val="53C10C"/>
              </a:buClr>
              <a:buSzPct val="85000"/>
            </a:pPr>
            <a:r>
              <a:rPr lang="en-US" sz="3000" b="1" dirty="0">
                <a:solidFill>
                  <a:srgbClr val="232B64"/>
                </a:solidFill>
                <a:ea typeface="Open Sans" panose="020B0606030504020204" pitchFamily="34" charset="0"/>
              </a:rPr>
              <a:t>Guiding Research</a:t>
            </a:r>
            <a:br>
              <a:rPr lang="en-US" sz="3000" b="1" dirty="0">
                <a:solidFill>
                  <a:srgbClr val="232B64"/>
                </a:solidFill>
                <a:ea typeface="Open Sans" panose="020B0606030504020204" pitchFamily="34" charset="0"/>
              </a:rPr>
            </a:br>
            <a:r>
              <a:rPr lang="en-US" sz="5000" dirty="0">
                <a:solidFill>
                  <a:srgbClr val="012169"/>
                </a:solidFill>
                <a:ea typeface="+mn-ea"/>
                <a:cs typeface="Calibri Light" panose="020F0302020204030204" pitchFamily="34" charset="0"/>
              </a:rPr>
              <a:t>HLP</a:t>
            </a:r>
            <a:br>
              <a:rPr lang="en-US" sz="5000" dirty="0">
                <a:solidFill>
                  <a:srgbClr val="012169"/>
                </a:solidFill>
                <a:latin typeface="Raleway"/>
                <a:ea typeface="+mn-ea"/>
                <a:cs typeface="Calibri Light" panose="020F0302020204030204" pitchFamily="34" charset="0"/>
              </a:rPr>
            </a:br>
            <a:endParaRPr lang="en-US" sz="3000" b="1" dirty="0">
              <a:solidFill>
                <a:srgbClr val="232B64"/>
              </a:solidFill>
              <a:ea typeface="Open Sans" panose="020B0606030504020204" pitchFamily="34" charset="0"/>
            </a:endParaRPr>
          </a:p>
        </p:txBody>
      </p:sp>
      <p:sp>
        <p:nvSpPr>
          <p:cNvPr id="13" name="TextBox 12">
            <a:extLst>
              <a:ext uri="{FF2B5EF4-FFF2-40B4-BE49-F238E27FC236}">
                <a16:creationId xmlns:a16="http://schemas.microsoft.com/office/drawing/2014/main" id="{820212BF-8776-FF9E-98F7-9722BD7C6D53}"/>
              </a:ext>
            </a:extLst>
          </p:cNvPr>
          <p:cNvSpPr txBox="1"/>
          <p:nvPr/>
        </p:nvSpPr>
        <p:spPr>
          <a:xfrm>
            <a:off x="1330717" y="2611814"/>
            <a:ext cx="4953000" cy="193899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Times New Roman" panose="02020603050405020304" pitchFamily="18" charset="0"/>
              </a:rPr>
              <a:t>It is aligned with the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effectLst/>
                <a:uLnTx/>
                <a:uFillTx/>
                <a:ea typeface="+mn-ea"/>
                <a:cs typeface="Times New Roman" panose="02020603050405020304" pitchFamily="18" charset="0"/>
                <a:hlinkClick r:id="rId3"/>
              </a:rPr>
              <a:t>High Leverage Practices</a:t>
            </a:r>
            <a:r>
              <a:rPr kumimoji="0" lang="en-US" sz="2400" b="0" i="0" strike="noStrike" kern="1200" cap="none" spc="0" normalizeH="0" baseline="0" noProof="0" dirty="0">
                <a:ln>
                  <a:noFill/>
                </a:ln>
                <a:effectLst/>
                <a:uLnTx/>
                <a:uFillTx/>
                <a:ea typeface="+mn-ea"/>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effectLst/>
              <a:uLnTx/>
              <a:uFillTx/>
              <a:ea typeface="+mn-ea"/>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Times New Roman" panose="02020603050405020304" pitchFamily="18" charset="0"/>
              </a:rPr>
              <a:t>The most critical practices for improving student outcomes</a:t>
            </a:r>
          </a:p>
        </p:txBody>
      </p:sp>
      <p:grpSp>
        <p:nvGrpSpPr>
          <p:cNvPr id="20" name="Group 19">
            <a:extLst>
              <a:ext uri="{FF2B5EF4-FFF2-40B4-BE49-F238E27FC236}">
                <a16:creationId xmlns:a16="http://schemas.microsoft.com/office/drawing/2014/main" id="{774D85C6-26A9-7924-E424-AC52FC0CC916}"/>
              </a:ext>
              <a:ext uri="{C183D7F6-B498-43B3-948B-1728B52AA6E4}">
                <adec:decorative xmlns:adec="http://schemas.microsoft.com/office/drawing/2017/decorative" val="1"/>
              </a:ext>
            </a:extLst>
          </p:cNvPr>
          <p:cNvGrpSpPr/>
          <p:nvPr/>
        </p:nvGrpSpPr>
        <p:grpSpPr>
          <a:xfrm>
            <a:off x="6781800" y="1551988"/>
            <a:ext cx="4465820" cy="3754024"/>
            <a:chOff x="6932317" y="1722468"/>
            <a:chExt cx="4465820" cy="3754024"/>
          </a:xfrm>
        </p:grpSpPr>
        <p:pic>
          <p:nvPicPr>
            <p:cNvPr id="1028" name="Picture 4" descr="IRIS | High-Leverage Practices">
              <a:extLst>
                <a:ext uri="{FF2B5EF4-FFF2-40B4-BE49-F238E27FC236}">
                  <a16:creationId xmlns:a16="http://schemas.microsoft.com/office/drawing/2014/main" id="{B76D1DC5-C5EF-5A13-9019-925B834DA6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2317" y="2135360"/>
              <a:ext cx="4465820" cy="29718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C5318A59-E4F7-7C2C-C06E-FB0B274382E5}"/>
                </a:ext>
              </a:extLst>
            </p:cNvPr>
            <p:cNvSpPr txBox="1"/>
            <p:nvPr/>
          </p:nvSpPr>
          <p:spPr>
            <a:xfrm>
              <a:off x="8250827" y="1722468"/>
              <a:ext cx="1828800" cy="369332"/>
            </a:xfrm>
            <a:prstGeom prst="rect">
              <a:avLst/>
            </a:prstGeom>
            <a:noFill/>
          </p:spPr>
          <p:txBody>
            <a:bodyPr wrap="square" rtlCol="0">
              <a:spAutoFit/>
            </a:bodyPr>
            <a:lstStyle/>
            <a:p>
              <a:r>
                <a:rPr lang="en-US" dirty="0"/>
                <a:t>Collaboration</a:t>
              </a:r>
            </a:p>
          </p:txBody>
        </p:sp>
        <p:sp>
          <p:nvSpPr>
            <p:cNvPr id="17" name="TextBox 16">
              <a:extLst>
                <a:ext uri="{FF2B5EF4-FFF2-40B4-BE49-F238E27FC236}">
                  <a16:creationId xmlns:a16="http://schemas.microsoft.com/office/drawing/2014/main" id="{41F4834B-F856-3ABF-5826-D27802BC0DDA}"/>
                </a:ext>
              </a:extLst>
            </p:cNvPr>
            <p:cNvSpPr txBox="1"/>
            <p:nvPr/>
          </p:nvSpPr>
          <p:spPr>
            <a:xfrm rot="2644121">
              <a:off x="7039546" y="2952201"/>
              <a:ext cx="1828800" cy="369332"/>
            </a:xfrm>
            <a:prstGeom prst="rect">
              <a:avLst/>
            </a:prstGeom>
            <a:noFill/>
          </p:spPr>
          <p:txBody>
            <a:bodyPr wrap="square" rtlCol="0">
              <a:spAutoFit/>
            </a:bodyPr>
            <a:lstStyle/>
            <a:p>
              <a:r>
                <a:rPr lang="en-US" dirty="0">
                  <a:solidFill>
                    <a:schemeClr val="bg1"/>
                  </a:solidFill>
                </a:rPr>
                <a:t>Assessment</a:t>
              </a:r>
            </a:p>
          </p:txBody>
        </p:sp>
        <p:sp>
          <p:nvSpPr>
            <p:cNvPr id="18" name="TextBox 17">
              <a:extLst>
                <a:ext uri="{FF2B5EF4-FFF2-40B4-BE49-F238E27FC236}">
                  <a16:creationId xmlns:a16="http://schemas.microsoft.com/office/drawing/2014/main" id="{F9FD5CC5-F160-8187-5CE1-C4F113BFAF60}"/>
                </a:ext>
              </a:extLst>
            </p:cNvPr>
            <p:cNvSpPr txBox="1"/>
            <p:nvPr/>
          </p:nvSpPr>
          <p:spPr>
            <a:xfrm>
              <a:off x="7468463" y="5107160"/>
              <a:ext cx="3393528" cy="369332"/>
            </a:xfrm>
            <a:prstGeom prst="rect">
              <a:avLst/>
            </a:prstGeom>
            <a:noFill/>
          </p:spPr>
          <p:txBody>
            <a:bodyPr wrap="square" rtlCol="0">
              <a:spAutoFit/>
            </a:bodyPr>
            <a:lstStyle/>
            <a:p>
              <a:r>
                <a:rPr lang="en-US" dirty="0"/>
                <a:t>Social/emotional/behavioral</a:t>
              </a:r>
            </a:p>
          </p:txBody>
        </p:sp>
        <p:sp>
          <p:nvSpPr>
            <p:cNvPr id="19" name="TextBox 18">
              <a:extLst>
                <a:ext uri="{FF2B5EF4-FFF2-40B4-BE49-F238E27FC236}">
                  <a16:creationId xmlns:a16="http://schemas.microsoft.com/office/drawing/2014/main" id="{18700490-EAC4-3897-B69C-A4C142730C52}"/>
                </a:ext>
              </a:extLst>
            </p:cNvPr>
            <p:cNvSpPr txBox="1"/>
            <p:nvPr/>
          </p:nvSpPr>
          <p:spPr>
            <a:xfrm rot="2623211">
              <a:off x="9503561" y="3882640"/>
              <a:ext cx="1506264" cy="369332"/>
            </a:xfrm>
            <a:prstGeom prst="rect">
              <a:avLst/>
            </a:prstGeom>
            <a:noFill/>
          </p:spPr>
          <p:txBody>
            <a:bodyPr wrap="square" rtlCol="0">
              <a:spAutoFit/>
            </a:bodyPr>
            <a:lstStyle/>
            <a:p>
              <a:r>
                <a:rPr lang="en-US" dirty="0">
                  <a:solidFill>
                    <a:schemeClr val="bg1"/>
                  </a:solidFill>
                </a:rPr>
                <a:t>Instruction</a:t>
              </a:r>
            </a:p>
          </p:txBody>
        </p:sp>
      </p:grpSp>
    </p:spTree>
    <p:extLst>
      <p:ext uri="{BB962C8B-B14F-4D97-AF65-F5344CB8AC3E}">
        <p14:creationId xmlns:p14="http://schemas.microsoft.com/office/powerpoint/2010/main" val="384872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4F1C70B3-6F48-F91B-387D-EABF95EA4F8D}"/>
              </a:ext>
            </a:extLst>
          </p:cNvPr>
          <p:cNvSpPr>
            <a:spLocks noGrp="1"/>
          </p:cNvSpPr>
          <p:nvPr>
            <p:ph type="title"/>
          </p:nvPr>
        </p:nvSpPr>
        <p:spPr>
          <a:xfrm>
            <a:off x="304800" y="304800"/>
            <a:ext cx="6319867" cy="1723549"/>
          </a:xfrm>
        </p:spPr>
        <p:txBody>
          <a:bodyPr/>
          <a:lstStyle/>
          <a:p>
            <a:pPr rtl="0" eaLnBrk="1" latinLnBrk="0" hangingPunct="1"/>
            <a:r>
              <a:rPr lang="en-US" sz="3000" b="1" kern="1200" dirty="0">
                <a:solidFill>
                  <a:srgbClr val="232B64"/>
                </a:solidFill>
                <a:effectLst/>
                <a:latin typeface="Roboto" panose="02000000000000000000" pitchFamily="2" charset="0"/>
                <a:ea typeface="Open Sans" panose="020B0606030504020204" pitchFamily="34" charset="0"/>
                <a:cs typeface="+mn-cs"/>
              </a:rPr>
              <a:t>Guiding Research</a:t>
            </a:r>
            <a:endParaRPr lang="en-US" dirty="0">
              <a:effectLst/>
            </a:endParaRPr>
          </a:p>
          <a:p>
            <a:pPr rtl="0" eaLnBrk="1" latinLnBrk="0" hangingPunct="1"/>
            <a:r>
              <a:rPr lang="en-US" sz="5000" kern="1200" dirty="0">
                <a:solidFill>
                  <a:srgbClr val="012169"/>
                </a:solidFill>
                <a:effectLst/>
                <a:ea typeface="+mn-ea"/>
                <a:cs typeface="Calibri Light" panose="020F0302020204030204" pitchFamily="34" charset="0"/>
              </a:rPr>
              <a:t>UDL</a:t>
            </a:r>
            <a:endParaRPr lang="en-US" dirty="0">
              <a:effectLst/>
            </a:endParaRPr>
          </a:p>
          <a:p>
            <a:endParaRPr lang="en-US" dirty="0"/>
          </a:p>
        </p:txBody>
      </p:sp>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7" name="TextBox 6">
            <a:extLst>
              <a:ext uri="{FF2B5EF4-FFF2-40B4-BE49-F238E27FC236}">
                <a16:creationId xmlns:a16="http://schemas.microsoft.com/office/drawing/2014/main" id="{A8808516-C983-0966-42CB-83DF04368819}"/>
              </a:ext>
            </a:extLst>
          </p:cNvPr>
          <p:cNvSpPr txBox="1"/>
          <p:nvPr/>
        </p:nvSpPr>
        <p:spPr>
          <a:xfrm>
            <a:off x="1219200" y="2552360"/>
            <a:ext cx="6212666" cy="1938992"/>
          </a:xfrm>
          <a:prstGeom prst="rect">
            <a:avLst/>
          </a:prstGeom>
          <a:noFill/>
        </p:spPr>
        <p:txBody>
          <a:bodyPr wrap="square">
            <a:spAutoFit/>
          </a:bodyPr>
          <a:lstStyle/>
          <a:p>
            <a:r>
              <a:rPr lang="en-US" sz="2400" dirty="0"/>
              <a:t>The EBP Tool is aligned with the </a:t>
            </a:r>
          </a:p>
          <a:p>
            <a:r>
              <a:rPr lang="en-US" sz="2400" b="1" dirty="0">
                <a:hlinkClick r:id="rId3"/>
              </a:rPr>
              <a:t>Universal Design for Learning</a:t>
            </a:r>
            <a:r>
              <a:rPr lang="en-US" sz="2400" b="1" dirty="0"/>
              <a:t>:</a:t>
            </a:r>
            <a:br>
              <a:rPr lang="en-US" sz="2400" dirty="0"/>
            </a:br>
            <a:br>
              <a:rPr lang="en-US" sz="2400" dirty="0"/>
            </a:br>
            <a:r>
              <a:rPr lang="en-US" sz="2400" dirty="0"/>
              <a:t>Providing multiple means of stimulating our brains in diverse ways.</a:t>
            </a:r>
          </a:p>
        </p:txBody>
      </p:sp>
      <p:grpSp>
        <p:nvGrpSpPr>
          <p:cNvPr id="8" name="Group 7">
            <a:extLst>
              <a:ext uri="{FF2B5EF4-FFF2-40B4-BE49-F238E27FC236}">
                <a16:creationId xmlns:a16="http://schemas.microsoft.com/office/drawing/2014/main" id="{2067180D-9A0A-AC34-8AA5-FA2A1CAD3915}"/>
              </a:ext>
              <a:ext uri="{C183D7F6-B498-43B3-948B-1728B52AA6E4}">
                <adec:decorative xmlns:adec="http://schemas.microsoft.com/office/drawing/2017/decorative" val="1"/>
              </a:ext>
            </a:extLst>
          </p:cNvPr>
          <p:cNvGrpSpPr/>
          <p:nvPr/>
        </p:nvGrpSpPr>
        <p:grpSpPr>
          <a:xfrm>
            <a:off x="7848600" y="1075852"/>
            <a:ext cx="2819400" cy="4706295"/>
            <a:chOff x="4779477" y="2120998"/>
            <a:chExt cx="2299282" cy="4174767"/>
          </a:xfrm>
        </p:grpSpPr>
        <p:pic>
          <p:nvPicPr>
            <p:cNvPr id="9" name="Picture 8">
              <a:extLst>
                <a:ext uri="{FF2B5EF4-FFF2-40B4-BE49-F238E27FC236}">
                  <a16:creationId xmlns:a16="http://schemas.microsoft.com/office/drawing/2014/main" id="{EF8367F8-9335-7108-9594-0222EA6F4733}"/>
                </a:ext>
              </a:extLst>
            </p:cNvPr>
            <p:cNvPicPr>
              <a:picLocks noChangeAspect="1"/>
            </p:cNvPicPr>
            <p:nvPr/>
          </p:nvPicPr>
          <p:blipFill>
            <a:blip r:embed="rId4"/>
            <a:stretch>
              <a:fillRect/>
            </a:stretch>
          </p:blipFill>
          <p:spPr>
            <a:xfrm>
              <a:off x="4779477" y="2120998"/>
              <a:ext cx="2299282" cy="1273218"/>
            </a:xfrm>
            <a:prstGeom prst="rect">
              <a:avLst/>
            </a:prstGeom>
          </p:spPr>
        </p:pic>
        <p:pic>
          <p:nvPicPr>
            <p:cNvPr id="10" name="Picture 9">
              <a:extLst>
                <a:ext uri="{FF2B5EF4-FFF2-40B4-BE49-F238E27FC236}">
                  <a16:creationId xmlns:a16="http://schemas.microsoft.com/office/drawing/2014/main" id="{E3E854E8-2663-5B67-191A-CC33866C712E}"/>
                </a:ext>
              </a:extLst>
            </p:cNvPr>
            <p:cNvPicPr>
              <a:picLocks noChangeAspect="1"/>
            </p:cNvPicPr>
            <p:nvPr/>
          </p:nvPicPr>
          <p:blipFill>
            <a:blip r:embed="rId5"/>
            <a:stretch>
              <a:fillRect/>
            </a:stretch>
          </p:blipFill>
          <p:spPr>
            <a:xfrm>
              <a:off x="4779477" y="3571437"/>
              <a:ext cx="2299282" cy="1284015"/>
            </a:xfrm>
            <a:prstGeom prst="rect">
              <a:avLst/>
            </a:prstGeom>
          </p:spPr>
        </p:pic>
        <p:pic>
          <p:nvPicPr>
            <p:cNvPr id="11" name="Picture 10">
              <a:extLst>
                <a:ext uri="{FF2B5EF4-FFF2-40B4-BE49-F238E27FC236}">
                  <a16:creationId xmlns:a16="http://schemas.microsoft.com/office/drawing/2014/main" id="{559A9990-1B8A-FD75-BEB0-4D4A17077609}"/>
                </a:ext>
              </a:extLst>
            </p:cNvPr>
            <p:cNvPicPr>
              <a:picLocks noChangeAspect="1"/>
            </p:cNvPicPr>
            <p:nvPr/>
          </p:nvPicPr>
          <p:blipFill>
            <a:blip r:embed="rId6"/>
            <a:stretch>
              <a:fillRect/>
            </a:stretch>
          </p:blipFill>
          <p:spPr>
            <a:xfrm>
              <a:off x="4779477" y="5032673"/>
              <a:ext cx="2299282" cy="1263092"/>
            </a:xfrm>
            <a:prstGeom prst="rect">
              <a:avLst/>
            </a:prstGeom>
          </p:spPr>
        </p:pic>
      </p:grpSp>
    </p:spTree>
    <p:extLst>
      <p:ext uri="{BB962C8B-B14F-4D97-AF65-F5344CB8AC3E}">
        <p14:creationId xmlns:p14="http://schemas.microsoft.com/office/powerpoint/2010/main" val="2617534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1CD215B-79EB-6DCD-70D6-E5B024F2C94E}"/>
              </a:ext>
            </a:extLst>
          </p:cNvPr>
          <p:cNvSpPr>
            <a:spLocks noGrp="1"/>
          </p:cNvSpPr>
          <p:nvPr>
            <p:ph type="title"/>
          </p:nvPr>
        </p:nvSpPr>
        <p:spPr>
          <a:xfrm>
            <a:off x="304800" y="253936"/>
            <a:ext cx="6186408" cy="1692771"/>
          </a:xfrm>
        </p:spPr>
        <p:txBody>
          <a:bodyPr/>
          <a:lstStyle/>
          <a:p>
            <a:pPr lvl="0">
              <a:lnSpc>
                <a:spcPct val="100000"/>
              </a:lnSpc>
              <a:spcBef>
                <a:spcPts val="0"/>
              </a:spcBef>
              <a:buClr>
                <a:srgbClr val="53C10C"/>
              </a:buClr>
              <a:buSzPct val="85000"/>
            </a:pPr>
            <a:r>
              <a:rPr lang="en-US" sz="3000" b="1" dirty="0">
                <a:solidFill>
                  <a:srgbClr val="232B64"/>
                </a:solidFill>
                <a:ea typeface="Open Sans" panose="020B0606030504020204" pitchFamily="34" charset="0"/>
              </a:rPr>
              <a:t>Guiding Research</a:t>
            </a:r>
            <a:br>
              <a:rPr lang="en-US" sz="3000" b="1" dirty="0">
                <a:solidFill>
                  <a:srgbClr val="232B64"/>
                </a:solidFill>
                <a:ea typeface="Open Sans" panose="020B0606030504020204" pitchFamily="34" charset="0"/>
              </a:rPr>
            </a:br>
            <a:r>
              <a:rPr lang="en-US" sz="5000" dirty="0">
                <a:solidFill>
                  <a:srgbClr val="012169"/>
                </a:solidFill>
                <a:ea typeface="+mn-ea"/>
                <a:cs typeface="Calibri Light" panose="020F0302020204030204" pitchFamily="34" charset="0"/>
              </a:rPr>
              <a:t>CCC</a:t>
            </a:r>
            <a:br>
              <a:rPr lang="en-US" sz="5000" dirty="0">
                <a:solidFill>
                  <a:srgbClr val="012169"/>
                </a:solidFill>
                <a:latin typeface="Raleway"/>
                <a:ea typeface="+mn-ea"/>
                <a:cs typeface="Calibri Light" panose="020F0302020204030204" pitchFamily="34" charset="0"/>
              </a:rPr>
            </a:br>
            <a:endParaRPr lang="en-US" sz="3000" b="1" dirty="0">
              <a:solidFill>
                <a:srgbClr val="232B64"/>
              </a:solidFill>
              <a:ea typeface="Open Sans" panose="020B0606030504020204" pitchFamily="34" charset="0"/>
            </a:endParaRPr>
          </a:p>
        </p:txBody>
      </p:sp>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13" name="TextBox 12">
            <a:extLst>
              <a:ext uri="{FF2B5EF4-FFF2-40B4-BE49-F238E27FC236}">
                <a16:creationId xmlns:a16="http://schemas.microsoft.com/office/drawing/2014/main" id="{820212BF-8776-FF9E-98F7-9722BD7C6D53}"/>
              </a:ext>
            </a:extLst>
          </p:cNvPr>
          <p:cNvSpPr txBox="1"/>
          <p:nvPr/>
        </p:nvSpPr>
        <p:spPr>
          <a:xfrm>
            <a:off x="838200" y="2552953"/>
            <a:ext cx="6705600" cy="230832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Times New Roman" panose="02020603050405020304" pitchFamily="18" charset="0"/>
              </a:rPr>
              <a:t>It is aligned with the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1" i="0" strike="noStrike" kern="1200" cap="none" spc="0" normalizeH="0" baseline="0" noProof="0" dirty="0">
                <a:ln>
                  <a:noFill/>
                </a:ln>
                <a:effectLst/>
                <a:uLnTx/>
                <a:uFillTx/>
                <a:ea typeface="+mn-ea"/>
                <a:cs typeface="Times New Roman" panose="02020603050405020304" pitchFamily="18" charset="0"/>
                <a:hlinkClick r:id="rId3"/>
              </a:rPr>
              <a:t>College &amp; Career Competency Framework</a:t>
            </a:r>
            <a:r>
              <a:rPr kumimoji="0" lang="en-US" sz="2400" b="0" i="0" u="none" strike="noStrike" kern="1200" cap="none" spc="0" normalizeH="0" baseline="0" noProof="0" dirty="0">
                <a:ln>
                  <a:noFill/>
                </a:ln>
                <a:effectLst/>
                <a:uLnTx/>
                <a:uFillTx/>
                <a:ea typeface="+mn-ea"/>
                <a:cs typeface="Times New Roman" panose="02020603050405020304" pitchFamily="18" charset="0"/>
              </a:rPr>
              <a:t>: </a:t>
            </a:r>
          </a:p>
          <a:p>
            <a:pPr marL="0" marR="0" lvl="0" indent="0" defTabSz="914400" rtl="0" eaLnBrk="1" fontAlgn="auto" latinLnBrk="0" hangingPunct="1">
              <a:lnSpc>
                <a:spcPct val="100000"/>
              </a:lnSpc>
              <a:spcBef>
                <a:spcPts val="0"/>
              </a:spcBef>
              <a:spcAft>
                <a:spcPts val="0"/>
              </a:spcAft>
              <a:buClrTx/>
              <a:buSzTx/>
              <a:buFontTx/>
              <a:buNone/>
              <a:tabLst/>
              <a:defRPr/>
            </a:pPr>
            <a:endParaRPr lang="en-US" sz="2400" dirty="0">
              <a:cs typeface="Times New Roman" panose="02020603050405020304" pitchFamily="18"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ea typeface="+mn-ea"/>
                <a:cs typeface="Times New Roman" panose="02020603050405020304" pitchFamily="18" charset="0"/>
              </a:rPr>
              <a:t>Supporting educators and families in developing resilient, collaborative, and self-regulating learners</a:t>
            </a:r>
          </a:p>
        </p:txBody>
      </p:sp>
      <p:pic>
        <p:nvPicPr>
          <p:cNvPr id="2054" name="Picture 6">
            <a:extLst>
              <a:ext uri="{FF2B5EF4-FFF2-40B4-BE49-F238E27FC236}">
                <a16:creationId xmlns:a16="http://schemas.microsoft.com/office/drawing/2014/main" id="{BDA4D003-41B7-E036-BFCF-189BEA2B24CD}"/>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1828799"/>
            <a:ext cx="3773402" cy="3756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25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7B596-D37E-DA08-0EA5-5F2560E35C84}"/>
              </a:ext>
            </a:extLst>
          </p:cNvPr>
          <p:cNvSpPr>
            <a:spLocks noGrp="1"/>
          </p:cNvSpPr>
          <p:nvPr>
            <p:ph type="title"/>
          </p:nvPr>
        </p:nvSpPr>
        <p:spPr>
          <a:xfrm>
            <a:off x="304800" y="353030"/>
            <a:ext cx="9443652" cy="1169551"/>
          </a:xfrm>
        </p:spPr>
        <p:txBody>
          <a:bodyPr/>
          <a:lstStyle/>
          <a:p>
            <a:r>
              <a:rPr lang="en-US" sz="2800" b="1" dirty="0"/>
              <a:t>Guiding Research </a:t>
            </a:r>
            <a:br>
              <a:rPr lang="en-US" dirty="0"/>
            </a:br>
            <a:r>
              <a:rPr lang="en-US" sz="4800" dirty="0"/>
              <a:t>OLM</a:t>
            </a:r>
            <a:endParaRPr lang="en-US" dirty="0"/>
          </a:p>
        </p:txBody>
      </p:sp>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6" name="TextBox 5">
            <a:extLst>
              <a:ext uri="{FF2B5EF4-FFF2-40B4-BE49-F238E27FC236}">
                <a16:creationId xmlns:a16="http://schemas.microsoft.com/office/drawing/2014/main" id="{FC6809B3-1103-6303-8CBE-37628A567CA1}"/>
              </a:ext>
            </a:extLst>
          </p:cNvPr>
          <p:cNvSpPr txBox="1"/>
          <p:nvPr/>
        </p:nvSpPr>
        <p:spPr>
          <a:xfrm>
            <a:off x="1285875" y="2763838"/>
            <a:ext cx="4800600" cy="1569660"/>
          </a:xfrm>
          <a:prstGeom prst="rect">
            <a:avLst/>
          </a:prstGeom>
          <a:noFill/>
        </p:spPr>
        <p:txBody>
          <a:bodyPr wrap="square">
            <a:spAutoFit/>
          </a:bodyPr>
          <a:lstStyle/>
          <a:p>
            <a:r>
              <a:rPr lang="en-US" sz="2400" dirty="0"/>
              <a:t>The EBP Tool is aligned with </a:t>
            </a:r>
          </a:p>
          <a:p>
            <a:r>
              <a:rPr lang="en-US" sz="2400" dirty="0"/>
              <a:t>the </a:t>
            </a:r>
            <a:r>
              <a:rPr lang="en-US" sz="2400" b="1" dirty="0">
                <a:hlinkClick r:id="rId3"/>
              </a:rPr>
              <a:t>Optimal Learning Model</a:t>
            </a:r>
            <a:r>
              <a:rPr lang="en-US" sz="2400" b="1" dirty="0"/>
              <a:t>:</a:t>
            </a:r>
            <a:r>
              <a:rPr lang="en-US" sz="2400" dirty="0"/>
              <a:t> </a:t>
            </a:r>
          </a:p>
          <a:p>
            <a:r>
              <a:rPr lang="en-US" sz="2400" dirty="0"/>
              <a:t>Scaffolding from guidance to independence</a:t>
            </a:r>
          </a:p>
        </p:txBody>
      </p:sp>
      <p:pic>
        <p:nvPicPr>
          <p:cNvPr id="4" name="Picture 3">
            <a:extLst>
              <a:ext uri="{FF2B5EF4-FFF2-40B4-BE49-F238E27FC236}">
                <a16:creationId xmlns:a16="http://schemas.microsoft.com/office/drawing/2014/main" id="{9E4768F4-8289-4492-7121-4B14772C43C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629400" y="2013932"/>
            <a:ext cx="4744843" cy="2830136"/>
          </a:xfrm>
          <a:prstGeom prst="rect">
            <a:avLst/>
          </a:prstGeom>
        </p:spPr>
      </p:pic>
    </p:spTree>
    <p:extLst>
      <p:ext uri="{BB962C8B-B14F-4D97-AF65-F5344CB8AC3E}">
        <p14:creationId xmlns:p14="http://schemas.microsoft.com/office/powerpoint/2010/main" val="2014716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79AA-6640-3674-012C-3C9210695804}"/>
              </a:ext>
            </a:extLst>
          </p:cNvPr>
          <p:cNvSpPr>
            <a:spLocks noGrp="1"/>
          </p:cNvSpPr>
          <p:nvPr>
            <p:ph type="title"/>
          </p:nvPr>
        </p:nvSpPr>
        <p:spPr>
          <a:xfrm>
            <a:off x="219075" y="293141"/>
            <a:ext cx="6319867" cy="1075380"/>
          </a:xfrm>
        </p:spPr>
        <p:txBody>
          <a:bodyPr/>
          <a:lstStyle/>
          <a:p>
            <a:pPr rtl="0" eaLnBrk="1" latinLnBrk="0" hangingPunct="1"/>
            <a:r>
              <a:rPr lang="en-US" sz="4000" b="1" i="0" kern="1200" dirty="0">
                <a:solidFill>
                  <a:srgbClr val="232B64"/>
                </a:solidFill>
                <a:effectLst/>
                <a:latin typeface="Raleway" pitchFamily="2" charset="0"/>
                <a:ea typeface="Open Sans" panose="020B0606030504020204" pitchFamily="34" charset="0"/>
                <a:cs typeface="Arial" panose="020B0604020202020204" pitchFamily="34" charset="0"/>
              </a:rPr>
              <a:t>Systemic Improvement:</a:t>
            </a:r>
            <a:endParaRPr lang="en-US" dirty="0">
              <a:effectLst/>
            </a:endParaRPr>
          </a:p>
          <a:p>
            <a:pPr rtl="0" eaLnBrk="1" latinLnBrk="0" hangingPunct="1"/>
            <a:r>
              <a:rPr lang="en-US" sz="3000" b="0" i="0" kern="1200" dirty="0">
                <a:solidFill>
                  <a:srgbClr val="232B64"/>
                </a:solidFill>
                <a:effectLst/>
                <a:latin typeface="Raleway" pitchFamily="2" charset="0"/>
                <a:ea typeface="Open Sans" panose="020B0606030504020204" pitchFamily="34" charset="0"/>
                <a:cs typeface="Arial" panose="020B0604020202020204" pitchFamily="34" charset="0"/>
              </a:rPr>
              <a:t>Pedagogy, EBPs, and Outcomes</a:t>
            </a:r>
            <a:endParaRPr lang="en-US" dirty="0">
              <a:effectLst/>
            </a:endParaRPr>
          </a:p>
          <a:p>
            <a:endParaRPr lang="en-US" dirty="0"/>
          </a:p>
        </p:txBody>
      </p:sp>
      <p:sp>
        <p:nvSpPr>
          <p:cNvPr id="7" name="TextBox 6">
            <a:extLst>
              <a:ext uri="{FF2B5EF4-FFF2-40B4-BE49-F238E27FC236}">
                <a16:creationId xmlns:a16="http://schemas.microsoft.com/office/drawing/2014/main" id="{BFAFA432-CE2B-2FD2-3BFE-901F28837130}"/>
              </a:ext>
            </a:extLst>
          </p:cNvPr>
          <p:cNvSpPr txBox="1"/>
          <p:nvPr/>
        </p:nvSpPr>
        <p:spPr>
          <a:xfrm>
            <a:off x="219075" y="1859339"/>
            <a:ext cx="11963400" cy="3139321"/>
          </a:xfrm>
          <a:prstGeom prst="rect">
            <a:avLst/>
          </a:prstGeom>
          <a:noFill/>
        </p:spPr>
        <p:txBody>
          <a:bodyPr wrap="square">
            <a:spAutoFit/>
          </a:bodyPr>
          <a:lstStyle/>
          <a:p>
            <a:r>
              <a:rPr lang="en-US" sz="2200" dirty="0"/>
              <a:t>The EBP Tool is a comprehensive collection of evidence-based classroom practices. </a:t>
            </a:r>
          </a:p>
          <a:p>
            <a:endParaRPr lang="en-US" sz="2200" dirty="0"/>
          </a:p>
          <a:p>
            <a:r>
              <a:rPr lang="en-US" sz="2200" dirty="0"/>
              <a:t>Rather than expecting to see all practices in a brief walkthrough, the process provides the opportunity to highlight and celebrate where evidence-based practices have been effectively implemented. </a:t>
            </a:r>
          </a:p>
          <a:p>
            <a:endParaRPr lang="en-US" sz="2200" dirty="0"/>
          </a:p>
          <a:p>
            <a:r>
              <a:rPr lang="en-US" sz="2200" dirty="0"/>
              <a:t>Further, by connecting the data to a process of development, it provides a framework for strengthening evidence-based classroom practices and making a connection to student outcomes.</a:t>
            </a:r>
          </a:p>
        </p:txBody>
      </p:sp>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Tree>
    <p:extLst>
      <p:ext uri="{BB962C8B-B14F-4D97-AF65-F5344CB8AC3E}">
        <p14:creationId xmlns:p14="http://schemas.microsoft.com/office/powerpoint/2010/main" val="2602354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8" name="Title 2">
            <a:extLst>
              <a:ext uri="{FF2B5EF4-FFF2-40B4-BE49-F238E27FC236}">
                <a16:creationId xmlns:a16="http://schemas.microsoft.com/office/drawing/2014/main" id="{2B8F5F5B-8501-0795-5BC1-E2975FC3BDD8}"/>
              </a:ext>
            </a:extLst>
          </p:cNvPr>
          <p:cNvSpPr>
            <a:spLocks noGrp="1"/>
          </p:cNvSpPr>
          <p:nvPr>
            <p:ph type="title"/>
          </p:nvPr>
        </p:nvSpPr>
        <p:spPr>
          <a:xfrm>
            <a:off x="152400" y="145734"/>
            <a:ext cx="12192000" cy="1169551"/>
          </a:xfrm>
        </p:spPr>
        <p:txBody>
          <a:bodyPr/>
          <a:lstStyle/>
          <a:p>
            <a:pPr algn="l"/>
            <a:r>
              <a:rPr lang="en-US" sz="4800" dirty="0">
                <a:solidFill>
                  <a:schemeClr val="tx1"/>
                </a:solidFill>
                <a:latin typeface="+mj-lt"/>
              </a:rPr>
              <a:t>The EBP Process</a:t>
            </a:r>
            <a:br>
              <a:rPr lang="en-US" sz="3600" dirty="0">
                <a:solidFill>
                  <a:schemeClr val="tx1"/>
                </a:solidFill>
                <a:latin typeface="+mj-lt"/>
              </a:rPr>
            </a:br>
            <a:r>
              <a:rPr lang="en-US" sz="2800" dirty="0">
                <a:solidFill>
                  <a:schemeClr val="tx1"/>
                </a:solidFill>
                <a:latin typeface="+mj-lt"/>
              </a:rPr>
              <a:t>Possibilities for Development</a:t>
            </a:r>
            <a:endParaRPr lang="en-US" sz="2800" b="1" dirty="0">
              <a:solidFill>
                <a:schemeClr val="tx1"/>
              </a:solidFill>
              <a:latin typeface="+mj-lt"/>
            </a:endParaRPr>
          </a:p>
        </p:txBody>
      </p:sp>
      <p:grpSp>
        <p:nvGrpSpPr>
          <p:cNvPr id="28" name="Group 27" descr="Between the first and second, or any two observations, the EBP Walkthrough Process allows for different classroom practice growth opportunities">
            <a:extLst>
              <a:ext uri="{FF2B5EF4-FFF2-40B4-BE49-F238E27FC236}">
                <a16:creationId xmlns:a16="http://schemas.microsoft.com/office/drawing/2014/main" id="{AC6523B1-7791-77EE-3318-A173D92C1A04}"/>
              </a:ext>
            </a:extLst>
          </p:cNvPr>
          <p:cNvGrpSpPr/>
          <p:nvPr/>
        </p:nvGrpSpPr>
        <p:grpSpPr>
          <a:xfrm>
            <a:off x="1371600" y="2138202"/>
            <a:ext cx="10319853" cy="1897843"/>
            <a:chOff x="1371600" y="2138202"/>
            <a:chExt cx="10319853" cy="1897843"/>
          </a:xfrm>
        </p:grpSpPr>
        <p:grpSp>
          <p:nvGrpSpPr>
            <p:cNvPr id="27" name="Group 26">
              <a:extLst>
                <a:ext uri="{FF2B5EF4-FFF2-40B4-BE49-F238E27FC236}">
                  <a16:creationId xmlns:a16="http://schemas.microsoft.com/office/drawing/2014/main" id="{B599FEB4-6282-570C-4B4E-47896C903982}"/>
                </a:ext>
                <a:ext uri="{C183D7F6-B498-43B3-948B-1728B52AA6E4}">
                  <adec:decorative xmlns:adec="http://schemas.microsoft.com/office/drawing/2017/decorative" val="1"/>
                </a:ext>
              </a:extLst>
            </p:cNvPr>
            <p:cNvGrpSpPr/>
            <p:nvPr/>
          </p:nvGrpSpPr>
          <p:grpSpPr>
            <a:xfrm>
              <a:off x="1371600" y="2590800"/>
              <a:ext cx="10319853" cy="1445245"/>
              <a:chOff x="1371600" y="2590800"/>
              <a:chExt cx="10319853" cy="1445245"/>
            </a:xfrm>
          </p:grpSpPr>
          <p:sp>
            <p:nvSpPr>
              <p:cNvPr id="12" name="Arrow: Up-Down 11" descr="time/event line">
                <a:extLst>
                  <a:ext uri="{FF2B5EF4-FFF2-40B4-BE49-F238E27FC236}">
                    <a16:creationId xmlns:a16="http://schemas.microsoft.com/office/drawing/2014/main" id="{14F4AA35-EAE8-A742-47E1-2BC58FC9CC13}"/>
                  </a:ext>
                </a:extLst>
              </p:cNvPr>
              <p:cNvSpPr/>
              <p:nvPr/>
            </p:nvSpPr>
            <p:spPr>
              <a:xfrm rot="5400000">
                <a:off x="6164760" y="-2062397"/>
                <a:ext cx="733533" cy="10319853"/>
              </a:xfrm>
              <a:prstGeom prst="upDownArrow">
                <a:avLst>
                  <a:gd name="adj1" fmla="val 39261"/>
                  <a:gd name="adj2" fmla="val 80679"/>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667E4887-67AA-F365-D3C3-23C09E94970A}"/>
                  </a:ext>
                </a:extLst>
              </p:cNvPr>
              <p:cNvCxnSpPr>
                <a:cxnSpLocks/>
              </p:cNvCxnSpPr>
              <p:nvPr/>
            </p:nvCxnSpPr>
            <p:spPr>
              <a:xfrm>
                <a:off x="4152971" y="2590800"/>
                <a:ext cx="1" cy="704857"/>
              </a:xfrm>
              <a:prstGeom prst="line">
                <a:avLst/>
              </a:prstGeom>
              <a:solidFill>
                <a:schemeClr val="bg1"/>
              </a:solidFill>
              <a:ln w="5715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42EEF688-F443-A4A3-D5F4-EFD0F8333703}"/>
                  </a:ext>
                </a:extLst>
              </p:cNvPr>
              <p:cNvCxnSpPr>
                <a:cxnSpLocks/>
                <a:stCxn id="10" idx="2"/>
                <a:endCxn id="15" idx="0"/>
              </p:cNvCxnSpPr>
              <p:nvPr/>
            </p:nvCxnSpPr>
            <p:spPr>
              <a:xfrm flipH="1">
                <a:off x="9132552" y="2590801"/>
                <a:ext cx="67456" cy="696320"/>
              </a:xfrm>
              <a:prstGeom prst="line">
                <a:avLst/>
              </a:prstGeom>
              <a:solidFill>
                <a:schemeClr val="bg1"/>
              </a:solidFill>
              <a:ln w="57150">
                <a:solidFill>
                  <a:schemeClr val="accent2"/>
                </a:solidFill>
              </a:ln>
            </p:spPr>
            <p:style>
              <a:lnRef idx="1">
                <a:schemeClr val="accent2"/>
              </a:lnRef>
              <a:fillRef idx="0">
                <a:schemeClr val="accent2"/>
              </a:fillRef>
              <a:effectRef idx="0">
                <a:schemeClr val="accent2"/>
              </a:effectRef>
              <a:fontRef idx="minor">
                <a:schemeClr val="tx1"/>
              </a:fontRef>
            </p:style>
          </p:cxnSp>
          <p:sp>
            <p:nvSpPr>
              <p:cNvPr id="15" name="Right Brace 14">
                <a:extLst>
                  <a:ext uri="{FF2B5EF4-FFF2-40B4-BE49-F238E27FC236}">
                    <a16:creationId xmlns:a16="http://schemas.microsoft.com/office/drawing/2014/main" id="{EC90ADBA-0C69-3CE4-D227-6CFF9E6C3C9E}"/>
                  </a:ext>
                </a:extLst>
              </p:cNvPr>
              <p:cNvSpPr/>
              <p:nvPr/>
            </p:nvSpPr>
            <p:spPr>
              <a:xfrm rot="5400000">
                <a:off x="6268299" y="1171793"/>
                <a:ext cx="748925" cy="4979580"/>
              </a:xfrm>
              <a:prstGeom prst="rightBrace">
                <a:avLst/>
              </a:prstGeom>
              <a:solidFill>
                <a:schemeClr val="bg1"/>
              </a:solidFill>
              <a:ln w="571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Text Placeholder 3">
              <a:extLst>
                <a:ext uri="{FF2B5EF4-FFF2-40B4-BE49-F238E27FC236}">
                  <a16:creationId xmlns:a16="http://schemas.microsoft.com/office/drawing/2014/main" id="{3D848895-CA09-0A21-12E1-53CE285587AA}"/>
                </a:ext>
              </a:extLst>
            </p:cNvPr>
            <p:cNvSpPr txBox="1">
              <a:spLocks/>
            </p:cNvSpPr>
            <p:nvPr/>
          </p:nvSpPr>
          <p:spPr>
            <a:xfrm>
              <a:off x="2743200" y="2138202"/>
              <a:ext cx="2286000" cy="452599"/>
            </a:xfrm>
            <a:prstGeom prst="rect">
              <a:avLst/>
            </a:prstGeom>
            <a:solidFill>
              <a:schemeClr val="accent1"/>
            </a:solidFill>
            <a:ln w="38100">
              <a:solidFill>
                <a:schemeClr val="tx1"/>
              </a:solidFill>
            </a:ln>
          </p:spPr>
          <p:txBody>
            <a:bodyPr/>
            <a:lstStyle>
              <a:lvl1pPr marL="0" eaLnBrk="1" hangingPunct="1">
                <a:defRPr>
                  <a:latin typeface="+mn-lt"/>
                  <a:ea typeface="+mn-ea"/>
                  <a:cs typeface="Arial" panose="020B0604020202020204"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lnSpc>
                  <a:spcPts val="2600"/>
                </a:lnSpc>
              </a:pPr>
              <a:r>
                <a:rPr lang="en-US" sz="2000" b="1" kern="0" dirty="0">
                  <a:solidFill>
                    <a:schemeClr val="bg1"/>
                  </a:solidFill>
                </a:rPr>
                <a:t>Observation #1</a:t>
              </a:r>
            </a:p>
          </p:txBody>
        </p:sp>
        <p:sp>
          <p:nvSpPr>
            <p:cNvPr id="10" name="Text Placeholder 3">
              <a:extLst>
                <a:ext uri="{FF2B5EF4-FFF2-40B4-BE49-F238E27FC236}">
                  <a16:creationId xmlns:a16="http://schemas.microsoft.com/office/drawing/2014/main" id="{370D45EB-0C92-2598-3D2D-5731F3DF1677}"/>
                </a:ext>
              </a:extLst>
            </p:cNvPr>
            <p:cNvSpPr txBox="1">
              <a:spLocks/>
            </p:cNvSpPr>
            <p:nvPr/>
          </p:nvSpPr>
          <p:spPr>
            <a:xfrm>
              <a:off x="8058081" y="2138202"/>
              <a:ext cx="2283853" cy="452599"/>
            </a:xfrm>
            <a:prstGeom prst="rect">
              <a:avLst/>
            </a:prstGeom>
            <a:solidFill>
              <a:schemeClr val="accent1"/>
            </a:solidFill>
            <a:ln w="38100">
              <a:solidFill>
                <a:schemeClr val="tx1"/>
              </a:solidFill>
            </a:ln>
          </p:spPr>
          <p:txBody>
            <a:bodyPr/>
            <a:lstStyle>
              <a:lvl1pPr marL="228600" indent="-228600" algn="l" defTabSz="914400" rtl="0" eaLnBrk="1" latinLnBrk="0" hangingPunct="1">
                <a:lnSpc>
                  <a:spcPct val="90000"/>
                </a:lnSpc>
                <a:spcBef>
                  <a:spcPts val="1000"/>
                </a:spcBef>
                <a:buClr>
                  <a:srgbClr val="232B64"/>
                </a:buClr>
                <a:buSzPct val="80000"/>
                <a:buFont typeface="Arial" panose="020B0604020202020204" pitchFamily="34" charset="0"/>
                <a:buChar char="•"/>
                <a:defRPr sz="28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232B64"/>
                </a:buClr>
                <a:buSzPct val="80000"/>
                <a:buFont typeface="Arial" panose="020B0604020202020204" pitchFamily="34" charset="0"/>
                <a:buChar char="•"/>
                <a:defRPr sz="24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232B64"/>
                </a:buClr>
                <a:buSzPct val="80000"/>
                <a:buFont typeface="Arial" panose="020B0604020202020204" pitchFamily="34" charset="0"/>
                <a:buChar char="•"/>
                <a:defRPr sz="24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53C10C"/>
                </a:buClr>
                <a:buSzPct val="80000"/>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rgbClr val="53C10C"/>
                </a:buClr>
                <a:buSzPct val="80000"/>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600"/>
                </a:lnSpc>
                <a:buFont typeface="Arial" panose="020B0604020202020204" pitchFamily="34" charset="0"/>
                <a:buNone/>
              </a:pPr>
              <a:r>
                <a:rPr lang="en-US" sz="2000" b="1" dirty="0">
                  <a:solidFill>
                    <a:schemeClr val="bg1"/>
                  </a:solidFill>
                  <a:latin typeface="+mn-lt"/>
                </a:rPr>
                <a:t>Observation #2</a:t>
              </a:r>
            </a:p>
          </p:txBody>
        </p:sp>
      </p:grpSp>
      <p:sp>
        <p:nvSpPr>
          <p:cNvPr id="16" name="TextBox 15">
            <a:extLst>
              <a:ext uri="{FF2B5EF4-FFF2-40B4-BE49-F238E27FC236}">
                <a16:creationId xmlns:a16="http://schemas.microsoft.com/office/drawing/2014/main" id="{ED19F956-1938-C27A-EEC3-552ABEA3926E}"/>
              </a:ext>
            </a:extLst>
          </p:cNvPr>
          <p:cNvSpPr txBox="1"/>
          <p:nvPr/>
        </p:nvSpPr>
        <p:spPr>
          <a:xfrm>
            <a:off x="3962400" y="4179431"/>
            <a:ext cx="6379534" cy="2246769"/>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US" sz="2400" dirty="0"/>
              <a:t>Peer Observation (General-Targeted)</a:t>
            </a:r>
          </a:p>
          <a:p>
            <a:pPr marL="285750" indent="-285750">
              <a:spcAft>
                <a:spcPts val="600"/>
              </a:spcAft>
              <a:buFont typeface="Arial" panose="020B0604020202020204" pitchFamily="34" charset="0"/>
              <a:buChar char="•"/>
            </a:pPr>
            <a:r>
              <a:rPr lang="en-US" sz="2400" dirty="0"/>
              <a:t>Professional Development</a:t>
            </a:r>
          </a:p>
          <a:p>
            <a:pPr marL="285750" indent="-285750">
              <a:spcAft>
                <a:spcPts val="600"/>
              </a:spcAft>
              <a:buFont typeface="Arial" panose="020B0604020202020204" pitchFamily="34" charset="0"/>
              <a:buChar char="•"/>
            </a:pPr>
            <a:r>
              <a:rPr lang="en-US" sz="2400" dirty="0"/>
              <a:t>Professional Learning Communities</a:t>
            </a:r>
          </a:p>
          <a:p>
            <a:pPr marL="285750" indent="-285750">
              <a:spcAft>
                <a:spcPts val="600"/>
              </a:spcAft>
              <a:buFont typeface="Arial" panose="020B0604020202020204" pitchFamily="34" charset="0"/>
              <a:buChar char="•"/>
            </a:pPr>
            <a:r>
              <a:rPr lang="en-US" sz="2400" dirty="0"/>
              <a:t>Growth Analysis</a:t>
            </a:r>
          </a:p>
          <a:p>
            <a:pPr marL="285750" indent="-285750">
              <a:spcAft>
                <a:spcPts val="600"/>
              </a:spcAft>
              <a:buFont typeface="Arial" panose="020B0604020202020204" pitchFamily="34" charset="0"/>
              <a:buChar char="•"/>
            </a:pPr>
            <a:r>
              <a:rPr lang="en-US" sz="2400" dirty="0"/>
              <a:t>Connection to Student Outcomes</a:t>
            </a:r>
          </a:p>
        </p:txBody>
      </p:sp>
    </p:spTree>
    <p:extLst>
      <p:ext uri="{BB962C8B-B14F-4D97-AF65-F5344CB8AC3E}">
        <p14:creationId xmlns:p14="http://schemas.microsoft.com/office/powerpoint/2010/main" val="32609084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F10-AADC-40F2-B027-E706A84EBA9C}"/>
              </a:ext>
            </a:extLst>
          </p:cNvPr>
          <p:cNvSpPr>
            <a:spLocks noGrp="1"/>
          </p:cNvSpPr>
          <p:nvPr>
            <p:ph type="ctrTitle"/>
          </p:nvPr>
        </p:nvSpPr>
        <p:spPr/>
        <p:txBody>
          <a:bodyPr/>
          <a:lstStyle/>
          <a:p>
            <a:r>
              <a:rPr lang="en-US" dirty="0"/>
              <a:t>The EBP Tool</a:t>
            </a:r>
          </a:p>
        </p:txBody>
      </p:sp>
      <p:sp>
        <p:nvSpPr>
          <p:cNvPr id="3" name="Subtitle 2">
            <a:extLst>
              <a:ext uri="{FF2B5EF4-FFF2-40B4-BE49-F238E27FC236}">
                <a16:creationId xmlns:a16="http://schemas.microsoft.com/office/drawing/2014/main" id="{38A104C7-DAF3-43ED-9EA9-5B46E34F099A}"/>
              </a:ext>
            </a:extLst>
          </p:cNvPr>
          <p:cNvSpPr>
            <a:spLocks noGrp="1"/>
          </p:cNvSpPr>
          <p:nvPr>
            <p:ph type="subTitle" idx="1"/>
          </p:nvPr>
        </p:nvSpPr>
        <p:spPr/>
        <p:txBody>
          <a:bodyPr/>
          <a:lstStyle/>
          <a:p>
            <a:r>
              <a:rPr lang="en-US" dirty="0"/>
              <a:t>Evidence-Based Classroom Practices</a:t>
            </a:r>
          </a:p>
        </p:txBody>
      </p:sp>
      <p:pic>
        <p:nvPicPr>
          <p:cNvPr id="4" name="Picture 3" descr="You can refer to the Evidence-Based Practices Examples and Non-Examples resource document during the next section of slides, for deeper understanding of practices and their descriptions.">
            <a:extLst>
              <a:ext uri="{FF2B5EF4-FFF2-40B4-BE49-F238E27FC236}">
                <a16:creationId xmlns:a16="http://schemas.microsoft.com/office/drawing/2014/main" id="{0F8D51A2-DDAB-9132-9C29-38143FCB384C}"/>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3691847" y="5486400"/>
            <a:ext cx="4808305" cy="406009"/>
          </a:xfrm>
          <a:prstGeom prst="rect">
            <a:avLst/>
          </a:prstGeom>
        </p:spPr>
      </p:pic>
    </p:spTree>
    <p:extLst>
      <p:ext uri="{BB962C8B-B14F-4D97-AF65-F5344CB8AC3E}">
        <p14:creationId xmlns:p14="http://schemas.microsoft.com/office/powerpoint/2010/main" val="1880232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2" name="Title 1">
            <a:extLst>
              <a:ext uri="{FF2B5EF4-FFF2-40B4-BE49-F238E27FC236}">
                <a16:creationId xmlns:a16="http://schemas.microsoft.com/office/drawing/2014/main" id="{E8FBC947-F2DB-36EE-DD81-97A78C961496}"/>
              </a:ext>
              <a:ext uri="{C183D7F6-B498-43B3-948B-1728B52AA6E4}">
                <adec:decorative xmlns:adec="http://schemas.microsoft.com/office/drawing/2017/decorative" val="1"/>
              </a:ext>
            </a:extLst>
          </p:cNvPr>
          <p:cNvSpPr>
            <a:spLocks noGrp="1"/>
          </p:cNvSpPr>
          <p:nvPr>
            <p:ph type="title"/>
          </p:nvPr>
        </p:nvSpPr>
        <p:spPr>
          <a:xfrm>
            <a:off x="457200" y="304800"/>
            <a:ext cx="6319867" cy="1075380"/>
          </a:xfrm>
        </p:spPr>
        <p:txBody>
          <a:bodyPr/>
          <a:lstStyle/>
          <a:p>
            <a:pPr rtl="0" eaLnBrk="1" latinLnBrk="0" hangingPunct="1"/>
            <a:r>
              <a:rPr lang="en-US" sz="4000" b="1" i="0" kern="1200" dirty="0">
                <a:solidFill>
                  <a:srgbClr val="BF0B3E"/>
                </a:solidFill>
                <a:effectLst/>
                <a:latin typeface="Raleway" pitchFamily="2" charset="0"/>
                <a:ea typeface="Open Sans" panose="020B0606030504020204" pitchFamily="34" charset="0"/>
                <a:cs typeface="Arial" panose="020B0604020202020204" pitchFamily="34" charset="0"/>
              </a:rPr>
              <a:t>Optimizing </a:t>
            </a:r>
            <a:br>
              <a:rPr lang="en-US" sz="4000" b="1" i="0" kern="1200" dirty="0">
                <a:solidFill>
                  <a:srgbClr val="BF0B3E"/>
                </a:solidFill>
                <a:effectLst/>
                <a:latin typeface="Raleway" pitchFamily="2" charset="0"/>
                <a:ea typeface="Open Sans" panose="020B0606030504020204" pitchFamily="34" charset="0"/>
                <a:cs typeface="Arial" panose="020B0604020202020204" pitchFamily="34" charset="0"/>
              </a:rPr>
            </a:br>
            <a:r>
              <a:rPr lang="en-US" sz="4000" b="1" i="0" kern="1200" dirty="0">
                <a:solidFill>
                  <a:srgbClr val="BF0B3E"/>
                </a:solidFill>
                <a:effectLst/>
                <a:latin typeface="Raleway" pitchFamily="2" charset="0"/>
                <a:ea typeface="Open Sans" panose="020B0606030504020204" pitchFamily="34" charset="0"/>
                <a:cs typeface="Arial" panose="020B0604020202020204" pitchFamily="34" charset="0"/>
              </a:rPr>
              <a:t>Reliability</a:t>
            </a:r>
            <a:endParaRPr lang="en-US" dirty="0">
              <a:effectLst/>
            </a:endParaRPr>
          </a:p>
          <a:p>
            <a:endParaRPr lang="en-US" dirty="0"/>
          </a:p>
        </p:txBody>
      </p:sp>
      <p:graphicFrame>
        <p:nvGraphicFramePr>
          <p:cNvPr id="3" name="Table 10">
            <a:extLst>
              <a:ext uri="{FF2B5EF4-FFF2-40B4-BE49-F238E27FC236}">
                <a16:creationId xmlns:a16="http://schemas.microsoft.com/office/drawing/2014/main" id="{01A74BC6-794D-A05B-1EA4-A7BD9178C967}"/>
              </a:ext>
            </a:extLst>
          </p:cNvPr>
          <p:cNvGraphicFramePr>
            <a:graphicFrameLocks noGrp="1"/>
          </p:cNvGraphicFramePr>
          <p:nvPr>
            <p:extLst>
              <p:ext uri="{D42A27DB-BD31-4B8C-83A1-F6EECF244321}">
                <p14:modId xmlns:p14="http://schemas.microsoft.com/office/powerpoint/2010/main" val="2756002314"/>
              </p:ext>
            </p:extLst>
          </p:nvPr>
        </p:nvGraphicFramePr>
        <p:xfrm>
          <a:off x="634748" y="2667000"/>
          <a:ext cx="5357639" cy="2316480"/>
        </p:xfrm>
        <a:graphic>
          <a:graphicData uri="http://schemas.openxmlformats.org/drawingml/2006/table">
            <a:tbl>
              <a:tblPr firstRow="1" bandRow="1">
                <a:tableStyleId>{5C22544A-7EE6-4342-B048-85BDC9FD1C3A}</a:tableStyleId>
              </a:tblPr>
              <a:tblGrid>
                <a:gridCol w="5357639">
                  <a:extLst>
                    <a:ext uri="{9D8B030D-6E8A-4147-A177-3AD203B41FA5}">
                      <a16:colId xmlns:a16="http://schemas.microsoft.com/office/drawing/2014/main" val="1454160827"/>
                    </a:ext>
                  </a:extLst>
                </a:gridCol>
              </a:tblGrid>
              <a:tr h="370840">
                <a:tc>
                  <a:txBody>
                    <a:bodyPr/>
                    <a:lstStyle/>
                    <a:p>
                      <a:pPr marL="687388" indent="0" algn="l"/>
                      <a:r>
                        <a:rPr lang="en-US" sz="2000">
                          <a:latin typeface="Arial" panose="020B0604020202020204" pitchFamily="34" charset="0"/>
                          <a:cs typeface="Arial" panose="020B0604020202020204" pitchFamily="34" charset="0"/>
                        </a:rPr>
                        <a:t>Which evidence-based practices </a:t>
                      </a:r>
                    </a:p>
                    <a:p>
                      <a:pPr marL="1203325" indent="0" algn="l"/>
                      <a:r>
                        <a:rPr lang="en-US" sz="2000">
                          <a:latin typeface="Arial" panose="020B0604020202020204" pitchFamily="34" charset="0"/>
                          <a:cs typeface="Arial" panose="020B0604020202020204" pitchFamily="34" charset="0"/>
                        </a:rPr>
                        <a:t>will we be looking for?</a:t>
                      </a:r>
                    </a:p>
                  </a:txBody>
                  <a:tcPr/>
                </a:tc>
                <a:extLst>
                  <a:ext uri="{0D108BD9-81ED-4DB2-BD59-A6C34878D82A}">
                    <a16:rowId xmlns:a16="http://schemas.microsoft.com/office/drawing/2014/main" val="5511914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We can improve the reliability of our process by collaborating before we observe. Let’s see if we have any questions about what we will be looking for, before we go on our walkthroughs.</a:t>
                      </a:r>
                    </a:p>
                  </a:txBody>
                  <a:tcPr/>
                </a:tc>
                <a:extLst>
                  <a:ext uri="{0D108BD9-81ED-4DB2-BD59-A6C34878D82A}">
                    <a16:rowId xmlns:a16="http://schemas.microsoft.com/office/drawing/2014/main" val="1076396498"/>
                  </a:ext>
                </a:extLst>
              </a:tr>
            </a:tbl>
          </a:graphicData>
        </a:graphic>
      </p:graphicFrame>
      <p:graphicFrame>
        <p:nvGraphicFramePr>
          <p:cNvPr id="4" name="Table 3">
            <a:extLst>
              <a:ext uri="{FF2B5EF4-FFF2-40B4-BE49-F238E27FC236}">
                <a16:creationId xmlns:a16="http://schemas.microsoft.com/office/drawing/2014/main" id="{C01DEC37-E639-BE36-8E9A-B8A0A571FD88}"/>
              </a:ext>
            </a:extLst>
          </p:cNvPr>
          <p:cNvGraphicFramePr>
            <a:graphicFrameLocks noGrp="1"/>
          </p:cNvGraphicFramePr>
          <p:nvPr>
            <p:extLst>
              <p:ext uri="{D42A27DB-BD31-4B8C-83A1-F6EECF244321}">
                <p14:modId xmlns:p14="http://schemas.microsoft.com/office/powerpoint/2010/main" val="1290645552"/>
              </p:ext>
            </p:extLst>
          </p:nvPr>
        </p:nvGraphicFramePr>
        <p:xfrm>
          <a:off x="6248400" y="2667000"/>
          <a:ext cx="5357638" cy="2316480"/>
        </p:xfrm>
        <a:graphic>
          <a:graphicData uri="http://schemas.openxmlformats.org/drawingml/2006/table">
            <a:tbl>
              <a:tblPr firstRow="1" bandRow="1">
                <a:tableStyleId>{5C22544A-7EE6-4342-B048-85BDC9FD1C3A}</a:tableStyleId>
              </a:tblPr>
              <a:tblGrid>
                <a:gridCol w="5357638">
                  <a:extLst>
                    <a:ext uri="{9D8B030D-6E8A-4147-A177-3AD203B41FA5}">
                      <a16:colId xmlns:a16="http://schemas.microsoft.com/office/drawing/2014/main" val="1454160827"/>
                    </a:ext>
                  </a:extLst>
                </a:gridCol>
              </a:tblGrid>
              <a:tr h="370840">
                <a:tc>
                  <a:txBody>
                    <a:bodyPr/>
                    <a:lstStyle/>
                    <a:p>
                      <a:pPr marL="461963" indent="334963" algn="l"/>
                      <a:r>
                        <a:rPr lang="en-US" sz="2000" dirty="0">
                          <a:latin typeface="Arial" panose="020B0604020202020204" pitchFamily="34" charset="0"/>
                          <a:cs typeface="Arial" panose="020B0604020202020204" pitchFamily="34" charset="0"/>
                        </a:rPr>
                        <a:t>How do I know that I’ve seen a particular evidence-based practice?</a:t>
                      </a:r>
                    </a:p>
                  </a:txBody>
                  <a:tcPr/>
                </a:tc>
                <a:extLst>
                  <a:ext uri="{0D108BD9-81ED-4DB2-BD59-A6C34878D82A}">
                    <a16:rowId xmlns:a16="http://schemas.microsoft.com/office/drawing/2014/main" val="5511914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We can improve the reliability of our results by collaborating after finish our observations. You can combine your separate observations on a single observation document.</a:t>
                      </a:r>
                    </a:p>
                  </a:txBody>
                  <a:tcPr/>
                </a:tc>
                <a:extLst>
                  <a:ext uri="{0D108BD9-81ED-4DB2-BD59-A6C34878D82A}">
                    <a16:rowId xmlns:a16="http://schemas.microsoft.com/office/drawing/2014/main" val="1076396498"/>
                  </a:ext>
                </a:extLst>
              </a:tr>
            </a:tbl>
          </a:graphicData>
        </a:graphic>
      </p:graphicFrame>
    </p:spTree>
    <p:extLst>
      <p:ext uri="{BB962C8B-B14F-4D97-AF65-F5344CB8AC3E}">
        <p14:creationId xmlns:p14="http://schemas.microsoft.com/office/powerpoint/2010/main" val="4205013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DEB8B6-BEE5-80AA-C6D6-BB9D75AB9426}"/>
              </a:ext>
              <a:ext uri="{C183D7F6-B498-43B3-948B-1728B52AA6E4}">
                <adec:decorative xmlns:adec="http://schemas.microsoft.com/office/drawing/2017/decorative" val="1"/>
              </a:ext>
            </a:extLst>
          </p:cNvPr>
          <p:cNvSpPr/>
          <p:nvPr/>
        </p:nvSpPr>
        <p:spPr>
          <a:xfrm>
            <a:off x="0" y="1"/>
            <a:ext cx="12192000" cy="1242082"/>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BBED121-BF97-514E-893C-F291FE4879C5}"/>
              </a:ext>
            </a:extLst>
          </p:cNvPr>
          <p:cNvSpPr>
            <a:spLocks noGrp="1"/>
          </p:cNvSpPr>
          <p:nvPr>
            <p:ph type="title"/>
          </p:nvPr>
        </p:nvSpPr>
        <p:spPr>
          <a:xfrm>
            <a:off x="0" y="1945"/>
            <a:ext cx="12192000" cy="68611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dirty="0">
                <a:ln>
                  <a:noFill/>
                </a:ln>
                <a:solidFill>
                  <a:schemeClr val="bg1"/>
                </a:solidFill>
                <a:effectLst/>
                <a:uLnTx/>
                <a:uFillTx/>
                <a:latin typeface="+mj-lt"/>
                <a:ea typeface="+mn-ea"/>
                <a:cs typeface="Times New Roman" panose="02020603050405020304" pitchFamily="18" charset="0"/>
              </a:rPr>
              <a:t>Asynchronous Learning: Quadrant 1</a:t>
            </a:r>
          </a:p>
        </p:txBody>
      </p:sp>
      <p:sp>
        <p:nvSpPr>
          <p:cNvPr id="9" name="TextBox 8">
            <a:extLst>
              <a:ext uri="{FF2B5EF4-FFF2-40B4-BE49-F238E27FC236}">
                <a16:creationId xmlns:a16="http://schemas.microsoft.com/office/drawing/2014/main" id="{FF4CC6BC-C405-83C7-410D-54B548EA9D74}"/>
              </a:ext>
            </a:extLst>
          </p:cNvPr>
          <p:cNvSpPr txBox="1"/>
          <p:nvPr/>
        </p:nvSpPr>
        <p:spPr>
          <a:xfrm>
            <a:off x="0" y="688064"/>
            <a:ext cx="12192000" cy="400110"/>
          </a:xfrm>
          <a:prstGeom prst="rect">
            <a:avLst/>
          </a:prstGeom>
          <a:noFill/>
        </p:spPr>
        <p:txBody>
          <a:bodyPr wrap="square" rtlCol="0">
            <a:spAutoFit/>
          </a:bodyPr>
          <a:lstStyle/>
          <a:p>
            <a:pPr algn="ctr">
              <a:buClr>
                <a:srgbClr val="53C10C"/>
              </a:buClr>
              <a:buSzPct val="85000"/>
            </a:pPr>
            <a:r>
              <a:rPr lang="en-US" sz="2000" b="0" i="0">
                <a:solidFill>
                  <a:schemeClr val="bg1">
                    <a:lumMod val="85000"/>
                  </a:schemeClr>
                </a:solidFill>
                <a:latin typeface="Arial" panose="020B0604020202020204" pitchFamily="34" charset="0"/>
                <a:cs typeface="Arial" panose="020B0604020202020204" pitchFamily="34" charset="0"/>
              </a:rPr>
              <a:t>Read Individually - Discuss Together - Reference Links/Resources</a:t>
            </a:r>
          </a:p>
        </p:txBody>
      </p:sp>
      <p:grpSp>
        <p:nvGrpSpPr>
          <p:cNvPr id="5" name="Group 4" descr="Label-arrows, showing that seven support links are on the right, in the form of quadrant practices, while topic links, in the form of quadrant groups and beyond, are below.">
            <a:extLst>
              <a:ext uri="{FF2B5EF4-FFF2-40B4-BE49-F238E27FC236}">
                <a16:creationId xmlns:a16="http://schemas.microsoft.com/office/drawing/2014/main" id="{2D8EB66D-4C2F-41A2-AC3F-857A9C1D94C7}"/>
              </a:ext>
              <a:ext uri="{C183D7F6-B498-43B3-948B-1728B52AA6E4}">
                <adec:decorative xmlns:adec="http://schemas.microsoft.com/office/drawing/2017/decorative" val="0"/>
              </a:ext>
            </a:extLst>
          </p:cNvPr>
          <p:cNvGrpSpPr/>
          <p:nvPr/>
        </p:nvGrpSpPr>
        <p:grpSpPr>
          <a:xfrm>
            <a:off x="942659" y="1533860"/>
            <a:ext cx="1859253" cy="1919417"/>
            <a:chOff x="942659" y="1533860"/>
            <a:chExt cx="1859253" cy="1919417"/>
          </a:xfrm>
        </p:grpSpPr>
        <p:grpSp>
          <p:nvGrpSpPr>
            <p:cNvPr id="7" name="Group 6">
              <a:extLst>
                <a:ext uri="{FF2B5EF4-FFF2-40B4-BE49-F238E27FC236}">
                  <a16:creationId xmlns:a16="http://schemas.microsoft.com/office/drawing/2014/main" id="{0988A205-2C9A-4DDD-8032-F5B9AEDF2786}"/>
                </a:ext>
              </a:extLst>
            </p:cNvPr>
            <p:cNvGrpSpPr/>
            <p:nvPr/>
          </p:nvGrpSpPr>
          <p:grpSpPr>
            <a:xfrm>
              <a:off x="942659" y="1533860"/>
              <a:ext cx="1859253" cy="1919417"/>
              <a:chOff x="703899" y="1940954"/>
              <a:chExt cx="1859253" cy="1919417"/>
            </a:xfrm>
            <a:effectLst>
              <a:outerShdw blurRad="50800" dist="38100" dir="5400000" algn="t" rotWithShape="0">
                <a:prstClr val="black">
                  <a:alpha val="40000"/>
                </a:prstClr>
              </a:outerShdw>
            </a:effectLst>
          </p:grpSpPr>
          <p:sp>
            <p:nvSpPr>
              <p:cNvPr id="20" name="TextBox 19">
                <a:extLst>
                  <a:ext uri="{FF2B5EF4-FFF2-40B4-BE49-F238E27FC236}">
                    <a16:creationId xmlns:a16="http://schemas.microsoft.com/office/drawing/2014/main" id="{92727983-6516-4A5F-8463-441FF65E028E}"/>
                  </a:ext>
                </a:extLst>
              </p:cNvPr>
              <p:cNvSpPr txBox="1"/>
              <p:nvPr/>
            </p:nvSpPr>
            <p:spPr>
              <a:xfrm>
                <a:off x="703899" y="2701174"/>
                <a:ext cx="1859253" cy="369332"/>
              </a:xfrm>
              <a:prstGeom prst="rect">
                <a:avLst/>
              </a:prstGeom>
              <a:solidFill>
                <a:schemeClr val="accent2"/>
              </a:solidFill>
              <a:ln w="38100">
                <a:solidFill>
                  <a:schemeClr val="tx1"/>
                </a:solidFill>
              </a:ln>
              <a:effectLst/>
            </p:spPr>
            <p:txBody>
              <a:bodyPr wrap="square" rtlCol="0">
                <a:spAutoFit/>
              </a:bodyPr>
              <a:lstStyle/>
              <a:p>
                <a:r>
                  <a:rPr lang="en-US" dirty="0">
                    <a:solidFill>
                      <a:schemeClr val="bg1"/>
                    </a:solidFill>
                  </a:rPr>
                  <a:t>Support Links</a:t>
                </a:r>
              </a:p>
            </p:txBody>
          </p:sp>
          <p:sp>
            <p:nvSpPr>
              <p:cNvPr id="2" name="Arrow: Bent 1">
                <a:extLst>
                  <a:ext uri="{FF2B5EF4-FFF2-40B4-BE49-F238E27FC236}">
                    <a16:creationId xmlns:a16="http://schemas.microsoft.com/office/drawing/2014/main" id="{C42962DB-6C61-4DC8-A9A9-C44BBF57497B}"/>
                  </a:ext>
                </a:extLst>
              </p:cNvPr>
              <p:cNvSpPr/>
              <p:nvPr/>
            </p:nvSpPr>
            <p:spPr>
              <a:xfrm>
                <a:off x="896112" y="1940954"/>
                <a:ext cx="1640442" cy="760220"/>
              </a:xfrm>
              <a:prstGeom prst="bentArrow">
                <a:avLst/>
              </a:prstGeom>
              <a:solidFill>
                <a:schemeClr val="accent2"/>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Arrow: Down 3">
                <a:extLst>
                  <a:ext uri="{FF2B5EF4-FFF2-40B4-BE49-F238E27FC236}">
                    <a16:creationId xmlns:a16="http://schemas.microsoft.com/office/drawing/2014/main" id="{855C7976-8C15-451D-8D42-C5FDFDB2D311}"/>
                  </a:ext>
                </a:extLst>
              </p:cNvPr>
              <p:cNvSpPr/>
              <p:nvPr/>
            </p:nvSpPr>
            <p:spPr>
              <a:xfrm>
                <a:off x="803060" y="3100151"/>
                <a:ext cx="393141" cy="760220"/>
              </a:xfrm>
              <a:prstGeom prst="downArrow">
                <a:avLst/>
              </a:prstGeom>
              <a:solidFill>
                <a:schemeClr val="accent2"/>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1" name="TextBox 20">
              <a:extLst>
                <a:ext uri="{FF2B5EF4-FFF2-40B4-BE49-F238E27FC236}">
                  <a16:creationId xmlns:a16="http://schemas.microsoft.com/office/drawing/2014/main" id="{C166908E-1B68-4E68-9D5F-68A601E41DB4}"/>
                </a:ext>
              </a:extLst>
            </p:cNvPr>
            <p:cNvSpPr txBox="1"/>
            <p:nvPr/>
          </p:nvSpPr>
          <p:spPr>
            <a:xfrm>
              <a:off x="1388301" y="1923884"/>
              <a:ext cx="1248779" cy="369332"/>
            </a:xfrm>
            <a:prstGeom prst="rect">
              <a:avLst/>
            </a:prstGeom>
            <a:noFill/>
          </p:spPr>
          <p:txBody>
            <a:bodyPr wrap="square">
              <a:spAutoFit/>
            </a:bodyPr>
            <a:lstStyle/>
            <a:p>
              <a:r>
                <a:rPr lang="en-US" sz="1800" dirty="0"/>
                <a:t>Practices</a:t>
              </a:r>
              <a:endParaRPr lang="en-US" dirty="0"/>
            </a:p>
          </p:txBody>
        </p:sp>
        <p:sp>
          <p:nvSpPr>
            <p:cNvPr id="23" name="TextBox 22">
              <a:extLst>
                <a:ext uri="{FF2B5EF4-FFF2-40B4-BE49-F238E27FC236}">
                  <a16:creationId xmlns:a16="http://schemas.microsoft.com/office/drawing/2014/main" id="{AD7E1312-2C18-4DBA-B8AB-15FD81374A01}"/>
                </a:ext>
              </a:extLst>
            </p:cNvPr>
            <p:cNvSpPr txBox="1"/>
            <p:nvPr/>
          </p:nvSpPr>
          <p:spPr>
            <a:xfrm>
              <a:off x="1418480" y="2710162"/>
              <a:ext cx="1034083" cy="369332"/>
            </a:xfrm>
            <a:prstGeom prst="rect">
              <a:avLst/>
            </a:prstGeom>
            <a:noFill/>
          </p:spPr>
          <p:txBody>
            <a:bodyPr wrap="square">
              <a:spAutoFit/>
            </a:bodyPr>
            <a:lstStyle/>
            <a:p>
              <a:r>
                <a:rPr lang="en-US" sz="1800" dirty="0"/>
                <a:t>Topics</a:t>
              </a:r>
              <a:endParaRPr lang="en-US" dirty="0"/>
            </a:p>
          </p:txBody>
        </p:sp>
      </p:grpSp>
      <p:pic>
        <p:nvPicPr>
          <p:cNvPr id="12" name="Picture 11" descr="Inclusive Learning Environment (heading)">
            <a:extLst>
              <a:ext uri="{FF2B5EF4-FFF2-40B4-BE49-F238E27FC236}">
                <a16:creationId xmlns:a16="http://schemas.microsoft.com/office/drawing/2014/main" id="{1D3741E3-4FF8-9267-7993-4C2188D85949}"/>
              </a:ext>
            </a:extLst>
          </p:cNvPr>
          <p:cNvPicPr>
            <a:picLocks noChangeAspect="1"/>
          </p:cNvPicPr>
          <p:nvPr/>
        </p:nvPicPr>
        <p:blipFill>
          <a:blip r:embed="rId3"/>
          <a:stretch>
            <a:fillRect/>
          </a:stretch>
        </p:blipFill>
        <p:spPr>
          <a:xfrm>
            <a:off x="3521716" y="1374946"/>
            <a:ext cx="8231559" cy="351851"/>
          </a:xfrm>
          <a:prstGeom prst="rect">
            <a:avLst/>
          </a:prstGeom>
        </p:spPr>
      </p:pic>
      <p:pic>
        <p:nvPicPr>
          <p:cNvPr id="14" name="Picture 13" descr="Follow this link for a deeper understanding of the following evidence-based practices: how content, language, and social learning outcomes are measurable, observable, and stated with student-friendly language.">
            <a:hlinkClick r:id="rId4" action="ppaction://hlinksldjump"/>
            <a:extLst>
              <a:ext uri="{FF2B5EF4-FFF2-40B4-BE49-F238E27FC236}">
                <a16:creationId xmlns:a16="http://schemas.microsoft.com/office/drawing/2014/main" id="{548DB0FB-52A4-3138-5BEC-181A9D042CBB}"/>
              </a:ext>
            </a:extLst>
          </p:cNvPr>
          <p:cNvPicPr>
            <a:picLocks noChangeAspect="1"/>
          </p:cNvPicPr>
          <p:nvPr/>
        </p:nvPicPr>
        <p:blipFill>
          <a:blip r:embed="rId5"/>
          <a:stretch>
            <a:fillRect/>
          </a:stretch>
        </p:blipFill>
        <p:spPr>
          <a:xfrm>
            <a:off x="3521716" y="1726797"/>
            <a:ext cx="8231559" cy="775234"/>
          </a:xfrm>
          <a:prstGeom prst="rect">
            <a:avLst/>
          </a:prstGeom>
        </p:spPr>
      </p:pic>
      <p:pic>
        <p:nvPicPr>
          <p:cNvPr id="15" name="Picture 14" descr="Follow this link for a deeper understanding of the following evidence-based practices: how a student-centered classroom has student work that is displayed with relevance and accuracy.">
            <a:hlinkClick r:id="rId6" action="ppaction://hlinksldjump"/>
            <a:extLst>
              <a:ext uri="{FF2B5EF4-FFF2-40B4-BE49-F238E27FC236}">
                <a16:creationId xmlns:a16="http://schemas.microsoft.com/office/drawing/2014/main" id="{0DCB4F0F-1DC6-8EAA-ACE5-88E585D1ADED}"/>
              </a:ext>
            </a:extLst>
          </p:cNvPr>
          <p:cNvPicPr>
            <a:picLocks noChangeAspect="1"/>
          </p:cNvPicPr>
          <p:nvPr/>
        </p:nvPicPr>
        <p:blipFill>
          <a:blip r:embed="rId7"/>
          <a:stretch>
            <a:fillRect/>
          </a:stretch>
        </p:blipFill>
        <p:spPr>
          <a:xfrm>
            <a:off x="3521716" y="2465528"/>
            <a:ext cx="8231559" cy="775234"/>
          </a:xfrm>
          <a:prstGeom prst="rect">
            <a:avLst/>
          </a:prstGeom>
        </p:spPr>
      </p:pic>
      <p:pic>
        <p:nvPicPr>
          <p:cNvPr id="16" name="Picture 15" descr="Follow this link for a deeper understanding of the following evidence-based practices: how respectful classroom management and organization includes evident and posted rules/behavior expectations and classroom procedures.">
            <a:hlinkClick r:id="rId8" action="ppaction://hlinksldjump"/>
            <a:extLst>
              <a:ext uri="{FF2B5EF4-FFF2-40B4-BE49-F238E27FC236}">
                <a16:creationId xmlns:a16="http://schemas.microsoft.com/office/drawing/2014/main" id="{9413E531-5797-74EE-F9B5-EF4863EB9850}"/>
              </a:ext>
            </a:extLst>
          </p:cNvPr>
          <p:cNvPicPr>
            <a:picLocks noChangeAspect="1"/>
          </p:cNvPicPr>
          <p:nvPr/>
        </p:nvPicPr>
        <p:blipFill>
          <a:blip r:embed="rId9"/>
          <a:stretch>
            <a:fillRect/>
          </a:stretch>
        </p:blipFill>
        <p:spPr>
          <a:xfrm>
            <a:off x="3511809" y="3205780"/>
            <a:ext cx="8251371" cy="851751"/>
          </a:xfrm>
          <a:prstGeom prst="rect">
            <a:avLst/>
          </a:prstGeom>
        </p:spPr>
      </p:pic>
      <p:pic>
        <p:nvPicPr>
          <p:cNvPr id="13" name="Picture 12" descr="Follow this link for a deeper understanding of the following evidence-based practices: how a classroom library contains a variety of genres, student choices, text accessibility, and physical accessibility ">
            <a:hlinkClick r:id="rId10" action="ppaction://hlinksldjump"/>
            <a:extLst>
              <a:ext uri="{FF2B5EF4-FFF2-40B4-BE49-F238E27FC236}">
                <a16:creationId xmlns:a16="http://schemas.microsoft.com/office/drawing/2014/main" id="{3047C52F-B225-CA66-5524-8DBE3C702AA3}"/>
              </a:ext>
            </a:extLst>
          </p:cNvPr>
          <p:cNvPicPr>
            <a:picLocks noChangeAspect="1"/>
          </p:cNvPicPr>
          <p:nvPr/>
        </p:nvPicPr>
        <p:blipFill>
          <a:blip r:embed="rId11"/>
          <a:stretch>
            <a:fillRect/>
          </a:stretch>
        </p:blipFill>
        <p:spPr>
          <a:xfrm>
            <a:off x="3521716" y="4047264"/>
            <a:ext cx="8241464" cy="619578"/>
          </a:xfrm>
          <a:prstGeom prst="rect">
            <a:avLst/>
          </a:prstGeom>
        </p:spPr>
      </p:pic>
      <p:pic>
        <p:nvPicPr>
          <p:cNvPr id="19" name="Picture 18" descr="Follow this link for a deeper understanding of the following evidence-based practices: how word and sound walls and key vocabulary are associated with symbols/pictures, are used with high frequency and relevance, and can be used as a resource.">
            <a:hlinkClick r:id="rId12" action="ppaction://hlinksldjump"/>
            <a:extLst>
              <a:ext uri="{FF2B5EF4-FFF2-40B4-BE49-F238E27FC236}">
                <a16:creationId xmlns:a16="http://schemas.microsoft.com/office/drawing/2014/main" id="{58CDB5CF-FE73-CE1B-AD8B-D1ED8D9FD35A}"/>
              </a:ext>
            </a:extLst>
          </p:cNvPr>
          <p:cNvPicPr>
            <a:picLocks noChangeAspect="1"/>
          </p:cNvPicPr>
          <p:nvPr/>
        </p:nvPicPr>
        <p:blipFill>
          <a:blip r:embed="rId13"/>
          <a:stretch>
            <a:fillRect/>
          </a:stretch>
        </p:blipFill>
        <p:spPr>
          <a:xfrm>
            <a:off x="3531623" y="4649834"/>
            <a:ext cx="8231557" cy="729667"/>
          </a:xfrm>
          <a:prstGeom prst="rect">
            <a:avLst/>
          </a:prstGeom>
        </p:spPr>
      </p:pic>
      <p:pic>
        <p:nvPicPr>
          <p:cNvPr id="17" name="Picture 16" descr="Follow this link for a deeper understanding of the following evidence-based practices: how classroom manipulatives are real-world objects, and provide diverse examples.">
            <a:hlinkClick r:id="rId14" action="ppaction://hlinksldjump"/>
            <a:extLst>
              <a:ext uri="{FF2B5EF4-FFF2-40B4-BE49-F238E27FC236}">
                <a16:creationId xmlns:a16="http://schemas.microsoft.com/office/drawing/2014/main" id="{EC3735C3-1E5A-A853-A44C-C8AA06A4C134}"/>
              </a:ext>
            </a:extLst>
          </p:cNvPr>
          <p:cNvPicPr>
            <a:picLocks noChangeAspect="1"/>
          </p:cNvPicPr>
          <p:nvPr/>
        </p:nvPicPr>
        <p:blipFill>
          <a:blip r:embed="rId15"/>
          <a:stretch>
            <a:fillRect/>
          </a:stretch>
        </p:blipFill>
        <p:spPr>
          <a:xfrm>
            <a:off x="3531623" y="5366588"/>
            <a:ext cx="8241464" cy="578386"/>
          </a:xfrm>
          <a:prstGeom prst="rect">
            <a:avLst/>
          </a:prstGeom>
        </p:spPr>
      </p:pic>
      <p:pic>
        <p:nvPicPr>
          <p:cNvPr id="18" name="Picture 17" descr="Follow this link for a deeper understanding of the following evidence-based practices: how activity transitions are efficient, effective, and engaging.">
            <a:hlinkClick r:id="rId16" action="ppaction://hlinksldjump"/>
            <a:extLst>
              <a:ext uri="{FF2B5EF4-FFF2-40B4-BE49-F238E27FC236}">
                <a16:creationId xmlns:a16="http://schemas.microsoft.com/office/drawing/2014/main" id="{035069B2-DDEE-54AC-5620-DFAEF0A38A82}"/>
              </a:ext>
            </a:extLst>
          </p:cNvPr>
          <p:cNvPicPr>
            <a:picLocks noChangeAspect="1"/>
          </p:cNvPicPr>
          <p:nvPr/>
        </p:nvPicPr>
        <p:blipFill>
          <a:blip r:embed="rId17"/>
          <a:stretch>
            <a:fillRect/>
          </a:stretch>
        </p:blipFill>
        <p:spPr>
          <a:xfrm>
            <a:off x="3511809" y="5900736"/>
            <a:ext cx="8261278" cy="619578"/>
          </a:xfrm>
          <a:prstGeom prst="rect">
            <a:avLst/>
          </a:prstGeom>
        </p:spPr>
      </p:pic>
      <p:sp>
        <p:nvSpPr>
          <p:cNvPr id="24" name="Oval 23" descr="Link to Quadrant 2 - Instructional Practices">
            <a:hlinkClick r:id="rId18" action="ppaction://hlinksldjump"/>
            <a:extLst>
              <a:ext uri="{FF2B5EF4-FFF2-40B4-BE49-F238E27FC236}">
                <a16:creationId xmlns:a16="http://schemas.microsoft.com/office/drawing/2014/main" id="{3DBEEE49-FFED-4692-9A82-DDD423B5558F}"/>
              </a:ext>
            </a:extLst>
          </p:cNvPr>
          <p:cNvSpPr/>
          <p:nvPr/>
        </p:nvSpPr>
        <p:spPr>
          <a:xfrm>
            <a:off x="693094" y="3607740"/>
            <a:ext cx="2039535" cy="449791"/>
          </a:xfrm>
          <a:prstGeom prst="ellipse">
            <a:avLst/>
          </a:prstGeom>
          <a:solidFill>
            <a:srgbClr val="6F2D9F"/>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Practices</a:t>
            </a:r>
          </a:p>
        </p:txBody>
      </p:sp>
      <p:sp>
        <p:nvSpPr>
          <p:cNvPr id="25" name="Oval 24" descr="Link to Quadrant 3 - Student Interactions">
            <a:hlinkClick r:id="rId19" action="ppaction://hlinksldjump"/>
            <a:extLst>
              <a:ext uri="{FF2B5EF4-FFF2-40B4-BE49-F238E27FC236}">
                <a16:creationId xmlns:a16="http://schemas.microsoft.com/office/drawing/2014/main" id="{C2FCC62D-F9FC-42E9-BFCD-036734FC1D51}"/>
              </a:ext>
            </a:extLst>
          </p:cNvPr>
          <p:cNvSpPr/>
          <p:nvPr/>
        </p:nvSpPr>
        <p:spPr>
          <a:xfrm>
            <a:off x="510278" y="4213116"/>
            <a:ext cx="2405168" cy="575457"/>
          </a:xfrm>
          <a:prstGeom prst="ellipse">
            <a:avLst/>
          </a:prstGeom>
          <a:solidFill>
            <a:srgbClr val="2B5194"/>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Interactions</a:t>
            </a:r>
          </a:p>
        </p:txBody>
      </p:sp>
      <p:sp>
        <p:nvSpPr>
          <p:cNvPr id="26" name="Oval 25" descr="Link to Quadrant 4 - Student Engagement">
            <a:hlinkClick r:id="rId20" action="ppaction://hlinksldjump"/>
            <a:extLst>
              <a:ext uri="{FF2B5EF4-FFF2-40B4-BE49-F238E27FC236}">
                <a16:creationId xmlns:a16="http://schemas.microsoft.com/office/drawing/2014/main" id="{BC72983C-1FD3-4F8B-B22C-BFC1716D2486}"/>
              </a:ext>
            </a:extLst>
          </p:cNvPr>
          <p:cNvSpPr/>
          <p:nvPr/>
        </p:nvSpPr>
        <p:spPr>
          <a:xfrm>
            <a:off x="453924" y="4938586"/>
            <a:ext cx="2517876" cy="575457"/>
          </a:xfrm>
          <a:prstGeom prst="ellipse">
            <a:avLst/>
          </a:prstGeom>
          <a:solidFill>
            <a:srgbClr val="34521F"/>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Engagement</a:t>
            </a:r>
          </a:p>
        </p:txBody>
      </p:sp>
      <p:sp>
        <p:nvSpPr>
          <p:cNvPr id="28" name="Rectangle 27" descr="Link to beyond the quadrant practices, and to the use of the practices in the Walkthrough Process.">
            <a:hlinkClick r:id="rId21" action="ppaction://hlinksldjump"/>
            <a:extLst>
              <a:ext uri="{FF2B5EF4-FFF2-40B4-BE49-F238E27FC236}">
                <a16:creationId xmlns:a16="http://schemas.microsoft.com/office/drawing/2014/main" id="{1B7444B4-E3A5-4885-B4A4-84E7EF18A4BE}"/>
              </a:ext>
            </a:extLst>
          </p:cNvPr>
          <p:cNvSpPr/>
          <p:nvPr/>
        </p:nvSpPr>
        <p:spPr>
          <a:xfrm>
            <a:off x="1103497" y="5664056"/>
            <a:ext cx="1123818" cy="712055"/>
          </a:xfrm>
          <a:prstGeom prst="rect">
            <a:avLst/>
          </a:prstGeom>
          <a:solidFill>
            <a:schemeClr val="accent3"/>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Process</a:t>
            </a:r>
          </a:p>
        </p:txBody>
      </p:sp>
    </p:spTree>
    <p:extLst>
      <p:ext uri="{BB962C8B-B14F-4D97-AF65-F5344CB8AC3E}">
        <p14:creationId xmlns:p14="http://schemas.microsoft.com/office/powerpoint/2010/main" val="12533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56625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27E281-5AE1-4892-AFEF-842C42C11D5A}"/>
              </a:ext>
            </a:extLst>
          </p:cNvPr>
          <p:cNvSpPr>
            <a:spLocks noGrp="1"/>
          </p:cNvSpPr>
          <p:nvPr>
            <p:ph type="title"/>
          </p:nvPr>
        </p:nvSpPr>
        <p:spPr>
          <a:xfrm>
            <a:off x="1910614" y="1540501"/>
            <a:ext cx="8833710" cy="276999"/>
          </a:xfrm>
        </p:spPr>
        <p:txBody>
          <a:bodyPr/>
          <a:lstStyle/>
          <a:p>
            <a:r>
              <a:rPr lang="en-US" sz="1800" dirty="0">
                <a:solidFill>
                  <a:schemeClr val="bg1"/>
                </a:solidFill>
                <a:latin typeface="+mn-lt"/>
              </a:rPr>
              <a:t>Q1.1</a:t>
            </a:r>
          </a:p>
        </p:txBody>
      </p:sp>
      <p:grpSp>
        <p:nvGrpSpPr>
          <p:cNvPr id="9" name="Group 8" descr="Inclusive Learning Environment, Indicator 1">
            <a:extLst>
              <a:ext uri="{FF2B5EF4-FFF2-40B4-BE49-F238E27FC236}">
                <a16:creationId xmlns:a16="http://schemas.microsoft.com/office/drawing/2014/main" id="{A6D2073C-2EC6-1297-71E6-D3630D5B3310}"/>
              </a:ext>
            </a:extLst>
          </p:cNvPr>
          <p:cNvGrpSpPr/>
          <p:nvPr/>
        </p:nvGrpSpPr>
        <p:grpSpPr>
          <a:xfrm>
            <a:off x="1219281" y="131802"/>
            <a:ext cx="9811512" cy="1304608"/>
            <a:chOff x="1190244" y="41120"/>
            <a:chExt cx="9811512" cy="1304608"/>
          </a:xfrm>
          <a:effectLst>
            <a:outerShdw blurRad="50800" dist="38100" dir="5400000" algn="t" rotWithShape="0">
              <a:prstClr val="black">
                <a:alpha val="40000"/>
              </a:prstClr>
            </a:outerShdw>
          </a:effectLst>
        </p:grpSpPr>
        <p:pic>
          <p:nvPicPr>
            <p:cNvPr id="10" name="Picture 9">
              <a:extLst>
                <a:ext uri="{FF2B5EF4-FFF2-40B4-BE49-F238E27FC236}">
                  <a16:creationId xmlns:a16="http://schemas.microsoft.com/office/drawing/2014/main" id="{89986AC7-98F5-0085-E2A9-A94B0EDBB680}"/>
                </a:ext>
              </a:extLst>
            </p:cNvPr>
            <p:cNvPicPr>
              <a:picLocks noChangeAspect="1"/>
            </p:cNvPicPr>
            <p:nvPr/>
          </p:nvPicPr>
          <p:blipFill>
            <a:blip r:embed="rId2"/>
            <a:stretch>
              <a:fillRect/>
            </a:stretch>
          </p:blipFill>
          <p:spPr>
            <a:xfrm>
              <a:off x="1190244" y="41120"/>
              <a:ext cx="9811512" cy="407270"/>
            </a:xfrm>
            <a:prstGeom prst="rect">
              <a:avLst/>
            </a:prstGeom>
          </p:spPr>
        </p:pic>
        <p:pic>
          <p:nvPicPr>
            <p:cNvPr id="11" name="Picture 10">
              <a:extLst>
                <a:ext uri="{FF2B5EF4-FFF2-40B4-BE49-F238E27FC236}">
                  <a16:creationId xmlns:a16="http://schemas.microsoft.com/office/drawing/2014/main" id="{76AFD08D-0311-191D-E7F6-FF854B8AD8BC}"/>
                </a:ext>
              </a:extLst>
            </p:cNvPr>
            <p:cNvPicPr>
              <a:picLocks noChangeAspect="1"/>
            </p:cNvPicPr>
            <p:nvPr/>
          </p:nvPicPr>
          <p:blipFill>
            <a:blip r:embed="rId3"/>
            <a:stretch>
              <a:fillRect/>
            </a:stretch>
          </p:blipFill>
          <p:spPr>
            <a:xfrm>
              <a:off x="1190244" y="448390"/>
              <a:ext cx="9811512" cy="897338"/>
            </a:xfrm>
            <a:prstGeom prst="rect">
              <a:avLst/>
            </a:prstGeom>
          </p:spPr>
        </p:pic>
      </p:grpSp>
      <p:sp>
        <p:nvSpPr>
          <p:cNvPr id="12" name="TextBox 11">
            <a:extLst>
              <a:ext uri="{FF2B5EF4-FFF2-40B4-BE49-F238E27FC236}">
                <a16:creationId xmlns:a16="http://schemas.microsoft.com/office/drawing/2014/main" id="{1292F667-EE08-05A2-FF9B-ABF83523E478}"/>
              </a:ext>
            </a:extLst>
          </p:cNvPr>
          <p:cNvSpPr txBox="1"/>
          <p:nvPr/>
        </p:nvSpPr>
        <p:spPr>
          <a:xfrm>
            <a:off x="762000" y="1999985"/>
            <a:ext cx="5030709" cy="2585323"/>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rtlCol="0">
            <a:spAutoFit/>
          </a:bodyPr>
          <a:lstStyle/>
          <a:p>
            <a:r>
              <a:rPr lang="en-US" dirty="0"/>
              <a:t>You should not only be able to </a:t>
            </a:r>
            <a:r>
              <a:rPr lang="en-US" b="1" dirty="0"/>
              <a:t>observe</a:t>
            </a:r>
            <a:r>
              <a:rPr lang="en-US" dirty="0"/>
              <a:t> some lesson outcomes in written form, but, more importantly, an observer should also be able to see the awareness of these outcomes by the learners through the lesson. These outcomes should be </a:t>
            </a:r>
            <a:r>
              <a:rPr lang="en-US" b="1" dirty="0"/>
              <a:t>measurable</a:t>
            </a:r>
            <a:r>
              <a:rPr lang="en-US" dirty="0"/>
              <a:t>, so you can tell whether and to what extent students are reaching these learning outcomes.</a:t>
            </a:r>
          </a:p>
        </p:txBody>
      </p:sp>
      <p:sp>
        <p:nvSpPr>
          <p:cNvPr id="13" name="TextBox 12">
            <a:extLst>
              <a:ext uri="{FF2B5EF4-FFF2-40B4-BE49-F238E27FC236}">
                <a16:creationId xmlns:a16="http://schemas.microsoft.com/office/drawing/2014/main" id="{1A72B339-AE9D-55D1-B1F2-B742E904C436}"/>
              </a:ext>
            </a:extLst>
          </p:cNvPr>
          <p:cNvSpPr txBox="1">
            <a:spLocks/>
          </p:cNvSpPr>
          <p:nvPr/>
        </p:nvSpPr>
        <p:spPr>
          <a:xfrm>
            <a:off x="6327469" y="1999984"/>
            <a:ext cx="5266099" cy="2585323"/>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rtlCol="0">
            <a:spAutoFit/>
          </a:bodyPr>
          <a:lstStyle>
            <a:defPPr>
              <a:defRPr lang="en-US"/>
            </a:defPPr>
            <a:lvl1pPr>
              <a:defRPr sz="2400"/>
            </a:lvl1pPr>
          </a:lstStyle>
          <a:p>
            <a:r>
              <a:rPr lang="en-US" sz="1800" dirty="0"/>
              <a:t>Presenting outcomes that are </a:t>
            </a:r>
            <a:r>
              <a:rPr lang="en-US" sz="1800" b="1" dirty="0"/>
              <a:t>student-friendly</a:t>
            </a:r>
            <a:r>
              <a:rPr lang="en-US" sz="1800" dirty="0"/>
              <a:t> means that they are communicated from the student’s perspective. These outcomes should also be presented with accessibility in mind. In this context, accessibility means that any student in the classroom will be able to understand the language of these outcomes, whether written or spoken.</a:t>
            </a:r>
          </a:p>
        </p:txBody>
      </p:sp>
      <p:sp>
        <p:nvSpPr>
          <p:cNvPr id="18" name="Ribbon: Curved and Tilted Down 17">
            <a:extLst>
              <a:ext uri="{FF2B5EF4-FFF2-40B4-BE49-F238E27FC236}">
                <a16:creationId xmlns:a16="http://schemas.microsoft.com/office/drawing/2014/main" id="{6FAD556E-22DF-F4BB-E6FD-8EC1ADBFA2C5}"/>
              </a:ext>
              <a:ext uri="{C183D7F6-B498-43B3-948B-1728B52AA6E4}">
                <adec:decorative xmlns:adec="http://schemas.microsoft.com/office/drawing/2017/decorative" val="0"/>
              </a:ext>
            </a:extLst>
          </p:cNvPr>
          <p:cNvSpPr/>
          <p:nvPr/>
        </p:nvSpPr>
        <p:spPr>
          <a:xfrm>
            <a:off x="2332131" y="5105400"/>
            <a:ext cx="7990676" cy="1023041"/>
          </a:xfrm>
          <a:prstGeom prst="ellipseRibbon">
            <a:avLst>
              <a:gd name="adj1" fmla="val 25000"/>
              <a:gd name="adj2" fmla="val 75000"/>
              <a:gd name="adj3" fmla="val 0"/>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dirty="0"/>
              <a:t>I will be able to connect three or more supporting details to the main idea using a graphic organizer.</a:t>
            </a:r>
          </a:p>
        </p:txBody>
      </p:sp>
      <p:sp>
        <p:nvSpPr>
          <p:cNvPr id="17" name="TextBox 16">
            <a:extLst>
              <a:ext uri="{FF2B5EF4-FFF2-40B4-BE49-F238E27FC236}">
                <a16:creationId xmlns:a16="http://schemas.microsoft.com/office/drawing/2014/main" id="{34B0F099-5F65-4905-9644-12999ADF8DAB}"/>
              </a:ext>
            </a:extLst>
          </p:cNvPr>
          <p:cNvSpPr txBox="1"/>
          <p:nvPr/>
        </p:nvSpPr>
        <p:spPr>
          <a:xfrm>
            <a:off x="10706985" y="6375130"/>
            <a:ext cx="1027425" cy="369332"/>
          </a:xfrm>
          <a:prstGeom prst="rect">
            <a:avLst/>
          </a:prstGeom>
          <a:noFill/>
        </p:spPr>
        <p:txBody>
          <a:bodyPr wrap="square">
            <a:spAutoFit/>
          </a:bodyPr>
          <a:lstStyle/>
          <a:p>
            <a:r>
              <a:rPr lang="en-US" sz="1800" dirty="0"/>
              <a:t>Ex: p. 2</a:t>
            </a:r>
            <a:endParaRPr lang="en-US" dirty="0"/>
          </a:p>
        </p:txBody>
      </p:sp>
      <p:sp>
        <p:nvSpPr>
          <p:cNvPr id="3" name="TextBox 2">
            <a:hlinkClick r:id="rId4" action="ppaction://hlinksldjump"/>
            <a:extLst>
              <a:ext uri="{FF2B5EF4-FFF2-40B4-BE49-F238E27FC236}">
                <a16:creationId xmlns:a16="http://schemas.microsoft.com/office/drawing/2014/main" id="{BBB6C0B4-64EA-4501-9E57-B45F1E7153DE}"/>
              </a:ext>
            </a:extLst>
          </p:cNvPr>
          <p:cNvSpPr txBox="1"/>
          <p:nvPr/>
        </p:nvSpPr>
        <p:spPr>
          <a:xfrm>
            <a:off x="9349483" y="131801"/>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638410371"/>
      </p:ext>
    </p:extLst>
  </p:cSld>
  <p:clrMapOvr>
    <a:masterClrMapping/>
  </p:clrMapOvr>
  <mc:AlternateContent xmlns:mc="http://schemas.openxmlformats.org/markup-compatibility/2006" xmlns:p14="http://schemas.microsoft.com/office/powerpoint/2010/main">
    <mc:Choice Requires="p14">
      <p:transition spd="slow" p14:dur="2000" advTm="4063"/>
    </mc:Choice>
    <mc:Fallback xmlns="">
      <p:transition spd="slow" advTm="406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F10-AADC-40F2-B027-E706A84EBA9C}"/>
              </a:ext>
            </a:extLst>
          </p:cNvPr>
          <p:cNvSpPr>
            <a:spLocks noGrp="1"/>
          </p:cNvSpPr>
          <p:nvPr>
            <p:ph type="ctrTitle"/>
          </p:nvPr>
        </p:nvSpPr>
        <p:spPr/>
        <p:txBody>
          <a:bodyPr/>
          <a:lstStyle/>
          <a:p>
            <a:r>
              <a:rPr lang="en-US" dirty="0"/>
              <a:t>Overview</a:t>
            </a:r>
          </a:p>
        </p:txBody>
      </p:sp>
      <p:sp>
        <p:nvSpPr>
          <p:cNvPr id="3" name="Subtitle 2">
            <a:extLst>
              <a:ext uri="{FF2B5EF4-FFF2-40B4-BE49-F238E27FC236}">
                <a16:creationId xmlns:a16="http://schemas.microsoft.com/office/drawing/2014/main" id="{38A104C7-DAF3-43ED-9EA9-5B46E34F099A}"/>
              </a:ext>
            </a:extLst>
          </p:cNvPr>
          <p:cNvSpPr>
            <a:spLocks noGrp="1"/>
          </p:cNvSpPr>
          <p:nvPr>
            <p:ph type="subTitle" idx="1"/>
          </p:nvPr>
        </p:nvSpPr>
        <p:spPr/>
        <p:txBody>
          <a:bodyPr/>
          <a:lstStyle/>
          <a:p>
            <a:r>
              <a:rPr lang="en-US" dirty="0"/>
              <a:t>Tool and Process</a:t>
            </a:r>
          </a:p>
        </p:txBody>
      </p:sp>
    </p:spTree>
    <p:extLst>
      <p:ext uri="{BB962C8B-B14F-4D97-AF65-F5344CB8AC3E}">
        <p14:creationId xmlns:p14="http://schemas.microsoft.com/office/powerpoint/2010/main" val="141849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719611"/>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2770D6-E21F-4A2A-A3ED-6AEE863D90FC}"/>
              </a:ext>
            </a:extLst>
          </p:cNvPr>
          <p:cNvSpPr>
            <a:spLocks noGrp="1"/>
          </p:cNvSpPr>
          <p:nvPr>
            <p:ph type="title"/>
          </p:nvPr>
        </p:nvSpPr>
        <p:spPr>
          <a:xfrm>
            <a:off x="-181206" y="577515"/>
            <a:ext cx="1320909" cy="661540"/>
          </a:xfrm>
        </p:spPr>
        <p:txBody>
          <a:bodyPr/>
          <a:lstStyle/>
          <a:p>
            <a:r>
              <a:rPr lang="en-US" dirty="0">
                <a:solidFill>
                  <a:schemeClr val="accent2"/>
                </a:solidFill>
              </a:rPr>
              <a:t>Q1.2</a:t>
            </a:r>
          </a:p>
        </p:txBody>
      </p:sp>
      <p:grpSp>
        <p:nvGrpSpPr>
          <p:cNvPr id="15" name="Group 14" descr="This is an image of Quadrant 1, Indicator 2">
            <a:extLst>
              <a:ext uri="{FF2B5EF4-FFF2-40B4-BE49-F238E27FC236}">
                <a16:creationId xmlns:a16="http://schemas.microsoft.com/office/drawing/2014/main" id="{37109855-B63F-455E-2EF5-8036C6B0C426}"/>
              </a:ext>
            </a:extLst>
          </p:cNvPr>
          <p:cNvGrpSpPr/>
          <p:nvPr/>
        </p:nvGrpSpPr>
        <p:grpSpPr>
          <a:xfrm>
            <a:off x="958497" y="224552"/>
            <a:ext cx="10359499" cy="1257100"/>
            <a:chOff x="1190244" y="125358"/>
            <a:chExt cx="9811512" cy="1209467"/>
          </a:xfrm>
          <a:effectLst>
            <a:outerShdw blurRad="50800" dist="38100" dir="5400000" algn="t" rotWithShape="0">
              <a:prstClr val="black">
                <a:alpha val="40000"/>
              </a:prstClr>
            </a:outerShdw>
          </a:effectLst>
        </p:grpSpPr>
        <p:pic>
          <p:nvPicPr>
            <p:cNvPr id="16" name="Picture 15">
              <a:extLst>
                <a:ext uri="{FF2B5EF4-FFF2-40B4-BE49-F238E27FC236}">
                  <a16:creationId xmlns:a16="http://schemas.microsoft.com/office/drawing/2014/main" id="{4417918F-E4D6-0B02-FE06-BF0D0E0312AC}"/>
                </a:ext>
              </a:extLst>
            </p:cNvPr>
            <p:cNvPicPr>
              <a:picLocks noChangeAspect="1"/>
            </p:cNvPicPr>
            <p:nvPr/>
          </p:nvPicPr>
          <p:blipFill>
            <a:blip r:embed="rId2"/>
            <a:stretch>
              <a:fillRect/>
            </a:stretch>
          </p:blipFill>
          <p:spPr>
            <a:xfrm>
              <a:off x="1190244" y="125358"/>
              <a:ext cx="9811512" cy="407270"/>
            </a:xfrm>
            <a:prstGeom prst="rect">
              <a:avLst/>
            </a:prstGeom>
          </p:spPr>
        </p:pic>
        <p:pic>
          <p:nvPicPr>
            <p:cNvPr id="17" name="Picture 16">
              <a:extLst>
                <a:ext uri="{FF2B5EF4-FFF2-40B4-BE49-F238E27FC236}">
                  <a16:creationId xmlns:a16="http://schemas.microsoft.com/office/drawing/2014/main" id="{40F07E27-A820-1E7E-C854-F5DE8EE0B529}"/>
                </a:ext>
              </a:extLst>
            </p:cNvPr>
            <p:cNvPicPr>
              <a:picLocks noChangeAspect="1"/>
            </p:cNvPicPr>
            <p:nvPr/>
          </p:nvPicPr>
          <p:blipFill>
            <a:blip r:embed="rId3"/>
            <a:stretch>
              <a:fillRect/>
            </a:stretch>
          </p:blipFill>
          <p:spPr>
            <a:xfrm>
              <a:off x="1190244" y="479933"/>
              <a:ext cx="9811512" cy="854892"/>
            </a:xfrm>
            <a:prstGeom prst="rect">
              <a:avLst/>
            </a:prstGeom>
          </p:spPr>
        </p:pic>
      </p:grpSp>
      <p:sp>
        <p:nvSpPr>
          <p:cNvPr id="19" name="TextBox 18">
            <a:extLst>
              <a:ext uri="{FF2B5EF4-FFF2-40B4-BE49-F238E27FC236}">
                <a16:creationId xmlns:a16="http://schemas.microsoft.com/office/drawing/2014/main" id="{0E4D728F-89F6-E5B0-6DD9-9B10DB4CDFA3}"/>
              </a:ext>
            </a:extLst>
          </p:cNvPr>
          <p:cNvSpPr txBox="1"/>
          <p:nvPr/>
        </p:nvSpPr>
        <p:spPr>
          <a:xfrm>
            <a:off x="4409034" y="2242239"/>
            <a:ext cx="6500392" cy="1477328"/>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p>
            <a:r>
              <a:rPr lang="en-US" dirty="0"/>
              <a:t>You can look for accuracy in the same way. While a few pieces of student work may show evidence of incidental inaccuracy, as long as these inaccuracies are superficial and incidental, the student work can be marked as being </a:t>
            </a:r>
            <a:r>
              <a:rPr lang="en-US" b="1" dirty="0"/>
              <a:t>accurate</a:t>
            </a:r>
            <a:r>
              <a:rPr lang="en-US" b="1" dirty="0">
                <a:solidFill>
                  <a:srgbClr val="022169"/>
                </a:solidFill>
              </a:rPr>
              <a:t>.</a:t>
            </a:r>
          </a:p>
        </p:txBody>
      </p:sp>
      <p:sp>
        <p:nvSpPr>
          <p:cNvPr id="18" name="TextBox 17">
            <a:extLst>
              <a:ext uri="{FF2B5EF4-FFF2-40B4-BE49-F238E27FC236}">
                <a16:creationId xmlns:a16="http://schemas.microsoft.com/office/drawing/2014/main" id="{C927A166-2572-F8CC-FA02-BA3CEB054B91}"/>
              </a:ext>
            </a:extLst>
          </p:cNvPr>
          <p:cNvSpPr txBox="1"/>
          <p:nvPr/>
        </p:nvSpPr>
        <p:spPr>
          <a:xfrm>
            <a:off x="4409034" y="4242195"/>
            <a:ext cx="6500392" cy="1477328"/>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p>
            <a:r>
              <a:rPr lang="en-US" dirty="0"/>
              <a:t>If you see student work on display in or around the classroom, you can take a closer look. If you do not see any pervasive issues with its relevance to community development or learning goals, then you can mark the student work as being </a:t>
            </a:r>
            <a:r>
              <a:rPr lang="en-US" b="1" dirty="0"/>
              <a:t>relevant</a:t>
            </a:r>
            <a:r>
              <a:rPr lang="en-US" b="1" dirty="0">
                <a:solidFill>
                  <a:srgbClr val="022169"/>
                </a:solidFill>
              </a:rPr>
              <a:t>.</a:t>
            </a:r>
          </a:p>
        </p:txBody>
      </p:sp>
      <p:pic>
        <p:nvPicPr>
          <p:cNvPr id="1026" name="Picture 2">
            <a:extLst>
              <a:ext uri="{FF2B5EF4-FFF2-40B4-BE49-F238E27FC236}">
                <a16:creationId xmlns:a16="http://schemas.microsoft.com/office/drawing/2014/main" id="{09E8BDC5-5CE0-99E5-B896-7015AC1B84A5}"/>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07" y="2004280"/>
            <a:ext cx="2970985" cy="3960091"/>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1613DA4-BBC5-4976-A7F5-3F1F9966EB82}"/>
              </a:ext>
            </a:extLst>
          </p:cNvPr>
          <p:cNvSpPr txBox="1"/>
          <p:nvPr/>
        </p:nvSpPr>
        <p:spPr>
          <a:xfrm>
            <a:off x="10706985" y="6375130"/>
            <a:ext cx="1027425" cy="369332"/>
          </a:xfrm>
          <a:prstGeom prst="rect">
            <a:avLst/>
          </a:prstGeom>
          <a:noFill/>
        </p:spPr>
        <p:txBody>
          <a:bodyPr wrap="square">
            <a:spAutoFit/>
          </a:bodyPr>
          <a:lstStyle/>
          <a:p>
            <a:r>
              <a:rPr lang="en-US" sz="1800"/>
              <a:t>Ex: p. 3</a:t>
            </a:r>
            <a:endParaRPr lang="en-US"/>
          </a:p>
        </p:txBody>
      </p:sp>
      <p:sp>
        <p:nvSpPr>
          <p:cNvPr id="10" name="TextBox 9">
            <a:hlinkClick r:id="rId5" action="ppaction://hlinksldjump"/>
            <a:extLst>
              <a:ext uri="{FF2B5EF4-FFF2-40B4-BE49-F238E27FC236}">
                <a16:creationId xmlns:a16="http://schemas.microsoft.com/office/drawing/2014/main" id="{C05C633E-A377-462E-ADA4-3AF865147126}"/>
              </a:ext>
            </a:extLst>
          </p:cNvPr>
          <p:cNvSpPr txBox="1"/>
          <p:nvPr/>
        </p:nvSpPr>
        <p:spPr>
          <a:xfrm>
            <a:off x="9610267" y="183856"/>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573554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692998"/>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1357F3-C03A-4B7F-9D06-A489E4C9D0E0}"/>
              </a:ext>
            </a:extLst>
          </p:cNvPr>
          <p:cNvSpPr>
            <a:spLocks noGrp="1"/>
          </p:cNvSpPr>
          <p:nvPr>
            <p:ph type="title"/>
          </p:nvPr>
        </p:nvSpPr>
        <p:spPr>
          <a:xfrm>
            <a:off x="-258491" y="616267"/>
            <a:ext cx="1507078" cy="554632"/>
          </a:xfrm>
        </p:spPr>
        <p:txBody>
          <a:bodyPr/>
          <a:lstStyle/>
          <a:p>
            <a:r>
              <a:rPr lang="en-US">
                <a:solidFill>
                  <a:schemeClr val="accent2"/>
                </a:solidFill>
              </a:rPr>
              <a:t>Q1.3</a:t>
            </a:r>
          </a:p>
        </p:txBody>
      </p:sp>
      <p:grpSp>
        <p:nvGrpSpPr>
          <p:cNvPr id="4" name="Group 3" descr="This is an image of Quadrant 1, Indicator 3">
            <a:extLst>
              <a:ext uri="{FF2B5EF4-FFF2-40B4-BE49-F238E27FC236}">
                <a16:creationId xmlns:a16="http://schemas.microsoft.com/office/drawing/2014/main" id="{0CE56B37-6C91-65D3-39C5-C63DD5F2244C}"/>
              </a:ext>
            </a:extLst>
          </p:cNvPr>
          <p:cNvGrpSpPr/>
          <p:nvPr/>
        </p:nvGrpSpPr>
        <p:grpSpPr>
          <a:xfrm>
            <a:off x="968829" y="132845"/>
            <a:ext cx="10490128" cy="1424506"/>
            <a:chOff x="963603" y="23284"/>
            <a:chExt cx="9831325" cy="1392799"/>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43EA309C-573D-27E7-ED50-723BD930C1CB}"/>
                </a:ext>
              </a:extLst>
            </p:cNvPr>
            <p:cNvPicPr>
              <a:picLocks noChangeAspect="1"/>
            </p:cNvPicPr>
            <p:nvPr/>
          </p:nvPicPr>
          <p:blipFill>
            <a:blip r:embed="rId2"/>
            <a:stretch>
              <a:fillRect/>
            </a:stretch>
          </p:blipFill>
          <p:spPr>
            <a:xfrm>
              <a:off x="963603" y="23284"/>
              <a:ext cx="9811512" cy="407270"/>
            </a:xfrm>
            <a:prstGeom prst="rect">
              <a:avLst/>
            </a:prstGeom>
          </p:spPr>
        </p:pic>
        <p:pic>
          <p:nvPicPr>
            <p:cNvPr id="6" name="Picture 5">
              <a:extLst>
                <a:ext uri="{FF2B5EF4-FFF2-40B4-BE49-F238E27FC236}">
                  <a16:creationId xmlns:a16="http://schemas.microsoft.com/office/drawing/2014/main" id="{4A4299A2-75F8-C157-FCFC-4594F73B73D2}"/>
                </a:ext>
              </a:extLst>
            </p:cNvPr>
            <p:cNvPicPr>
              <a:picLocks noChangeAspect="1"/>
            </p:cNvPicPr>
            <p:nvPr/>
          </p:nvPicPr>
          <p:blipFill>
            <a:blip r:embed="rId3"/>
            <a:stretch>
              <a:fillRect/>
            </a:stretch>
          </p:blipFill>
          <p:spPr>
            <a:xfrm>
              <a:off x="963603" y="430558"/>
              <a:ext cx="9831325" cy="985525"/>
            </a:xfrm>
            <a:prstGeom prst="rect">
              <a:avLst/>
            </a:prstGeom>
          </p:spPr>
        </p:pic>
      </p:grpSp>
      <p:sp>
        <p:nvSpPr>
          <p:cNvPr id="8" name="TextBox 7">
            <a:extLst>
              <a:ext uri="{FF2B5EF4-FFF2-40B4-BE49-F238E27FC236}">
                <a16:creationId xmlns:a16="http://schemas.microsoft.com/office/drawing/2014/main" id="{0517FAB1-AEB7-1C65-E34A-B0F7C51158A7}"/>
              </a:ext>
            </a:extLst>
          </p:cNvPr>
          <p:cNvSpPr txBox="1"/>
          <p:nvPr/>
        </p:nvSpPr>
        <p:spPr>
          <a:xfrm>
            <a:off x="471724" y="3301023"/>
            <a:ext cx="4100275" cy="1754326"/>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200"/>
            </a:lvl1pPr>
          </a:lstStyle>
          <a:p>
            <a:r>
              <a:rPr lang="en-US" sz="1800" dirty="0"/>
              <a:t>A common example of displaying </a:t>
            </a:r>
            <a:r>
              <a:rPr lang="en-US" sz="1800" b="1" dirty="0"/>
              <a:t>procedures</a:t>
            </a:r>
            <a:r>
              <a:rPr lang="en-US" sz="1800" dirty="0"/>
              <a:t> is to have a job board evident. Also, for a reminder, students should have an accessible reference for </a:t>
            </a:r>
            <a:r>
              <a:rPr lang="en-US" sz="1800" b="1" dirty="0"/>
              <a:t>rules and behavior expectations</a:t>
            </a:r>
            <a:r>
              <a:rPr lang="en-US" sz="1800" dirty="0"/>
              <a:t>.</a:t>
            </a:r>
          </a:p>
        </p:txBody>
      </p:sp>
      <p:pic>
        <p:nvPicPr>
          <p:cNvPr id="2050" name="Picture 2">
            <a:extLst>
              <a:ext uri="{FF2B5EF4-FFF2-40B4-BE49-F238E27FC236}">
                <a16:creationId xmlns:a16="http://schemas.microsoft.com/office/drawing/2014/main" id="{A10D0E64-14E5-362A-023B-039DBDC2B39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806" y="2511311"/>
            <a:ext cx="2962275" cy="3333750"/>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2C87246-27BF-5A02-BDE7-28036B59D861}"/>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9902" y="1981242"/>
            <a:ext cx="2475630" cy="4393888"/>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568A9DC-0CD8-45C9-AAB1-330DCE2E3C17}"/>
              </a:ext>
            </a:extLst>
          </p:cNvPr>
          <p:cNvSpPr txBox="1"/>
          <p:nvPr/>
        </p:nvSpPr>
        <p:spPr>
          <a:xfrm>
            <a:off x="11172391" y="6064374"/>
            <a:ext cx="1027425" cy="369332"/>
          </a:xfrm>
          <a:prstGeom prst="rect">
            <a:avLst/>
          </a:prstGeom>
          <a:noFill/>
        </p:spPr>
        <p:txBody>
          <a:bodyPr wrap="square">
            <a:spAutoFit/>
          </a:bodyPr>
          <a:lstStyle/>
          <a:p>
            <a:r>
              <a:rPr lang="en-US" sz="1800"/>
              <a:t>Ex: p. </a:t>
            </a:r>
            <a:r>
              <a:rPr lang="en-US"/>
              <a:t>4</a:t>
            </a:r>
          </a:p>
        </p:txBody>
      </p:sp>
      <p:sp>
        <p:nvSpPr>
          <p:cNvPr id="10" name="TextBox 9">
            <a:hlinkClick r:id="rId6" action="ppaction://hlinksldjump"/>
            <a:extLst>
              <a:ext uri="{FF2B5EF4-FFF2-40B4-BE49-F238E27FC236}">
                <a16:creationId xmlns:a16="http://schemas.microsoft.com/office/drawing/2014/main" id="{D12B7AF9-DE14-44DB-BED9-7F29502B6F23}"/>
              </a:ext>
            </a:extLst>
          </p:cNvPr>
          <p:cNvSpPr txBox="1"/>
          <p:nvPr/>
        </p:nvSpPr>
        <p:spPr>
          <a:xfrm>
            <a:off x="9767717" y="131801"/>
            <a:ext cx="1623236" cy="400110"/>
          </a:xfrm>
          <a:prstGeom prst="rect">
            <a:avLst/>
          </a:prstGeom>
          <a:noFill/>
        </p:spPr>
        <p:txBody>
          <a:bodyPr wrap="square" rtlCol="0">
            <a:spAutoFit/>
          </a:bodyPr>
          <a:lstStyle/>
          <a:p>
            <a:pPr algn="l">
              <a:buClr>
                <a:srgbClr val="53C10C"/>
              </a:buClr>
              <a:buSzPct val="85000"/>
            </a:pPr>
            <a:r>
              <a:rPr lang="en-US" sz="2000" dirty="0">
                <a:solidFill>
                  <a:srgbClr val="5A5D5C"/>
                </a:solidFill>
                <a:latin typeface="Calibri Light" panose="020F0302020204030204" pitchFamily="34" charset="0"/>
                <a:cs typeface="Calibri Light" panose="020F0302020204030204" pitchFamily="34" charset="0"/>
              </a:rPr>
              <a:t>c</a:t>
            </a:r>
            <a:r>
              <a:rPr lang="en-US" sz="2000" b="0" i="0" dirty="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44077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584356"/>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CAED64-BA6F-451B-A51A-A2FFCF890E73}"/>
              </a:ext>
            </a:extLst>
          </p:cNvPr>
          <p:cNvSpPr>
            <a:spLocks noGrp="1"/>
          </p:cNvSpPr>
          <p:nvPr>
            <p:ph type="title"/>
          </p:nvPr>
        </p:nvSpPr>
        <p:spPr>
          <a:xfrm>
            <a:off x="-180647" y="560688"/>
            <a:ext cx="1319236" cy="586637"/>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Q1.4</a:t>
            </a:r>
            <a:endParaRPr lang="en-US">
              <a:solidFill>
                <a:schemeClr val="accent2"/>
              </a:solidFill>
            </a:endParaRPr>
          </a:p>
        </p:txBody>
      </p:sp>
      <p:grpSp>
        <p:nvGrpSpPr>
          <p:cNvPr id="4" name="Group 3" descr="This is an image of Quadrant 1, Indicator 4">
            <a:extLst>
              <a:ext uri="{FF2B5EF4-FFF2-40B4-BE49-F238E27FC236}">
                <a16:creationId xmlns:a16="http://schemas.microsoft.com/office/drawing/2014/main" id="{13D49655-71FC-6148-2745-C9278B7F3B65}"/>
              </a:ext>
            </a:extLst>
          </p:cNvPr>
          <p:cNvGrpSpPr/>
          <p:nvPr/>
        </p:nvGrpSpPr>
        <p:grpSpPr>
          <a:xfrm>
            <a:off x="957942" y="120186"/>
            <a:ext cx="10446585" cy="1299657"/>
            <a:chOff x="1190244" y="-36929"/>
            <a:chExt cx="9811512" cy="1100679"/>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0D22D839-4381-46A3-D1DC-4635964208FB}"/>
                </a:ext>
              </a:extLst>
            </p:cNvPr>
            <p:cNvPicPr>
              <a:picLocks noChangeAspect="1"/>
            </p:cNvPicPr>
            <p:nvPr/>
          </p:nvPicPr>
          <p:blipFill>
            <a:blip r:embed="rId2"/>
            <a:stretch>
              <a:fillRect/>
            </a:stretch>
          </p:blipFill>
          <p:spPr>
            <a:xfrm>
              <a:off x="1190244" y="-36929"/>
              <a:ext cx="9811512" cy="407270"/>
            </a:xfrm>
            <a:prstGeom prst="rect">
              <a:avLst/>
            </a:prstGeom>
          </p:spPr>
        </p:pic>
        <p:pic>
          <p:nvPicPr>
            <p:cNvPr id="6" name="Picture 5">
              <a:extLst>
                <a:ext uri="{FF2B5EF4-FFF2-40B4-BE49-F238E27FC236}">
                  <a16:creationId xmlns:a16="http://schemas.microsoft.com/office/drawing/2014/main" id="{71E989A9-2C89-1F7E-231A-AFE3CDB25CD2}"/>
                </a:ext>
              </a:extLst>
            </p:cNvPr>
            <p:cNvPicPr>
              <a:picLocks noChangeAspect="1"/>
            </p:cNvPicPr>
            <p:nvPr/>
          </p:nvPicPr>
          <p:blipFill>
            <a:blip r:embed="rId3"/>
            <a:stretch>
              <a:fillRect/>
            </a:stretch>
          </p:blipFill>
          <p:spPr>
            <a:xfrm>
              <a:off x="1190244" y="345752"/>
              <a:ext cx="9811512" cy="717998"/>
            </a:xfrm>
            <a:prstGeom prst="rect">
              <a:avLst/>
            </a:prstGeom>
          </p:spPr>
        </p:pic>
      </p:grpSp>
      <p:sp>
        <p:nvSpPr>
          <p:cNvPr id="8" name="TextBox 7">
            <a:extLst>
              <a:ext uri="{FF2B5EF4-FFF2-40B4-BE49-F238E27FC236}">
                <a16:creationId xmlns:a16="http://schemas.microsoft.com/office/drawing/2014/main" id="{64581A1B-B6A7-83C0-4BDB-2E56CB20A3EB}"/>
              </a:ext>
            </a:extLst>
          </p:cNvPr>
          <p:cNvSpPr txBox="1"/>
          <p:nvPr/>
        </p:nvSpPr>
        <p:spPr>
          <a:xfrm>
            <a:off x="579421" y="2177760"/>
            <a:ext cx="6726725" cy="3477875"/>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200"/>
            </a:lvl1pPr>
          </a:lstStyle>
          <a:p>
            <a:r>
              <a:rPr lang="en-US" sz="1800" b="1" dirty="0"/>
              <a:t>Variety of Genre Examples</a:t>
            </a:r>
            <a:r>
              <a:rPr lang="en-US" sz="1800" dirty="0"/>
              <a:t>: Fiction; Non-Fiction; Historical Fiction; Chapter; Reference; Graphic Novel</a:t>
            </a:r>
          </a:p>
          <a:p>
            <a:endParaRPr lang="en-US" sz="1800" dirty="0"/>
          </a:p>
          <a:p>
            <a:r>
              <a:rPr lang="en-US" sz="1800" b="1" dirty="0"/>
              <a:t>Student Choices</a:t>
            </a:r>
            <a:r>
              <a:rPr lang="en-US" sz="1800" dirty="0"/>
              <a:t>: Interest examples – cars; animals; relationships; dinosaurs; bugs; pets</a:t>
            </a:r>
          </a:p>
          <a:p>
            <a:endParaRPr lang="en-US" sz="1800" dirty="0"/>
          </a:p>
          <a:p>
            <a:r>
              <a:rPr lang="en-US" sz="1800" b="1" dirty="0"/>
              <a:t>Text Accessibility</a:t>
            </a:r>
            <a:r>
              <a:rPr lang="en-US" sz="1800" dirty="0"/>
              <a:t>: students of all reading abilities have a variety of choices</a:t>
            </a:r>
          </a:p>
          <a:p>
            <a:endParaRPr lang="en-US" sz="1800" dirty="0"/>
          </a:p>
          <a:p>
            <a:r>
              <a:rPr lang="en-US" sz="1800" b="1" dirty="0"/>
              <a:t>Physical Accessibility</a:t>
            </a:r>
            <a:r>
              <a:rPr lang="en-US" sz="1800" dirty="0"/>
              <a:t>: The library is in a location that students can reach, and the area is organized and inviting.</a:t>
            </a:r>
          </a:p>
        </p:txBody>
      </p:sp>
      <p:pic>
        <p:nvPicPr>
          <p:cNvPr id="3074" name="Picture 2">
            <a:extLst>
              <a:ext uri="{FF2B5EF4-FFF2-40B4-BE49-F238E27FC236}">
                <a16:creationId xmlns:a16="http://schemas.microsoft.com/office/drawing/2014/main" id="{3398918B-F4FB-FADB-7512-49A7C32EAE9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7063" y="2245622"/>
            <a:ext cx="3335448" cy="3335448"/>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A9B4FC-FF0E-4720-A94B-3329CCBE2C48}"/>
              </a:ext>
            </a:extLst>
          </p:cNvPr>
          <p:cNvSpPr txBox="1"/>
          <p:nvPr/>
        </p:nvSpPr>
        <p:spPr>
          <a:xfrm>
            <a:off x="10779620" y="6356866"/>
            <a:ext cx="1027425" cy="369332"/>
          </a:xfrm>
          <a:prstGeom prst="rect">
            <a:avLst/>
          </a:prstGeom>
          <a:noFill/>
        </p:spPr>
        <p:txBody>
          <a:bodyPr wrap="square">
            <a:spAutoFit/>
          </a:bodyPr>
          <a:lstStyle/>
          <a:p>
            <a:r>
              <a:rPr lang="en-US" sz="1800"/>
              <a:t>Ex: p. </a:t>
            </a:r>
            <a:r>
              <a:rPr lang="en-US"/>
              <a:t>5</a:t>
            </a:r>
          </a:p>
        </p:txBody>
      </p:sp>
      <p:sp>
        <p:nvSpPr>
          <p:cNvPr id="9" name="TextBox 8">
            <a:hlinkClick r:id="rId5" action="ppaction://hlinksldjump"/>
            <a:extLst>
              <a:ext uri="{FF2B5EF4-FFF2-40B4-BE49-F238E27FC236}">
                <a16:creationId xmlns:a16="http://schemas.microsoft.com/office/drawing/2014/main" id="{7A4D4FA2-9A01-468E-83BA-2F48A0612726}"/>
              </a:ext>
            </a:extLst>
          </p:cNvPr>
          <p:cNvSpPr txBox="1"/>
          <p:nvPr/>
        </p:nvSpPr>
        <p:spPr>
          <a:xfrm>
            <a:off x="9670097" y="160578"/>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463835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56625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799EE6B-B97E-4BB5-A36C-92E338D6AFA1}"/>
              </a:ext>
            </a:extLst>
          </p:cNvPr>
          <p:cNvSpPr>
            <a:spLocks noGrp="1"/>
          </p:cNvSpPr>
          <p:nvPr>
            <p:ph type="title"/>
          </p:nvPr>
        </p:nvSpPr>
        <p:spPr>
          <a:xfrm>
            <a:off x="-181869" y="665050"/>
            <a:ext cx="1372399" cy="546910"/>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Q1.5</a:t>
            </a:r>
            <a:endParaRPr lang="en-US">
              <a:solidFill>
                <a:schemeClr val="accent2"/>
              </a:solidFill>
            </a:endParaRPr>
          </a:p>
        </p:txBody>
      </p:sp>
      <p:grpSp>
        <p:nvGrpSpPr>
          <p:cNvPr id="4" name="Group 3" descr="This is an image of Quadrant 1, Indicator 5">
            <a:extLst>
              <a:ext uri="{FF2B5EF4-FFF2-40B4-BE49-F238E27FC236}">
                <a16:creationId xmlns:a16="http://schemas.microsoft.com/office/drawing/2014/main" id="{533A7737-354B-87CC-C6E8-501726620F31}"/>
              </a:ext>
            </a:extLst>
          </p:cNvPr>
          <p:cNvGrpSpPr/>
          <p:nvPr/>
        </p:nvGrpSpPr>
        <p:grpSpPr>
          <a:xfrm>
            <a:off x="1004861" y="131802"/>
            <a:ext cx="9811513" cy="1276989"/>
            <a:chOff x="1004862" y="41120"/>
            <a:chExt cx="9811513" cy="1276989"/>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B6E69326-40B1-03EA-771F-EF0C9D72DF2D}"/>
                </a:ext>
              </a:extLst>
            </p:cNvPr>
            <p:cNvPicPr>
              <a:picLocks noChangeAspect="1"/>
            </p:cNvPicPr>
            <p:nvPr/>
          </p:nvPicPr>
          <p:blipFill>
            <a:blip r:embed="rId2"/>
            <a:stretch>
              <a:fillRect/>
            </a:stretch>
          </p:blipFill>
          <p:spPr>
            <a:xfrm>
              <a:off x="1004862" y="41120"/>
              <a:ext cx="9811512" cy="407270"/>
            </a:xfrm>
            <a:prstGeom prst="rect">
              <a:avLst/>
            </a:prstGeom>
          </p:spPr>
        </p:pic>
        <p:pic>
          <p:nvPicPr>
            <p:cNvPr id="6" name="Picture 5">
              <a:extLst>
                <a:ext uri="{FF2B5EF4-FFF2-40B4-BE49-F238E27FC236}">
                  <a16:creationId xmlns:a16="http://schemas.microsoft.com/office/drawing/2014/main" id="{B3E6FBE6-B402-2EED-2EC3-F0B2D98D9787}"/>
                </a:ext>
              </a:extLst>
            </p:cNvPr>
            <p:cNvPicPr>
              <a:picLocks noChangeAspect="1"/>
            </p:cNvPicPr>
            <p:nvPr/>
          </p:nvPicPr>
          <p:blipFill>
            <a:blip r:embed="rId3"/>
            <a:stretch>
              <a:fillRect/>
            </a:stretch>
          </p:blipFill>
          <p:spPr>
            <a:xfrm>
              <a:off x="1004863" y="448390"/>
              <a:ext cx="9811512" cy="869719"/>
            </a:xfrm>
            <a:prstGeom prst="rect">
              <a:avLst/>
            </a:prstGeom>
          </p:spPr>
        </p:pic>
      </p:grpSp>
      <p:sp>
        <p:nvSpPr>
          <p:cNvPr id="8" name="TextBox 7">
            <a:extLst>
              <a:ext uri="{FF2B5EF4-FFF2-40B4-BE49-F238E27FC236}">
                <a16:creationId xmlns:a16="http://schemas.microsoft.com/office/drawing/2014/main" id="{1215E9D6-0899-8A7C-7FF7-435AE66985DA}"/>
              </a:ext>
            </a:extLst>
          </p:cNvPr>
          <p:cNvSpPr txBox="1"/>
          <p:nvPr/>
        </p:nvSpPr>
        <p:spPr>
          <a:xfrm>
            <a:off x="425513" y="2015126"/>
            <a:ext cx="4834550" cy="2031325"/>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1"/>
            </a:lvl1pPr>
          </a:lstStyle>
          <a:p>
            <a:r>
              <a:rPr lang="en-US" sz="1800" b="0"/>
              <a:t>When your words are </a:t>
            </a:r>
            <a:r>
              <a:rPr lang="en-US" sz="1800"/>
              <a:t>high frequency </a:t>
            </a:r>
            <a:r>
              <a:rPr lang="en-US" sz="1800" b="0"/>
              <a:t>and contain </a:t>
            </a:r>
            <a:r>
              <a:rPr lang="en-US" sz="1800"/>
              <a:t>key vocabulary</a:t>
            </a:r>
            <a:r>
              <a:rPr lang="en-US" sz="1800" b="0"/>
              <a:t>, they have greater utility for students. When they are accompanied by </a:t>
            </a:r>
            <a:r>
              <a:rPr lang="en-US" sz="1800"/>
              <a:t>symbols and pictures</a:t>
            </a:r>
            <a:r>
              <a:rPr lang="en-US" sz="1800" b="0"/>
              <a:t>, as well as when they are sorted by category, they can be used most effectively as a </a:t>
            </a:r>
            <a:r>
              <a:rPr lang="en-US" sz="1800"/>
              <a:t>resource</a:t>
            </a:r>
            <a:r>
              <a:rPr lang="en-US" sz="1800" b="0"/>
              <a:t>.</a:t>
            </a:r>
          </a:p>
        </p:txBody>
      </p:sp>
      <p:sp>
        <p:nvSpPr>
          <p:cNvPr id="10" name="TextBox 9">
            <a:extLst>
              <a:ext uri="{FF2B5EF4-FFF2-40B4-BE49-F238E27FC236}">
                <a16:creationId xmlns:a16="http://schemas.microsoft.com/office/drawing/2014/main" id="{CCA7F637-CABB-2C28-10D1-3C8B27F0FB96}"/>
              </a:ext>
            </a:extLst>
          </p:cNvPr>
          <p:cNvSpPr txBox="1"/>
          <p:nvPr/>
        </p:nvSpPr>
        <p:spPr>
          <a:xfrm>
            <a:off x="5567881" y="2015126"/>
            <a:ext cx="6102034" cy="3416320"/>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1"/>
            </a:lvl1pPr>
          </a:lstStyle>
          <a:p>
            <a:r>
              <a:rPr lang="en-US" sz="1800" b="0" dirty="0"/>
              <a:t>For example, Social Studies does not make the category as useful as Exploring (image-ship/binoculars). Especially at lower grades, struggling students can benefit from a classroom that has a sound wall to support learning by sound-to-letter, rather than letter-to-sound. For example, in a letter-to-sound classroom, the struggling student may incorrectly reference the word “about” under the letter-u on a word wall, because “u” makes /u/. Digraphs like “</a:t>
            </a:r>
            <a:r>
              <a:rPr lang="en-US" sz="1800" b="0" dirty="0" err="1"/>
              <a:t>sh</a:t>
            </a:r>
            <a:r>
              <a:rPr lang="en-US" sz="1800" b="0" dirty="0"/>
              <a:t>” and “</a:t>
            </a:r>
            <a:r>
              <a:rPr lang="en-US" sz="1800" b="0" dirty="0" err="1"/>
              <a:t>ch</a:t>
            </a:r>
            <a:r>
              <a:rPr lang="en-US" sz="1800" b="0" dirty="0"/>
              <a:t>” can also be more complicated for struggling students when using word wall organization.</a:t>
            </a:r>
          </a:p>
        </p:txBody>
      </p:sp>
      <p:pic>
        <p:nvPicPr>
          <p:cNvPr id="4098" name="Picture 2">
            <a:extLst>
              <a:ext uri="{FF2B5EF4-FFF2-40B4-BE49-F238E27FC236}">
                <a16:creationId xmlns:a16="http://schemas.microsoft.com/office/drawing/2014/main" id="{AAE51D7D-16C4-4C42-AA07-7B9A652F6881}"/>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0055" y="4343400"/>
            <a:ext cx="3304515" cy="1714217"/>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45ED5F7-9D4D-42F0-B420-981542458309}"/>
              </a:ext>
            </a:extLst>
          </p:cNvPr>
          <p:cNvSpPr txBox="1"/>
          <p:nvPr/>
        </p:nvSpPr>
        <p:spPr>
          <a:xfrm>
            <a:off x="10642490" y="6371845"/>
            <a:ext cx="1027425" cy="369332"/>
          </a:xfrm>
          <a:prstGeom prst="rect">
            <a:avLst/>
          </a:prstGeom>
          <a:noFill/>
        </p:spPr>
        <p:txBody>
          <a:bodyPr wrap="square">
            <a:spAutoFit/>
          </a:bodyPr>
          <a:lstStyle/>
          <a:p>
            <a:r>
              <a:rPr lang="en-US" sz="1800"/>
              <a:t>Ex: p. 6</a:t>
            </a:r>
            <a:endParaRPr lang="en-US"/>
          </a:p>
        </p:txBody>
      </p:sp>
      <p:sp>
        <p:nvSpPr>
          <p:cNvPr id="11" name="TextBox 10">
            <a:hlinkClick r:id="rId5" action="ppaction://hlinksldjump"/>
            <a:extLst>
              <a:ext uri="{FF2B5EF4-FFF2-40B4-BE49-F238E27FC236}">
                <a16:creationId xmlns:a16="http://schemas.microsoft.com/office/drawing/2014/main" id="{112D1D00-DD6F-4D81-BD5C-7B386610C4C2}"/>
              </a:ext>
            </a:extLst>
          </p:cNvPr>
          <p:cNvSpPr txBox="1"/>
          <p:nvPr/>
        </p:nvSpPr>
        <p:spPr>
          <a:xfrm>
            <a:off x="9223960" y="131801"/>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41972309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21806"/>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1A96C8-D161-4DC4-87B5-8716108280D0}"/>
              </a:ext>
            </a:extLst>
          </p:cNvPr>
          <p:cNvSpPr>
            <a:spLocks noGrp="1"/>
          </p:cNvSpPr>
          <p:nvPr>
            <p:ph type="title"/>
          </p:nvPr>
        </p:nvSpPr>
        <p:spPr>
          <a:xfrm>
            <a:off x="0" y="478386"/>
            <a:ext cx="1223543" cy="572311"/>
          </a:xfrm>
        </p:spPr>
        <p:txBody>
          <a:bodyPr/>
          <a:lstStyle/>
          <a:p>
            <a:r>
              <a:rPr lang="en-US">
                <a:solidFill>
                  <a:schemeClr val="accent2"/>
                </a:solidFill>
              </a:rPr>
              <a:t>Q1.6</a:t>
            </a:r>
          </a:p>
        </p:txBody>
      </p:sp>
      <p:grpSp>
        <p:nvGrpSpPr>
          <p:cNvPr id="4" name="Group 3" descr="This is an image of Quadrant 1, Indicator 6">
            <a:extLst>
              <a:ext uri="{FF2B5EF4-FFF2-40B4-BE49-F238E27FC236}">
                <a16:creationId xmlns:a16="http://schemas.microsoft.com/office/drawing/2014/main" id="{FEF7EFD0-457A-25AD-2E79-A1B4A43B6CA2}"/>
              </a:ext>
            </a:extLst>
          </p:cNvPr>
          <p:cNvGrpSpPr/>
          <p:nvPr/>
        </p:nvGrpSpPr>
        <p:grpSpPr>
          <a:xfrm>
            <a:off x="1190244" y="131802"/>
            <a:ext cx="9811512" cy="1044354"/>
            <a:chOff x="1190244" y="0"/>
            <a:chExt cx="9811512" cy="1044354"/>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458EAED0-5E37-9142-ADC1-DCACD2C2B16A}"/>
                </a:ext>
              </a:extLst>
            </p:cNvPr>
            <p:cNvPicPr>
              <a:picLocks noChangeAspect="1"/>
            </p:cNvPicPr>
            <p:nvPr/>
          </p:nvPicPr>
          <p:blipFill>
            <a:blip r:embed="rId2"/>
            <a:stretch>
              <a:fillRect/>
            </a:stretch>
          </p:blipFill>
          <p:spPr>
            <a:xfrm>
              <a:off x="1190244" y="0"/>
              <a:ext cx="9811512" cy="407270"/>
            </a:xfrm>
            <a:prstGeom prst="rect">
              <a:avLst/>
            </a:prstGeom>
          </p:spPr>
        </p:pic>
        <p:pic>
          <p:nvPicPr>
            <p:cNvPr id="6" name="Picture 5">
              <a:extLst>
                <a:ext uri="{FF2B5EF4-FFF2-40B4-BE49-F238E27FC236}">
                  <a16:creationId xmlns:a16="http://schemas.microsoft.com/office/drawing/2014/main" id="{781F0AC9-0296-5481-3231-C8C6A2D7D2F0}"/>
                </a:ext>
              </a:extLst>
            </p:cNvPr>
            <p:cNvPicPr>
              <a:picLocks noChangeAspect="1"/>
            </p:cNvPicPr>
            <p:nvPr/>
          </p:nvPicPr>
          <p:blipFill>
            <a:blip r:embed="rId3"/>
            <a:stretch>
              <a:fillRect/>
            </a:stretch>
          </p:blipFill>
          <p:spPr>
            <a:xfrm>
              <a:off x="1190244" y="371015"/>
              <a:ext cx="9811512" cy="673339"/>
            </a:xfrm>
            <a:prstGeom prst="rect">
              <a:avLst/>
            </a:prstGeom>
          </p:spPr>
        </p:pic>
      </p:grpSp>
      <p:pic>
        <p:nvPicPr>
          <p:cNvPr id="5122" name="Picture 2">
            <a:extLst>
              <a:ext uri="{FF2B5EF4-FFF2-40B4-BE49-F238E27FC236}">
                <a16:creationId xmlns:a16="http://schemas.microsoft.com/office/drawing/2014/main" id="{DAF9E382-BB12-B16A-ADB4-FCE1ED4C4ACC}"/>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7885" y="2584765"/>
            <a:ext cx="3392032" cy="2544024"/>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5C3E383-B3FD-7423-10B7-D9AB10144D95}"/>
              </a:ext>
            </a:extLst>
          </p:cNvPr>
          <p:cNvSpPr txBox="1"/>
          <p:nvPr/>
        </p:nvSpPr>
        <p:spPr>
          <a:xfrm>
            <a:off x="441356" y="1903113"/>
            <a:ext cx="7217875" cy="1015663"/>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dirty="0"/>
              <a:t>Students have access to use </a:t>
            </a:r>
            <a:r>
              <a:rPr lang="en-US" b="1" dirty="0"/>
              <a:t>manipulatives</a:t>
            </a:r>
            <a:r>
              <a:rPr lang="en-US" dirty="0"/>
              <a:t>, in order to make abstract concepts such as numbers and grouping, more concrete.</a:t>
            </a:r>
          </a:p>
        </p:txBody>
      </p:sp>
      <p:sp>
        <p:nvSpPr>
          <p:cNvPr id="13" name="TextBox 12">
            <a:extLst>
              <a:ext uri="{FF2B5EF4-FFF2-40B4-BE49-F238E27FC236}">
                <a16:creationId xmlns:a16="http://schemas.microsoft.com/office/drawing/2014/main" id="{CF7A5004-4727-4325-0240-F49C85585D08}"/>
              </a:ext>
            </a:extLst>
          </p:cNvPr>
          <p:cNvSpPr txBox="1"/>
          <p:nvPr/>
        </p:nvSpPr>
        <p:spPr>
          <a:xfrm>
            <a:off x="441356" y="3351755"/>
            <a:ext cx="6492843" cy="1015663"/>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pPr>
              <a:spcAft>
                <a:spcPts val="600"/>
              </a:spcAft>
            </a:pPr>
            <a:r>
              <a:rPr lang="en-US" dirty="0"/>
              <a:t>Students have the opportunity to clearly see a/o feel </a:t>
            </a:r>
            <a:r>
              <a:rPr lang="en-US" b="1" dirty="0"/>
              <a:t>objects of realia </a:t>
            </a:r>
            <a:r>
              <a:rPr lang="en-US" dirty="0"/>
              <a:t>to bridge the gap from abstract description to concrete visualization.</a:t>
            </a:r>
          </a:p>
        </p:txBody>
      </p:sp>
      <p:sp>
        <p:nvSpPr>
          <p:cNvPr id="15" name="TextBox 14">
            <a:extLst>
              <a:ext uri="{FF2B5EF4-FFF2-40B4-BE49-F238E27FC236}">
                <a16:creationId xmlns:a16="http://schemas.microsoft.com/office/drawing/2014/main" id="{E92BA792-E316-97B0-607D-7EA298F312AC}"/>
              </a:ext>
            </a:extLst>
          </p:cNvPr>
          <p:cNvSpPr txBox="1"/>
          <p:nvPr/>
        </p:nvSpPr>
        <p:spPr>
          <a:xfrm>
            <a:off x="469932" y="4800397"/>
            <a:ext cx="7378668" cy="1015663"/>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dirty="0"/>
              <a:t>Whenever possible, realia is closet to its form that can be seen in real life, and when </a:t>
            </a:r>
            <a:r>
              <a:rPr lang="en-US" b="1" dirty="0"/>
              <a:t>diverse examples </a:t>
            </a:r>
            <a:r>
              <a:rPr lang="en-US" dirty="0"/>
              <a:t>appear in real life, diverse examples are offered through realia.</a:t>
            </a:r>
          </a:p>
        </p:txBody>
      </p:sp>
      <p:sp>
        <p:nvSpPr>
          <p:cNvPr id="16" name="TextBox 15">
            <a:extLst>
              <a:ext uri="{FF2B5EF4-FFF2-40B4-BE49-F238E27FC236}">
                <a16:creationId xmlns:a16="http://schemas.microsoft.com/office/drawing/2014/main" id="{FD34FD60-20CB-4EDD-B55A-085D1CD12FEB}"/>
              </a:ext>
            </a:extLst>
          </p:cNvPr>
          <p:cNvSpPr txBox="1"/>
          <p:nvPr/>
        </p:nvSpPr>
        <p:spPr>
          <a:xfrm>
            <a:off x="10642490" y="6371845"/>
            <a:ext cx="1027425" cy="369332"/>
          </a:xfrm>
          <a:prstGeom prst="rect">
            <a:avLst/>
          </a:prstGeom>
          <a:noFill/>
        </p:spPr>
        <p:txBody>
          <a:bodyPr wrap="square">
            <a:spAutoFit/>
          </a:bodyPr>
          <a:lstStyle/>
          <a:p>
            <a:r>
              <a:rPr lang="en-US" sz="1800"/>
              <a:t>Ex: p. 7</a:t>
            </a:r>
            <a:endParaRPr lang="en-US"/>
          </a:p>
        </p:txBody>
      </p:sp>
      <p:sp>
        <p:nvSpPr>
          <p:cNvPr id="12" name="TextBox 11">
            <a:hlinkClick r:id="rId5" action="ppaction://hlinksldjump"/>
            <a:extLst>
              <a:ext uri="{FF2B5EF4-FFF2-40B4-BE49-F238E27FC236}">
                <a16:creationId xmlns:a16="http://schemas.microsoft.com/office/drawing/2014/main" id="{9E6636A2-91D6-4BEC-B7F8-24F2CF1723BC}"/>
              </a:ext>
            </a:extLst>
          </p:cNvPr>
          <p:cNvSpPr txBox="1"/>
          <p:nvPr/>
        </p:nvSpPr>
        <p:spPr>
          <a:xfrm>
            <a:off x="9349483" y="131801"/>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1891114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9C95C-A8DE-45DB-A63D-279B63485B55}"/>
              </a:ext>
            </a:extLst>
          </p:cNvPr>
          <p:cNvSpPr>
            <a:spLocks noGrp="1"/>
          </p:cNvSpPr>
          <p:nvPr>
            <p:ph type="title"/>
          </p:nvPr>
        </p:nvSpPr>
        <p:spPr>
          <a:xfrm>
            <a:off x="6370" y="499078"/>
            <a:ext cx="1212911" cy="486314"/>
          </a:xfrm>
        </p:spPr>
        <p:txBody>
          <a:bodyPr/>
          <a:lstStyle/>
          <a:p>
            <a:r>
              <a:rPr lang="en-US">
                <a:solidFill>
                  <a:schemeClr val="accent2"/>
                </a:solidFill>
              </a:rPr>
              <a:t>Q1.7</a:t>
            </a:r>
          </a:p>
        </p:txBody>
      </p:sp>
      <p:grpSp>
        <p:nvGrpSpPr>
          <p:cNvPr id="4" name="Group 3" descr="This is an image of Quadrant 1, Indicator 7">
            <a:extLst>
              <a:ext uri="{FF2B5EF4-FFF2-40B4-BE49-F238E27FC236}">
                <a16:creationId xmlns:a16="http://schemas.microsoft.com/office/drawing/2014/main" id="{D7AC40CA-D221-88A0-4089-AFE7E4745198}"/>
              </a:ext>
            </a:extLst>
          </p:cNvPr>
          <p:cNvGrpSpPr/>
          <p:nvPr/>
        </p:nvGrpSpPr>
        <p:grpSpPr>
          <a:xfrm>
            <a:off x="1190244" y="178444"/>
            <a:ext cx="9811512" cy="1001131"/>
            <a:chOff x="1190244" y="73404"/>
            <a:chExt cx="9811512" cy="1001131"/>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285280EB-0204-4BD1-07B7-8B8C7E2C4BE3}"/>
                </a:ext>
              </a:extLst>
            </p:cNvPr>
            <p:cNvPicPr>
              <a:picLocks noChangeAspect="1"/>
            </p:cNvPicPr>
            <p:nvPr/>
          </p:nvPicPr>
          <p:blipFill>
            <a:blip r:embed="rId2"/>
            <a:stretch>
              <a:fillRect/>
            </a:stretch>
          </p:blipFill>
          <p:spPr>
            <a:xfrm>
              <a:off x="1190244" y="73404"/>
              <a:ext cx="9811512" cy="407270"/>
            </a:xfrm>
            <a:prstGeom prst="rect">
              <a:avLst/>
            </a:prstGeom>
          </p:spPr>
        </p:pic>
        <p:pic>
          <p:nvPicPr>
            <p:cNvPr id="6" name="Picture 5">
              <a:extLst>
                <a:ext uri="{FF2B5EF4-FFF2-40B4-BE49-F238E27FC236}">
                  <a16:creationId xmlns:a16="http://schemas.microsoft.com/office/drawing/2014/main" id="{9894D410-1564-FC92-03CC-28E6C30CC694}"/>
                </a:ext>
              </a:extLst>
            </p:cNvPr>
            <p:cNvPicPr>
              <a:picLocks noChangeAspect="1"/>
            </p:cNvPicPr>
            <p:nvPr/>
          </p:nvPicPr>
          <p:blipFill>
            <a:blip r:embed="rId3"/>
            <a:stretch>
              <a:fillRect/>
            </a:stretch>
          </p:blipFill>
          <p:spPr>
            <a:xfrm>
              <a:off x="1190244" y="401195"/>
              <a:ext cx="9811512" cy="673340"/>
            </a:xfrm>
            <a:prstGeom prst="rect">
              <a:avLst/>
            </a:prstGeom>
          </p:spPr>
        </p:pic>
      </p:grpSp>
      <p:sp>
        <p:nvSpPr>
          <p:cNvPr id="8" name="TextBox 7">
            <a:extLst>
              <a:ext uri="{FF2B5EF4-FFF2-40B4-BE49-F238E27FC236}">
                <a16:creationId xmlns:a16="http://schemas.microsoft.com/office/drawing/2014/main" id="{DB39CADB-F0F1-CD6A-459D-CDCEC57BDDC9}"/>
              </a:ext>
            </a:extLst>
          </p:cNvPr>
          <p:cNvSpPr txBox="1"/>
          <p:nvPr/>
        </p:nvSpPr>
        <p:spPr>
          <a:xfrm>
            <a:off x="471561" y="2081879"/>
            <a:ext cx="6102034" cy="1477328"/>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pPr>
              <a:spcAft>
                <a:spcPts val="600"/>
              </a:spcAft>
            </a:pPr>
            <a:r>
              <a:rPr lang="en-US" sz="1800" dirty="0"/>
              <a:t>If clearly directed and monitored, transitions between lessons and activities should be </a:t>
            </a:r>
            <a:r>
              <a:rPr lang="en-US" sz="1800" b="1" dirty="0"/>
              <a:t>efficient</a:t>
            </a:r>
            <a:r>
              <a:rPr lang="en-US" sz="1800" dirty="0"/>
              <a:t> and </a:t>
            </a:r>
            <a:r>
              <a:rPr lang="en-US" sz="1800" b="1" dirty="0"/>
              <a:t>effective</a:t>
            </a:r>
            <a:r>
              <a:rPr lang="en-US" sz="1800" dirty="0"/>
              <a:t> as a result. While timing may vary, you should be able to observe students staying on-task having the desired result as directed.</a:t>
            </a:r>
          </a:p>
        </p:txBody>
      </p:sp>
      <p:sp>
        <p:nvSpPr>
          <p:cNvPr id="10" name="TextBox 9">
            <a:extLst>
              <a:ext uri="{FF2B5EF4-FFF2-40B4-BE49-F238E27FC236}">
                <a16:creationId xmlns:a16="http://schemas.microsoft.com/office/drawing/2014/main" id="{A7DFB83F-1732-5948-5D47-C499271D8205}"/>
              </a:ext>
            </a:extLst>
          </p:cNvPr>
          <p:cNvSpPr txBox="1"/>
          <p:nvPr/>
        </p:nvSpPr>
        <p:spPr>
          <a:xfrm>
            <a:off x="471561" y="3982426"/>
            <a:ext cx="6102034" cy="1754326"/>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b="1" dirty="0"/>
              <a:t>Engaging</a:t>
            </a:r>
            <a:r>
              <a:rPr lang="en-US" sz="1800" dirty="0"/>
              <a:t> transitions are not only a part of a learning community that students enjoy, but it can also serve to break up monotony. In addition, this can be a good time to get the blood flowing with a wiggle-break that lasts up to five minutes (efficient) and helps students refocus afterward.</a:t>
            </a:r>
          </a:p>
        </p:txBody>
      </p:sp>
      <p:pic>
        <p:nvPicPr>
          <p:cNvPr id="6146" name="Picture 2">
            <a:extLst>
              <a:ext uri="{FF2B5EF4-FFF2-40B4-BE49-F238E27FC236}">
                <a16:creationId xmlns:a16="http://schemas.microsoft.com/office/drawing/2014/main" id="{8FB6778E-0523-A969-B917-450DD6489CF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026" y="2317366"/>
            <a:ext cx="4851759" cy="3145818"/>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6A17069-29E9-4E85-89C0-C631A9B87F6B}"/>
              </a:ext>
            </a:extLst>
          </p:cNvPr>
          <p:cNvSpPr txBox="1"/>
          <p:nvPr/>
        </p:nvSpPr>
        <p:spPr>
          <a:xfrm>
            <a:off x="10642490" y="6371845"/>
            <a:ext cx="1027425" cy="369332"/>
          </a:xfrm>
          <a:prstGeom prst="rect">
            <a:avLst/>
          </a:prstGeom>
          <a:noFill/>
        </p:spPr>
        <p:txBody>
          <a:bodyPr wrap="square">
            <a:spAutoFit/>
          </a:bodyPr>
          <a:lstStyle/>
          <a:p>
            <a:r>
              <a:rPr lang="en-US" sz="1800"/>
              <a:t>Ex: p. 8</a:t>
            </a:r>
            <a:endParaRPr lang="en-US"/>
          </a:p>
        </p:txBody>
      </p:sp>
      <p:sp>
        <p:nvSpPr>
          <p:cNvPr id="11" name="TextBox 10">
            <a:hlinkClick r:id="rId5" action="ppaction://hlinksldjump"/>
            <a:extLst>
              <a:ext uri="{FF2B5EF4-FFF2-40B4-BE49-F238E27FC236}">
                <a16:creationId xmlns:a16="http://schemas.microsoft.com/office/drawing/2014/main" id="{343334B0-7D0D-4802-8746-B6F2451E9DD1}"/>
              </a:ext>
            </a:extLst>
          </p:cNvPr>
          <p:cNvSpPr txBox="1"/>
          <p:nvPr/>
        </p:nvSpPr>
        <p:spPr>
          <a:xfrm>
            <a:off x="9349483" y="131801"/>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2626635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DEB8B6-BEE5-80AA-C6D6-BB9D75AB9426}"/>
              </a:ext>
              <a:ext uri="{C183D7F6-B498-43B3-948B-1728B52AA6E4}">
                <adec:decorative xmlns:adec="http://schemas.microsoft.com/office/drawing/2017/decorative" val="1"/>
              </a:ext>
            </a:extLst>
          </p:cNvPr>
          <p:cNvSpPr/>
          <p:nvPr/>
        </p:nvSpPr>
        <p:spPr>
          <a:xfrm>
            <a:off x="0" y="1"/>
            <a:ext cx="12192000" cy="1242082"/>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BBED121-BF97-514E-893C-F291FE4879C5}"/>
              </a:ext>
            </a:extLst>
          </p:cNvPr>
          <p:cNvSpPr>
            <a:spLocks noGrp="1"/>
          </p:cNvSpPr>
          <p:nvPr>
            <p:ph type="title"/>
          </p:nvPr>
        </p:nvSpPr>
        <p:spPr>
          <a:xfrm>
            <a:off x="0" y="1945"/>
            <a:ext cx="12192000" cy="68611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chemeClr val="bg1"/>
                </a:solidFill>
                <a:effectLst/>
                <a:uLnTx/>
                <a:uFillTx/>
                <a:latin typeface="+mj-lt"/>
                <a:ea typeface="+mn-ea"/>
                <a:cs typeface="Times New Roman" panose="02020603050405020304" pitchFamily="18" charset="0"/>
              </a:rPr>
              <a:t>Asynchronous Learning: Quadrant 2</a:t>
            </a:r>
          </a:p>
        </p:txBody>
      </p:sp>
      <p:sp>
        <p:nvSpPr>
          <p:cNvPr id="9" name="TextBox 8">
            <a:extLst>
              <a:ext uri="{FF2B5EF4-FFF2-40B4-BE49-F238E27FC236}">
                <a16:creationId xmlns:a16="http://schemas.microsoft.com/office/drawing/2014/main" id="{FF4CC6BC-C405-83C7-410D-54B548EA9D74}"/>
              </a:ext>
            </a:extLst>
          </p:cNvPr>
          <p:cNvSpPr txBox="1"/>
          <p:nvPr/>
        </p:nvSpPr>
        <p:spPr>
          <a:xfrm>
            <a:off x="0" y="688064"/>
            <a:ext cx="12192000" cy="400110"/>
          </a:xfrm>
          <a:prstGeom prst="rect">
            <a:avLst/>
          </a:prstGeom>
          <a:noFill/>
        </p:spPr>
        <p:txBody>
          <a:bodyPr wrap="square" rtlCol="0">
            <a:spAutoFit/>
          </a:bodyPr>
          <a:lstStyle/>
          <a:p>
            <a:pPr algn="ctr">
              <a:buClr>
                <a:srgbClr val="53C10C"/>
              </a:buClr>
              <a:buSzPct val="85000"/>
            </a:pPr>
            <a:r>
              <a:rPr lang="en-US" sz="2000" b="0" i="0">
                <a:solidFill>
                  <a:schemeClr val="bg1">
                    <a:lumMod val="85000"/>
                  </a:schemeClr>
                </a:solidFill>
                <a:latin typeface="Arial" panose="020B0604020202020204" pitchFamily="34" charset="0"/>
                <a:cs typeface="Arial" panose="020B0604020202020204" pitchFamily="34" charset="0"/>
              </a:rPr>
              <a:t>Read Individually and Discuss Together for Common Understanding </a:t>
            </a:r>
          </a:p>
        </p:txBody>
      </p:sp>
      <p:grpSp>
        <p:nvGrpSpPr>
          <p:cNvPr id="2" name="Group 1" descr="Label-arrows, showing that seven support links are on the right, in the form of quadrant practices, while topic links, in the form of quadrant groups and beyond, are below.">
            <a:extLst>
              <a:ext uri="{FF2B5EF4-FFF2-40B4-BE49-F238E27FC236}">
                <a16:creationId xmlns:a16="http://schemas.microsoft.com/office/drawing/2014/main" id="{72FF9964-7DF6-4B4C-8B76-C39C3FD41CD9}"/>
              </a:ext>
            </a:extLst>
          </p:cNvPr>
          <p:cNvGrpSpPr/>
          <p:nvPr/>
        </p:nvGrpSpPr>
        <p:grpSpPr>
          <a:xfrm>
            <a:off x="942659" y="1533860"/>
            <a:ext cx="1859253" cy="1919417"/>
            <a:chOff x="942659" y="1533860"/>
            <a:chExt cx="1859253" cy="1919417"/>
          </a:xfrm>
        </p:grpSpPr>
        <p:grpSp>
          <p:nvGrpSpPr>
            <p:cNvPr id="7" name="Group 6">
              <a:extLst>
                <a:ext uri="{FF2B5EF4-FFF2-40B4-BE49-F238E27FC236}">
                  <a16:creationId xmlns:a16="http://schemas.microsoft.com/office/drawing/2014/main" id="{A1900305-8CB5-46F6-BFE0-1ACCA3875922}"/>
                </a:ext>
              </a:extLst>
            </p:cNvPr>
            <p:cNvGrpSpPr/>
            <p:nvPr/>
          </p:nvGrpSpPr>
          <p:grpSpPr>
            <a:xfrm>
              <a:off x="942659" y="1533860"/>
              <a:ext cx="1859253" cy="1919417"/>
              <a:chOff x="703899" y="1940954"/>
              <a:chExt cx="1859253" cy="1919417"/>
            </a:xfrm>
            <a:effectLst>
              <a:outerShdw blurRad="50800" dist="38100" dir="5400000" algn="t" rotWithShape="0">
                <a:prstClr val="black">
                  <a:alpha val="40000"/>
                </a:prstClr>
              </a:outerShdw>
            </a:effectLst>
          </p:grpSpPr>
          <p:sp>
            <p:nvSpPr>
              <p:cNvPr id="10" name="TextBox 9">
                <a:extLst>
                  <a:ext uri="{FF2B5EF4-FFF2-40B4-BE49-F238E27FC236}">
                    <a16:creationId xmlns:a16="http://schemas.microsoft.com/office/drawing/2014/main" id="{E850B91D-4995-441B-899F-BBB27A4E74BB}"/>
                  </a:ext>
                </a:extLst>
              </p:cNvPr>
              <p:cNvSpPr txBox="1"/>
              <p:nvPr/>
            </p:nvSpPr>
            <p:spPr>
              <a:xfrm>
                <a:off x="703899" y="2701174"/>
                <a:ext cx="1859253" cy="369332"/>
              </a:xfrm>
              <a:prstGeom prst="rect">
                <a:avLst/>
              </a:prstGeom>
              <a:solidFill>
                <a:schemeClr val="accent2"/>
              </a:solidFill>
              <a:ln w="38100">
                <a:solidFill>
                  <a:schemeClr val="tx1"/>
                </a:solidFill>
              </a:ln>
              <a:effectLst/>
            </p:spPr>
            <p:txBody>
              <a:bodyPr wrap="square" rtlCol="0">
                <a:spAutoFit/>
              </a:bodyPr>
              <a:lstStyle/>
              <a:p>
                <a:r>
                  <a:rPr lang="en-US" dirty="0">
                    <a:solidFill>
                      <a:schemeClr val="bg1"/>
                    </a:solidFill>
                  </a:rPr>
                  <a:t>Support Links</a:t>
                </a:r>
              </a:p>
            </p:txBody>
          </p:sp>
          <p:sp>
            <p:nvSpPr>
              <p:cNvPr id="11" name="Arrow: Bent 10">
                <a:extLst>
                  <a:ext uri="{FF2B5EF4-FFF2-40B4-BE49-F238E27FC236}">
                    <a16:creationId xmlns:a16="http://schemas.microsoft.com/office/drawing/2014/main" id="{0ECB8A13-B25C-4E16-8B08-007BB33D9B0A}"/>
                  </a:ext>
                </a:extLst>
              </p:cNvPr>
              <p:cNvSpPr/>
              <p:nvPr/>
            </p:nvSpPr>
            <p:spPr>
              <a:xfrm>
                <a:off x="896112" y="1940954"/>
                <a:ext cx="1640442" cy="760220"/>
              </a:xfrm>
              <a:prstGeom prst="bentArrow">
                <a:avLst/>
              </a:prstGeom>
              <a:solidFill>
                <a:schemeClr val="accent2"/>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Arrow: Down 11">
                <a:extLst>
                  <a:ext uri="{FF2B5EF4-FFF2-40B4-BE49-F238E27FC236}">
                    <a16:creationId xmlns:a16="http://schemas.microsoft.com/office/drawing/2014/main" id="{18CA67D9-B221-4F20-B0A9-6CC133305264}"/>
                  </a:ext>
                </a:extLst>
              </p:cNvPr>
              <p:cNvSpPr/>
              <p:nvPr/>
            </p:nvSpPr>
            <p:spPr>
              <a:xfrm>
                <a:off x="803060" y="3100151"/>
                <a:ext cx="393141" cy="760220"/>
              </a:xfrm>
              <a:prstGeom prst="downArrow">
                <a:avLst/>
              </a:prstGeom>
              <a:solidFill>
                <a:schemeClr val="accent2"/>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a:extLst>
                <a:ext uri="{FF2B5EF4-FFF2-40B4-BE49-F238E27FC236}">
                  <a16:creationId xmlns:a16="http://schemas.microsoft.com/office/drawing/2014/main" id="{67B23979-CF9D-47E0-8199-778EC0F80B47}"/>
                </a:ext>
              </a:extLst>
            </p:cNvPr>
            <p:cNvSpPr txBox="1"/>
            <p:nvPr/>
          </p:nvSpPr>
          <p:spPr>
            <a:xfrm>
              <a:off x="1367880" y="1928202"/>
              <a:ext cx="1238800" cy="369332"/>
            </a:xfrm>
            <a:prstGeom prst="rect">
              <a:avLst/>
            </a:prstGeom>
            <a:noFill/>
          </p:spPr>
          <p:txBody>
            <a:bodyPr wrap="square">
              <a:spAutoFit/>
            </a:bodyPr>
            <a:lstStyle/>
            <a:p>
              <a:r>
                <a:rPr lang="en-US" sz="1800" dirty="0"/>
                <a:t>Practices</a:t>
              </a:r>
              <a:endParaRPr lang="en-US" dirty="0"/>
            </a:p>
          </p:txBody>
        </p:sp>
        <p:sp>
          <p:nvSpPr>
            <p:cNvPr id="14" name="TextBox 13">
              <a:extLst>
                <a:ext uri="{FF2B5EF4-FFF2-40B4-BE49-F238E27FC236}">
                  <a16:creationId xmlns:a16="http://schemas.microsoft.com/office/drawing/2014/main" id="{37F18B2F-89C9-496D-B8D6-BE5769FED412}"/>
                </a:ext>
              </a:extLst>
            </p:cNvPr>
            <p:cNvSpPr txBox="1"/>
            <p:nvPr/>
          </p:nvSpPr>
          <p:spPr>
            <a:xfrm>
              <a:off x="1407039" y="2727037"/>
              <a:ext cx="1012488" cy="369332"/>
            </a:xfrm>
            <a:prstGeom prst="rect">
              <a:avLst/>
            </a:prstGeom>
            <a:noFill/>
          </p:spPr>
          <p:txBody>
            <a:bodyPr wrap="square">
              <a:spAutoFit/>
            </a:bodyPr>
            <a:lstStyle/>
            <a:p>
              <a:r>
                <a:rPr lang="en-US" sz="1800" dirty="0"/>
                <a:t>Topics</a:t>
              </a:r>
              <a:endParaRPr lang="en-US" dirty="0"/>
            </a:p>
          </p:txBody>
        </p:sp>
      </p:grpSp>
      <p:pic>
        <p:nvPicPr>
          <p:cNvPr id="25" name="Picture 24" descr="Instructional Practices (heading)">
            <a:extLst>
              <a:ext uri="{FF2B5EF4-FFF2-40B4-BE49-F238E27FC236}">
                <a16:creationId xmlns:a16="http://schemas.microsoft.com/office/drawing/2014/main" id="{0AD44DD2-EB41-4DDB-B068-CFB92435E014}"/>
              </a:ext>
            </a:extLst>
          </p:cNvPr>
          <p:cNvPicPr>
            <a:picLocks noChangeAspect="1"/>
          </p:cNvPicPr>
          <p:nvPr/>
        </p:nvPicPr>
        <p:blipFill>
          <a:blip r:embed="rId3"/>
          <a:stretch>
            <a:fillRect/>
          </a:stretch>
        </p:blipFill>
        <p:spPr>
          <a:xfrm>
            <a:off x="4152821" y="1630184"/>
            <a:ext cx="6943725" cy="245935"/>
          </a:xfrm>
          <a:prstGeom prst="rect">
            <a:avLst/>
          </a:prstGeom>
        </p:spPr>
      </p:pic>
      <p:pic>
        <p:nvPicPr>
          <p:cNvPr id="32" name="Picture 31" descr="Follow this link for a deeper understanding of the following evidence-based practices: how the I-Do portion of instruction should provide coherent explanation, comprehensible inputs, should not only tell but show demonstration, be explicit and systematic, and frontload information.">
            <a:hlinkClick r:id="rId4" action="ppaction://hlinksldjump"/>
            <a:extLst>
              <a:ext uri="{FF2B5EF4-FFF2-40B4-BE49-F238E27FC236}">
                <a16:creationId xmlns:a16="http://schemas.microsoft.com/office/drawing/2014/main" id="{BA288361-132D-4A05-BBF1-7A166DD16A6A}"/>
              </a:ext>
            </a:extLst>
          </p:cNvPr>
          <p:cNvPicPr>
            <a:picLocks noChangeAspect="1"/>
          </p:cNvPicPr>
          <p:nvPr/>
        </p:nvPicPr>
        <p:blipFill>
          <a:blip r:embed="rId5"/>
          <a:stretch>
            <a:fillRect/>
          </a:stretch>
        </p:blipFill>
        <p:spPr>
          <a:xfrm>
            <a:off x="4162293" y="1849044"/>
            <a:ext cx="6934253" cy="775189"/>
          </a:xfrm>
          <a:prstGeom prst="rect">
            <a:avLst/>
          </a:prstGeom>
        </p:spPr>
      </p:pic>
      <p:pic>
        <p:nvPicPr>
          <p:cNvPr id="31" name="Picture 30" descr="Follow this link for a deeper understanding of the following evidence-based practices: how We-do instruction scaffolds information, is negotiable via response to level of understanding, and is supportive of learning activities and outcomes.">
            <a:hlinkClick r:id="rId6" action="ppaction://hlinksldjump"/>
            <a:extLst>
              <a:ext uri="{FF2B5EF4-FFF2-40B4-BE49-F238E27FC236}">
                <a16:creationId xmlns:a16="http://schemas.microsoft.com/office/drawing/2014/main" id="{E475DA2A-77A9-47DE-B65E-376A32E8F80D}"/>
              </a:ext>
            </a:extLst>
          </p:cNvPr>
          <p:cNvPicPr>
            <a:picLocks noChangeAspect="1"/>
          </p:cNvPicPr>
          <p:nvPr/>
        </p:nvPicPr>
        <p:blipFill>
          <a:blip r:embed="rId7"/>
          <a:stretch>
            <a:fillRect/>
          </a:stretch>
        </p:blipFill>
        <p:spPr>
          <a:xfrm>
            <a:off x="4133875" y="2590793"/>
            <a:ext cx="6953198" cy="474299"/>
          </a:xfrm>
          <a:prstGeom prst="rect">
            <a:avLst/>
          </a:prstGeom>
        </p:spPr>
      </p:pic>
      <p:pic>
        <p:nvPicPr>
          <p:cNvPr id="26" name="Picture 25" descr="Follow this link for a deeper understanding of the following evidence-based practices: how guided (You-do) practice puts students in charge of learning, helps to support skill fluency and problem-solving, and allows the teacher to collect evidence of learning. ">
            <a:hlinkClick r:id="rId8" action="ppaction://hlinksldjump"/>
            <a:extLst>
              <a:ext uri="{FF2B5EF4-FFF2-40B4-BE49-F238E27FC236}">
                <a16:creationId xmlns:a16="http://schemas.microsoft.com/office/drawing/2014/main" id="{45D46109-187A-47C8-BBDF-2D753F2AC626}"/>
              </a:ext>
            </a:extLst>
          </p:cNvPr>
          <p:cNvPicPr>
            <a:picLocks noChangeAspect="1"/>
          </p:cNvPicPr>
          <p:nvPr/>
        </p:nvPicPr>
        <p:blipFill>
          <a:blip r:embed="rId9"/>
          <a:stretch>
            <a:fillRect/>
          </a:stretch>
        </p:blipFill>
        <p:spPr>
          <a:xfrm>
            <a:off x="4152821" y="3027816"/>
            <a:ext cx="6943725" cy="799993"/>
          </a:xfrm>
          <a:prstGeom prst="rect">
            <a:avLst/>
          </a:prstGeom>
        </p:spPr>
      </p:pic>
      <p:pic>
        <p:nvPicPr>
          <p:cNvPr id="27" name="Picture 26" descr="Follow this link for a deeper understanding of the following evidence-based practices: how Independent (You-do) Practice is facilitated by an instructor that assists as needed, provides coaching, evaluates learning, and makes modifications and adjustments to the process in response to student needs.">
            <a:hlinkClick r:id="rId10" action="ppaction://hlinksldjump"/>
            <a:extLst>
              <a:ext uri="{FF2B5EF4-FFF2-40B4-BE49-F238E27FC236}">
                <a16:creationId xmlns:a16="http://schemas.microsoft.com/office/drawing/2014/main" id="{550BAD50-89D2-41AC-BBD5-FA838CDE045B}"/>
              </a:ext>
            </a:extLst>
          </p:cNvPr>
          <p:cNvPicPr>
            <a:picLocks noChangeAspect="1"/>
          </p:cNvPicPr>
          <p:nvPr/>
        </p:nvPicPr>
        <p:blipFill>
          <a:blip r:embed="rId11"/>
          <a:stretch>
            <a:fillRect/>
          </a:stretch>
        </p:blipFill>
        <p:spPr>
          <a:xfrm>
            <a:off x="4143348" y="3786131"/>
            <a:ext cx="6953198" cy="503020"/>
          </a:xfrm>
          <a:prstGeom prst="rect">
            <a:avLst/>
          </a:prstGeom>
        </p:spPr>
      </p:pic>
      <p:pic>
        <p:nvPicPr>
          <p:cNvPr id="28" name="Picture 27" descr="Follow this link for a deeper understanding of the following evidence-based practices: how lesson closure consists of a review of learning targets, contains formative or summative assessment, or self-reflection to solidify and assess learning.">
            <a:hlinkClick r:id="rId12" action="ppaction://hlinksldjump"/>
            <a:extLst>
              <a:ext uri="{FF2B5EF4-FFF2-40B4-BE49-F238E27FC236}">
                <a16:creationId xmlns:a16="http://schemas.microsoft.com/office/drawing/2014/main" id="{214994E8-52DC-4101-B5B5-5A9B50D22174}"/>
              </a:ext>
            </a:extLst>
          </p:cNvPr>
          <p:cNvPicPr>
            <a:picLocks noChangeAspect="1"/>
          </p:cNvPicPr>
          <p:nvPr/>
        </p:nvPicPr>
        <p:blipFill>
          <a:blip r:embed="rId13"/>
          <a:stretch>
            <a:fillRect/>
          </a:stretch>
        </p:blipFill>
        <p:spPr>
          <a:xfrm>
            <a:off x="4152820" y="4265809"/>
            <a:ext cx="6953198" cy="791208"/>
          </a:xfrm>
          <a:prstGeom prst="rect">
            <a:avLst/>
          </a:prstGeom>
        </p:spPr>
      </p:pic>
      <p:pic>
        <p:nvPicPr>
          <p:cNvPr id="29" name="Picture 28" descr="Follow this link for a deeper understanding of the following evidence-based practices: how monitoring and adjusting student learning, involves teacher engagement, teacher interactions, responsiveness, and immediate-specific feedback.">
            <a:hlinkClick r:id="rId14" action="ppaction://hlinksldjump"/>
            <a:extLst>
              <a:ext uri="{FF2B5EF4-FFF2-40B4-BE49-F238E27FC236}">
                <a16:creationId xmlns:a16="http://schemas.microsoft.com/office/drawing/2014/main" id="{8606902A-DF8C-42F0-8D6A-00016AE959A7}"/>
              </a:ext>
            </a:extLst>
          </p:cNvPr>
          <p:cNvPicPr>
            <a:picLocks noChangeAspect="1"/>
          </p:cNvPicPr>
          <p:nvPr/>
        </p:nvPicPr>
        <p:blipFill>
          <a:blip r:embed="rId15"/>
          <a:stretch>
            <a:fillRect/>
          </a:stretch>
        </p:blipFill>
        <p:spPr>
          <a:xfrm>
            <a:off x="4143348" y="5040124"/>
            <a:ext cx="6953198" cy="720021"/>
          </a:xfrm>
          <a:prstGeom prst="rect">
            <a:avLst/>
          </a:prstGeom>
        </p:spPr>
      </p:pic>
      <p:pic>
        <p:nvPicPr>
          <p:cNvPr id="30" name="Picture 29" descr="Follow this link for a deeper understanding of the following evidence-based practices: how lessons that incorporate higher-order thinking with planned questions that are asked during activities, and allow for wait time.">
            <a:hlinkClick r:id="rId16" action="ppaction://hlinksldjump"/>
            <a:extLst>
              <a:ext uri="{FF2B5EF4-FFF2-40B4-BE49-F238E27FC236}">
                <a16:creationId xmlns:a16="http://schemas.microsoft.com/office/drawing/2014/main" id="{F39CC4FC-71E2-4019-96CD-D68A9EE426EB}"/>
              </a:ext>
            </a:extLst>
          </p:cNvPr>
          <p:cNvPicPr>
            <a:picLocks noChangeAspect="1"/>
          </p:cNvPicPr>
          <p:nvPr/>
        </p:nvPicPr>
        <p:blipFill>
          <a:blip r:embed="rId17"/>
          <a:stretch>
            <a:fillRect/>
          </a:stretch>
        </p:blipFill>
        <p:spPr>
          <a:xfrm>
            <a:off x="4143348" y="5725070"/>
            <a:ext cx="6962670" cy="482717"/>
          </a:xfrm>
          <a:prstGeom prst="rect">
            <a:avLst/>
          </a:prstGeom>
        </p:spPr>
      </p:pic>
      <p:grpSp>
        <p:nvGrpSpPr>
          <p:cNvPr id="5" name="Group 4">
            <a:extLst>
              <a:ext uri="{FF2B5EF4-FFF2-40B4-BE49-F238E27FC236}">
                <a16:creationId xmlns:a16="http://schemas.microsoft.com/office/drawing/2014/main" id="{034B97BA-99EC-481A-82BB-64A4CC93F125}"/>
              </a:ext>
              <a:ext uri="{C183D7F6-B498-43B3-948B-1728B52AA6E4}">
                <adec:decorative xmlns:adec="http://schemas.microsoft.com/office/drawing/2017/decorative" val="1"/>
              </a:ext>
            </a:extLst>
          </p:cNvPr>
          <p:cNvGrpSpPr/>
          <p:nvPr/>
        </p:nvGrpSpPr>
        <p:grpSpPr>
          <a:xfrm>
            <a:off x="4133875" y="1630184"/>
            <a:ext cx="6972143" cy="4580053"/>
            <a:chOff x="4133875" y="1630184"/>
            <a:chExt cx="6972143" cy="4580053"/>
          </a:xfrm>
        </p:grpSpPr>
        <p:cxnSp>
          <p:nvCxnSpPr>
            <p:cNvPr id="33" name="Straight Connector 32">
              <a:extLst>
                <a:ext uri="{FF2B5EF4-FFF2-40B4-BE49-F238E27FC236}">
                  <a16:creationId xmlns:a16="http://schemas.microsoft.com/office/drawing/2014/main" id="{B453F2F8-1B4A-410C-9299-3513BDB1F54A}"/>
                </a:ext>
                <a:ext uri="{C183D7F6-B498-43B3-948B-1728B52AA6E4}">
                  <adec:decorative xmlns:adec="http://schemas.microsoft.com/office/drawing/2017/decorative" val="1"/>
                </a:ext>
              </a:extLst>
            </p:cNvPr>
            <p:cNvCxnSpPr>
              <a:cxnSpLocks/>
            </p:cNvCxnSpPr>
            <p:nvPr/>
          </p:nvCxnSpPr>
          <p:spPr>
            <a:xfrm>
              <a:off x="4143798" y="1630184"/>
              <a:ext cx="3716" cy="45776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CCBD823-E281-4DB7-85E8-3126C7EF317E}"/>
                </a:ext>
                <a:ext uri="{C183D7F6-B498-43B3-948B-1728B52AA6E4}">
                  <adec:decorative xmlns:adec="http://schemas.microsoft.com/office/drawing/2017/decorative" val="1"/>
                </a:ext>
              </a:extLst>
            </p:cNvPr>
            <p:cNvCxnSpPr>
              <a:cxnSpLocks/>
            </p:cNvCxnSpPr>
            <p:nvPr/>
          </p:nvCxnSpPr>
          <p:spPr>
            <a:xfrm>
              <a:off x="11086011" y="1630184"/>
              <a:ext cx="8963" cy="45776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2A6601A-24B1-4DCE-B1D7-68C1B8BD76E1}"/>
                </a:ext>
                <a:ext uri="{C183D7F6-B498-43B3-948B-1728B52AA6E4}">
                  <adec:decorative xmlns:adec="http://schemas.microsoft.com/office/drawing/2017/decorative" val="1"/>
                </a:ext>
              </a:extLst>
            </p:cNvPr>
            <p:cNvCxnSpPr>
              <a:cxnSpLocks/>
            </p:cNvCxnSpPr>
            <p:nvPr/>
          </p:nvCxnSpPr>
          <p:spPr>
            <a:xfrm>
              <a:off x="4133875" y="1630184"/>
              <a:ext cx="695319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2ACA073-30CE-43BA-AF83-610FA15128B6}"/>
                </a:ext>
                <a:ext uri="{C183D7F6-B498-43B3-948B-1728B52AA6E4}">
                  <adec:decorative xmlns:adec="http://schemas.microsoft.com/office/drawing/2017/decorative" val="1"/>
                </a:ext>
              </a:extLst>
            </p:cNvPr>
            <p:cNvCxnSpPr>
              <a:cxnSpLocks/>
            </p:cNvCxnSpPr>
            <p:nvPr/>
          </p:nvCxnSpPr>
          <p:spPr>
            <a:xfrm>
              <a:off x="4133875" y="6210237"/>
              <a:ext cx="697214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9" name="Oval 18">
            <a:hlinkClick r:id="rId18" action="ppaction://hlinksldjump"/>
            <a:extLst>
              <a:ext uri="{FF2B5EF4-FFF2-40B4-BE49-F238E27FC236}">
                <a16:creationId xmlns:a16="http://schemas.microsoft.com/office/drawing/2014/main" id="{9AABBDAB-7F47-4E0A-A9CE-2967E80D6BE8}"/>
              </a:ext>
            </a:extLst>
          </p:cNvPr>
          <p:cNvSpPr/>
          <p:nvPr/>
        </p:nvSpPr>
        <p:spPr>
          <a:xfrm>
            <a:off x="545718" y="3631034"/>
            <a:ext cx="2502281" cy="524321"/>
          </a:xfrm>
          <a:prstGeom prst="ellipse">
            <a:avLst/>
          </a:prstGeom>
          <a:solidFill>
            <a:srgbClr val="545454"/>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Environment</a:t>
            </a:r>
          </a:p>
        </p:txBody>
      </p:sp>
      <p:sp>
        <p:nvSpPr>
          <p:cNvPr id="22" name="Oval 21" descr="Link to Quadrant 3 - Student Interactions">
            <a:hlinkClick r:id="rId19" action="ppaction://hlinksldjump"/>
            <a:extLst>
              <a:ext uri="{FF2B5EF4-FFF2-40B4-BE49-F238E27FC236}">
                <a16:creationId xmlns:a16="http://schemas.microsoft.com/office/drawing/2014/main" id="{5FC3D603-30DF-43C4-8601-35E867FA75FA}"/>
              </a:ext>
            </a:extLst>
          </p:cNvPr>
          <p:cNvSpPr/>
          <p:nvPr/>
        </p:nvSpPr>
        <p:spPr>
          <a:xfrm>
            <a:off x="545718" y="4289151"/>
            <a:ext cx="2498564" cy="550257"/>
          </a:xfrm>
          <a:prstGeom prst="ellipse">
            <a:avLst/>
          </a:prstGeom>
          <a:solidFill>
            <a:srgbClr val="2B5194"/>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Interactions</a:t>
            </a:r>
          </a:p>
        </p:txBody>
      </p:sp>
      <p:sp>
        <p:nvSpPr>
          <p:cNvPr id="23" name="Oval 22" descr="Link to Quadrant 4 - Student Engagement">
            <a:hlinkClick r:id="rId20" action="ppaction://hlinksldjump"/>
            <a:extLst>
              <a:ext uri="{FF2B5EF4-FFF2-40B4-BE49-F238E27FC236}">
                <a16:creationId xmlns:a16="http://schemas.microsoft.com/office/drawing/2014/main" id="{3DA43F11-BB31-48AA-895D-C9B333A2F2BE}"/>
              </a:ext>
            </a:extLst>
          </p:cNvPr>
          <p:cNvSpPr/>
          <p:nvPr/>
        </p:nvSpPr>
        <p:spPr>
          <a:xfrm>
            <a:off x="545717" y="4987521"/>
            <a:ext cx="2502281" cy="499251"/>
          </a:xfrm>
          <a:prstGeom prst="ellipse">
            <a:avLst/>
          </a:prstGeom>
          <a:solidFill>
            <a:srgbClr val="34521F"/>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Engagement</a:t>
            </a:r>
          </a:p>
        </p:txBody>
      </p:sp>
      <p:sp>
        <p:nvSpPr>
          <p:cNvPr id="24" name="Rectangle 23" descr="Link to beyond the quadrant practices, and to the use of the practices in the Walkthrough Process.">
            <a:hlinkClick r:id="rId21" action="ppaction://hlinksldjump"/>
            <a:extLst>
              <a:ext uri="{FF2B5EF4-FFF2-40B4-BE49-F238E27FC236}">
                <a16:creationId xmlns:a16="http://schemas.microsoft.com/office/drawing/2014/main" id="{6C269BC0-DB7B-424E-8C83-7B106AB49C42}"/>
              </a:ext>
            </a:extLst>
          </p:cNvPr>
          <p:cNvSpPr/>
          <p:nvPr/>
        </p:nvSpPr>
        <p:spPr>
          <a:xfrm>
            <a:off x="1193133" y="5671574"/>
            <a:ext cx="1123818" cy="712055"/>
          </a:xfrm>
          <a:prstGeom prst="rect">
            <a:avLst/>
          </a:prstGeom>
          <a:solidFill>
            <a:schemeClr val="accent3"/>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Process</a:t>
            </a:r>
          </a:p>
        </p:txBody>
      </p:sp>
    </p:spTree>
    <p:extLst>
      <p:ext uri="{BB962C8B-B14F-4D97-AF65-F5344CB8AC3E}">
        <p14:creationId xmlns:p14="http://schemas.microsoft.com/office/powerpoint/2010/main" val="2175848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1"/>
            <a:ext cx="12192000" cy="1466661"/>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EA88F1-3E40-456B-84F8-992E50C4F473}"/>
              </a:ext>
            </a:extLst>
          </p:cNvPr>
          <p:cNvSpPr>
            <a:spLocks noGrp="1"/>
          </p:cNvSpPr>
          <p:nvPr>
            <p:ph type="title"/>
          </p:nvPr>
        </p:nvSpPr>
        <p:spPr>
          <a:xfrm>
            <a:off x="217860" y="571073"/>
            <a:ext cx="1248990" cy="572785"/>
          </a:xfrm>
        </p:spPr>
        <p:txBody>
          <a:bodyPr/>
          <a:lstStyle/>
          <a:p>
            <a:r>
              <a:rPr lang="en-US">
                <a:solidFill>
                  <a:schemeClr val="accent2"/>
                </a:solidFill>
              </a:rPr>
              <a:t>Q2.1</a:t>
            </a:r>
          </a:p>
        </p:txBody>
      </p:sp>
      <p:grpSp>
        <p:nvGrpSpPr>
          <p:cNvPr id="11" name="Group 10" descr="This is an image of Quadrant 2, Indicator 1">
            <a:extLst>
              <a:ext uri="{FF2B5EF4-FFF2-40B4-BE49-F238E27FC236}">
                <a16:creationId xmlns:a16="http://schemas.microsoft.com/office/drawing/2014/main" id="{046A2EEB-7671-75E8-92C0-6908A47A909C}"/>
              </a:ext>
            </a:extLst>
          </p:cNvPr>
          <p:cNvGrpSpPr/>
          <p:nvPr/>
        </p:nvGrpSpPr>
        <p:grpSpPr>
          <a:xfrm>
            <a:off x="1466850" y="131802"/>
            <a:ext cx="9258300" cy="1185163"/>
            <a:chOff x="1466850" y="0"/>
            <a:chExt cx="9258300" cy="1185163"/>
          </a:xfrm>
        </p:grpSpPr>
        <p:pic>
          <p:nvPicPr>
            <p:cNvPr id="12" name="Picture 11">
              <a:extLst>
                <a:ext uri="{FF2B5EF4-FFF2-40B4-BE49-F238E27FC236}">
                  <a16:creationId xmlns:a16="http://schemas.microsoft.com/office/drawing/2014/main" id="{197564F8-7627-76E5-8997-B93D413A5E81}"/>
                </a:ext>
              </a:extLst>
            </p:cNvPr>
            <p:cNvPicPr>
              <a:picLocks noChangeAspect="1"/>
            </p:cNvPicPr>
            <p:nvPr/>
          </p:nvPicPr>
          <p:blipFill>
            <a:blip r:embed="rId2"/>
            <a:stretch>
              <a:fillRect/>
            </a:stretch>
          </p:blipFill>
          <p:spPr>
            <a:xfrm>
              <a:off x="1466850" y="0"/>
              <a:ext cx="9258300" cy="327913"/>
            </a:xfrm>
            <a:prstGeom prst="rect">
              <a:avLst/>
            </a:prstGeom>
            <a:effectLst>
              <a:outerShdw blurRad="50800" dist="38100" dir="5400000" algn="t" rotWithShape="0">
                <a:prstClr val="black">
                  <a:alpha val="40000"/>
                </a:prstClr>
              </a:outerShdw>
            </a:effectLst>
          </p:spPr>
        </p:pic>
        <p:pic>
          <p:nvPicPr>
            <p:cNvPr id="13" name="Picture 12">
              <a:extLst>
                <a:ext uri="{FF2B5EF4-FFF2-40B4-BE49-F238E27FC236}">
                  <a16:creationId xmlns:a16="http://schemas.microsoft.com/office/drawing/2014/main" id="{E40886C1-B7C6-7668-C35D-DFC5BDE7258A}"/>
                </a:ext>
              </a:extLst>
            </p:cNvPr>
            <p:cNvPicPr>
              <a:picLocks noChangeAspect="1"/>
            </p:cNvPicPr>
            <p:nvPr/>
          </p:nvPicPr>
          <p:blipFill>
            <a:blip r:embed="rId3"/>
            <a:stretch>
              <a:fillRect/>
            </a:stretch>
          </p:blipFill>
          <p:spPr>
            <a:xfrm>
              <a:off x="1466850" y="327913"/>
              <a:ext cx="9258300" cy="857250"/>
            </a:xfrm>
            <a:prstGeom prst="rect">
              <a:avLst/>
            </a:prstGeom>
            <a:effectLst>
              <a:outerShdw blurRad="50800" dist="38100" dir="5400000" algn="t" rotWithShape="0">
                <a:prstClr val="black">
                  <a:alpha val="40000"/>
                </a:prstClr>
              </a:outerShdw>
            </a:effectLst>
          </p:spPr>
        </p:pic>
      </p:grpSp>
      <p:sp>
        <p:nvSpPr>
          <p:cNvPr id="15" name="TextBox 14">
            <a:extLst>
              <a:ext uri="{FF2B5EF4-FFF2-40B4-BE49-F238E27FC236}">
                <a16:creationId xmlns:a16="http://schemas.microsoft.com/office/drawing/2014/main" id="{A4E2BFDF-62F7-3368-50DB-FD5DD315AF71}"/>
              </a:ext>
            </a:extLst>
          </p:cNvPr>
          <p:cNvSpPr txBox="1"/>
          <p:nvPr/>
        </p:nvSpPr>
        <p:spPr>
          <a:xfrm>
            <a:off x="380246" y="2067118"/>
            <a:ext cx="6102034" cy="1477328"/>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The foundation of “I do” instruction starts with an </a:t>
            </a:r>
            <a:r>
              <a:rPr lang="en-US" sz="1800" b="1">
                <a:solidFill>
                  <a:srgbClr val="652099"/>
                </a:solidFill>
              </a:rPr>
              <a:t>explanation</a:t>
            </a:r>
            <a:r>
              <a:rPr lang="en-US" sz="1800">
                <a:solidFill>
                  <a:srgbClr val="652099"/>
                </a:solidFill>
              </a:rPr>
              <a:t> of the skill by the instructor. Then to support simply </a:t>
            </a:r>
            <a:r>
              <a:rPr lang="en-US" sz="1800" b="1">
                <a:solidFill>
                  <a:srgbClr val="652099"/>
                </a:solidFill>
              </a:rPr>
              <a:t>telling</a:t>
            </a:r>
            <a:r>
              <a:rPr lang="en-US" sz="1800">
                <a:solidFill>
                  <a:srgbClr val="652099"/>
                </a:solidFill>
              </a:rPr>
              <a:t> students how to perform the skill, the instructor </a:t>
            </a:r>
            <a:r>
              <a:rPr lang="en-US" sz="1800" b="1">
                <a:solidFill>
                  <a:srgbClr val="652099"/>
                </a:solidFill>
              </a:rPr>
              <a:t>shows</a:t>
            </a:r>
            <a:r>
              <a:rPr lang="en-US" sz="1800">
                <a:solidFill>
                  <a:srgbClr val="652099"/>
                </a:solidFill>
              </a:rPr>
              <a:t> how the skill is performed with display.</a:t>
            </a:r>
          </a:p>
        </p:txBody>
      </p:sp>
      <p:sp>
        <p:nvSpPr>
          <p:cNvPr id="16" name="TextBox 15">
            <a:extLst>
              <a:ext uri="{FF2B5EF4-FFF2-40B4-BE49-F238E27FC236}">
                <a16:creationId xmlns:a16="http://schemas.microsoft.com/office/drawing/2014/main" id="{2428011C-1102-ABE6-2DC0-DCAB97D2188D}"/>
              </a:ext>
            </a:extLst>
          </p:cNvPr>
          <p:cNvSpPr txBox="1"/>
          <p:nvPr/>
        </p:nvSpPr>
        <p:spPr>
          <a:xfrm>
            <a:off x="380246" y="3886200"/>
            <a:ext cx="6102034" cy="2031325"/>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652099"/>
                </a:solidFill>
              </a:rPr>
              <a:t>A good “I do” part of instruction starts with being </a:t>
            </a:r>
            <a:r>
              <a:rPr lang="en-US" sz="1800" b="1" dirty="0">
                <a:solidFill>
                  <a:srgbClr val="652099"/>
                </a:solidFill>
              </a:rPr>
              <a:t>comprehensible</a:t>
            </a:r>
            <a:r>
              <a:rPr lang="en-US" sz="1800" dirty="0">
                <a:solidFill>
                  <a:srgbClr val="652099"/>
                </a:solidFill>
              </a:rPr>
              <a:t>. Beyond that, highly effective instruction is </a:t>
            </a:r>
            <a:r>
              <a:rPr lang="en-US" sz="1800" b="1" dirty="0">
                <a:solidFill>
                  <a:srgbClr val="652099"/>
                </a:solidFill>
              </a:rPr>
              <a:t>explicit</a:t>
            </a:r>
            <a:r>
              <a:rPr lang="en-US" sz="1800" dirty="0">
                <a:solidFill>
                  <a:srgbClr val="652099"/>
                </a:solidFill>
              </a:rPr>
              <a:t> and </a:t>
            </a:r>
            <a:r>
              <a:rPr lang="en-US" sz="1800" b="1" dirty="0">
                <a:solidFill>
                  <a:srgbClr val="652099"/>
                </a:solidFill>
              </a:rPr>
              <a:t>systematic</a:t>
            </a:r>
            <a:r>
              <a:rPr lang="en-US" sz="1800" dirty="0">
                <a:solidFill>
                  <a:srgbClr val="652099"/>
                </a:solidFill>
              </a:rPr>
              <a:t>. It is not only clear, but it progresses in an order and at a pace that is easy for students to digest. It also serves to </a:t>
            </a:r>
            <a:r>
              <a:rPr lang="en-US" sz="1800" b="1" dirty="0">
                <a:solidFill>
                  <a:srgbClr val="652099"/>
                </a:solidFill>
              </a:rPr>
              <a:t>frontload</a:t>
            </a:r>
            <a:r>
              <a:rPr lang="en-US" sz="1800" dirty="0">
                <a:solidFill>
                  <a:srgbClr val="652099"/>
                </a:solidFill>
              </a:rPr>
              <a:t> or lay the foundation for subsequent and higher-order learning.</a:t>
            </a:r>
          </a:p>
        </p:txBody>
      </p:sp>
      <p:pic>
        <p:nvPicPr>
          <p:cNvPr id="7170" name="Picture 2">
            <a:extLst>
              <a:ext uri="{FF2B5EF4-FFF2-40B4-BE49-F238E27FC236}">
                <a16:creationId xmlns:a16="http://schemas.microsoft.com/office/drawing/2014/main" id="{BC51454A-AE84-E877-1E3F-8FC045081654}"/>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6970" y="2419568"/>
            <a:ext cx="4298433" cy="3146261"/>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78A7B3E-97A2-4AF7-B91B-3F2C52200EF5}"/>
              </a:ext>
            </a:extLst>
          </p:cNvPr>
          <p:cNvSpPr txBox="1"/>
          <p:nvPr/>
        </p:nvSpPr>
        <p:spPr>
          <a:xfrm>
            <a:off x="10642490" y="6371845"/>
            <a:ext cx="1027425" cy="369332"/>
          </a:xfrm>
          <a:prstGeom prst="rect">
            <a:avLst/>
          </a:prstGeom>
          <a:noFill/>
        </p:spPr>
        <p:txBody>
          <a:bodyPr wrap="square">
            <a:spAutoFit/>
          </a:bodyPr>
          <a:lstStyle/>
          <a:p>
            <a:r>
              <a:rPr lang="en-US" sz="1800"/>
              <a:t>Ex: p. 9</a:t>
            </a:r>
            <a:endParaRPr lang="en-US"/>
          </a:p>
        </p:txBody>
      </p:sp>
      <p:sp>
        <p:nvSpPr>
          <p:cNvPr id="10" name="TextBox 9">
            <a:hlinkClick r:id="rId5" action="ppaction://hlinksldjump"/>
            <a:extLst>
              <a:ext uri="{FF2B5EF4-FFF2-40B4-BE49-F238E27FC236}">
                <a16:creationId xmlns:a16="http://schemas.microsoft.com/office/drawing/2014/main" id="{CC1D2001-4164-4C51-82C0-45E928B7F5F4}"/>
              </a:ext>
            </a:extLst>
          </p:cNvPr>
          <p:cNvSpPr txBox="1"/>
          <p:nvPr/>
        </p:nvSpPr>
        <p:spPr>
          <a:xfrm>
            <a:off x="9033995" y="109965"/>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38066962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0E8D40-AB45-4F30-981F-50674F2F4113}"/>
              </a:ext>
            </a:extLst>
          </p:cNvPr>
          <p:cNvSpPr>
            <a:spLocks noGrp="1"/>
          </p:cNvSpPr>
          <p:nvPr>
            <p:ph type="title"/>
          </p:nvPr>
        </p:nvSpPr>
        <p:spPr>
          <a:xfrm>
            <a:off x="238149" y="494003"/>
            <a:ext cx="1238716" cy="453561"/>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Q2.2</a:t>
            </a:r>
            <a:endParaRPr lang="en-US">
              <a:solidFill>
                <a:schemeClr val="accent2"/>
              </a:solidFill>
            </a:endParaRPr>
          </a:p>
        </p:txBody>
      </p:sp>
      <p:grpSp>
        <p:nvGrpSpPr>
          <p:cNvPr id="10" name="Group 9" descr="This is an image of Quadrant 2, Indicator 2">
            <a:extLst>
              <a:ext uri="{FF2B5EF4-FFF2-40B4-BE49-F238E27FC236}">
                <a16:creationId xmlns:a16="http://schemas.microsoft.com/office/drawing/2014/main" id="{894D9B87-EE39-BCDC-78FA-B8E35949C4FA}"/>
              </a:ext>
            </a:extLst>
          </p:cNvPr>
          <p:cNvGrpSpPr/>
          <p:nvPr/>
        </p:nvGrpSpPr>
        <p:grpSpPr>
          <a:xfrm>
            <a:off x="1616964" y="210101"/>
            <a:ext cx="9258300" cy="937818"/>
            <a:chOff x="1616964" y="19412"/>
            <a:chExt cx="9258300" cy="937818"/>
          </a:xfrm>
          <a:effectLst>
            <a:outerShdw blurRad="50800" dist="38100" dir="5400000" algn="t" rotWithShape="0">
              <a:prstClr val="black">
                <a:alpha val="40000"/>
              </a:prstClr>
            </a:outerShdw>
          </a:effectLst>
        </p:grpSpPr>
        <p:pic>
          <p:nvPicPr>
            <p:cNvPr id="11" name="Picture 10">
              <a:extLst>
                <a:ext uri="{FF2B5EF4-FFF2-40B4-BE49-F238E27FC236}">
                  <a16:creationId xmlns:a16="http://schemas.microsoft.com/office/drawing/2014/main" id="{9726217E-CC49-6D8C-2E1C-AF151B5AAA95}"/>
                </a:ext>
              </a:extLst>
            </p:cNvPr>
            <p:cNvPicPr>
              <a:picLocks noChangeAspect="1"/>
            </p:cNvPicPr>
            <p:nvPr/>
          </p:nvPicPr>
          <p:blipFill>
            <a:blip r:embed="rId2"/>
            <a:stretch>
              <a:fillRect/>
            </a:stretch>
          </p:blipFill>
          <p:spPr>
            <a:xfrm>
              <a:off x="1616964" y="324831"/>
              <a:ext cx="9258300" cy="632399"/>
            </a:xfrm>
            <a:prstGeom prst="rect">
              <a:avLst/>
            </a:prstGeom>
          </p:spPr>
        </p:pic>
        <p:pic>
          <p:nvPicPr>
            <p:cNvPr id="12" name="Picture 11">
              <a:extLst>
                <a:ext uri="{FF2B5EF4-FFF2-40B4-BE49-F238E27FC236}">
                  <a16:creationId xmlns:a16="http://schemas.microsoft.com/office/drawing/2014/main" id="{AA9ECEEE-098C-D7A8-C7FF-A6D7A24B2369}"/>
                </a:ext>
              </a:extLst>
            </p:cNvPr>
            <p:cNvPicPr>
              <a:picLocks noChangeAspect="1"/>
            </p:cNvPicPr>
            <p:nvPr/>
          </p:nvPicPr>
          <p:blipFill>
            <a:blip r:embed="rId3"/>
            <a:stretch>
              <a:fillRect/>
            </a:stretch>
          </p:blipFill>
          <p:spPr>
            <a:xfrm>
              <a:off x="1616964" y="19412"/>
              <a:ext cx="9258300" cy="327913"/>
            </a:xfrm>
            <a:prstGeom prst="rect">
              <a:avLst/>
            </a:prstGeom>
          </p:spPr>
        </p:pic>
      </p:grpSp>
      <p:sp>
        <p:nvSpPr>
          <p:cNvPr id="5" name="TextBox 4">
            <a:extLst>
              <a:ext uri="{FF2B5EF4-FFF2-40B4-BE49-F238E27FC236}">
                <a16:creationId xmlns:a16="http://schemas.microsoft.com/office/drawing/2014/main" id="{CD7F10CB-5551-DD87-C996-A41125FF8BA1}"/>
              </a:ext>
            </a:extLst>
          </p:cNvPr>
          <p:cNvSpPr txBox="1"/>
          <p:nvPr/>
        </p:nvSpPr>
        <p:spPr>
          <a:xfrm>
            <a:off x="304800" y="2006113"/>
            <a:ext cx="6102034" cy="92333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b="1">
                <a:solidFill>
                  <a:srgbClr val="652099"/>
                </a:solidFill>
              </a:rPr>
              <a:t>Scaffolding</a:t>
            </a:r>
            <a:r>
              <a:rPr lang="en-US" sz="1800">
                <a:solidFill>
                  <a:srgbClr val="652099"/>
                </a:solidFill>
              </a:rPr>
              <a:t> should be presented so steps in the learning process build upon one another incrementally.</a:t>
            </a:r>
          </a:p>
        </p:txBody>
      </p:sp>
      <p:sp>
        <p:nvSpPr>
          <p:cNvPr id="8" name="TextBox 7">
            <a:extLst>
              <a:ext uri="{FF2B5EF4-FFF2-40B4-BE49-F238E27FC236}">
                <a16:creationId xmlns:a16="http://schemas.microsoft.com/office/drawing/2014/main" id="{971D4811-6095-2BA5-B663-5125F430F599}"/>
              </a:ext>
            </a:extLst>
          </p:cNvPr>
          <p:cNvSpPr txBox="1"/>
          <p:nvPr/>
        </p:nvSpPr>
        <p:spPr>
          <a:xfrm>
            <a:off x="304800" y="3271280"/>
            <a:ext cx="6102034" cy="1200329"/>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During this process, the teacher is responsive to student feedback, so the progress of the lesson can be </a:t>
            </a:r>
            <a:r>
              <a:rPr lang="en-US" sz="1800" b="1">
                <a:solidFill>
                  <a:srgbClr val="652099"/>
                </a:solidFill>
              </a:rPr>
              <a:t>negotiated</a:t>
            </a:r>
            <a:r>
              <a:rPr lang="en-US" sz="1800">
                <a:solidFill>
                  <a:srgbClr val="652099"/>
                </a:solidFill>
              </a:rPr>
              <a:t> if a substantial proportion of students need their pace of learning adjusted. </a:t>
            </a:r>
          </a:p>
        </p:txBody>
      </p:sp>
      <p:sp>
        <p:nvSpPr>
          <p:cNvPr id="9" name="TextBox 8">
            <a:extLst>
              <a:ext uri="{FF2B5EF4-FFF2-40B4-BE49-F238E27FC236}">
                <a16:creationId xmlns:a16="http://schemas.microsoft.com/office/drawing/2014/main" id="{A212FCCA-792B-1B40-4A2E-5B6C543FB2AB}"/>
              </a:ext>
            </a:extLst>
          </p:cNvPr>
          <p:cNvSpPr txBox="1"/>
          <p:nvPr/>
        </p:nvSpPr>
        <p:spPr>
          <a:xfrm>
            <a:off x="304800" y="4800600"/>
            <a:ext cx="6102034" cy="92333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The teacher is active in </a:t>
            </a:r>
            <a:r>
              <a:rPr lang="en-US" sz="1800" b="1">
                <a:solidFill>
                  <a:srgbClr val="652099"/>
                </a:solidFill>
              </a:rPr>
              <a:t>supporting</a:t>
            </a:r>
            <a:r>
              <a:rPr lang="en-US" sz="1800">
                <a:solidFill>
                  <a:srgbClr val="652099"/>
                </a:solidFill>
              </a:rPr>
              <a:t> students with positive narration and redirection through the process.</a:t>
            </a:r>
          </a:p>
        </p:txBody>
      </p:sp>
      <p:pic>
        <p:nvPicPr>
          <p:cNvPr id="1026" name="Picture 2">
            <a:extLst>
              <a:ext uri="{FF2B5EF4-FFF2-40B4-BE49-F238E27FC236}">
                <a16:creationId xmlns:a16="http://schemas.microsoft.com/office/drawing/2014/main" id="{CE83A896-92F0-4DD7-B699-DE0A8C1EDE36}"/>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06647" y="2474867"/>
            <a:ext cx="4942453" cy="2780130"/>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B24C04F-03C1-4E6C-9A46-D5D811A9EAE5}"/>
              </a:ext>
            </a:extLst>
          </p:cNvPr>
          <p:cNvSpPr txBox="1"/>
          <p:nvPr/>
        </p:nvSpPr>
        <p:spPr>
          <a:xfrm>
            <a:off x="10531012" y="6371845"/>
            <a:ext cx="1138904" cy="369332"/>
          </a:xfrm>
          <a:prstGeom prst="rect">
            <a:avLst/>
          </a:prstGeom>
          <a:noFill/>
        </p:spPr>
        <p:txBody>
          <a:bodyPr wrap="square">
            <a:spAutoFit/>
          </a:bodyPr>
          <a:lstStyle/>
          <a:p>
            <a:r>
              <a:rPr lang="en-US" sz="1800"/>
              <a:t>Ex: p. 10</a:t>
            </a:r>
            <a:endParaRPr lang="en-US"/>
          </a:p>
        </p:txBody>
      </p:sp>
      <p:sp>
        <p:nvSpPr>
          <p:cNvPr id="13" name="TextBox 12">
            <a:hlinkClick r:id="rId5" action="ppaction://hlinksldjump"/>
            <a:extLst>
              <a:ext uri="{FF2B5EF4-FFF2-40B4-BE49-F238E27FC236}">
                <a16:creationId xmlns:a16="http://schemas.microsoft.com/office/drawing/2014/main" id="{6E5BE477-3638-4773-AB56-98F7951C5738}"/>
              </a:ext>
            </a:extLst>
          </p:cNvPr>
          <p:cNvSpPr txBox="1"/>
          <p:nvPr/>
        </p:nvSpPr>
        <p:spPr>
          <a:xfrm>
            <a:off x="9252028" y="174002"/>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2166343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42A7E4-6AE4-4D03-9AF7-43665FE2D667}"/>
              </a:ext>
            </a:extLst>
          </p:cNvPr>
          <p:cNvSpPr>
            <a:spLocks noGrp="1"/>
          </p:cNvSpPr>
          <p:nvPr>
            <p:ph type="title"/>
          </p:nvPr>
        </p:nvSpPr>
        <p:spPr>
          <a:xfrm>
            <a:off x="400436" y="267592"/>
            <a:ext cx="1320909" cy="546028"/>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Q2.3</a:t>
            </a:r>
            <a:endParaRPr lang="en-US">
              <a:solidFill>
                <a:schemeClr val="accent2"/>
              </a:solidFill>
            </a:endParaRPr>
          </a:p>
        </p:txBody>
      </p:sp>
      <p:grpSp>
        <p:nvGrpSpPr>
          <p:cNvPr id="4" name="Group 3" descr="This is an image of Quadrant 2, Indicator 3">
            <a:extLst>
              <a:ext uri="{FF2B5EF4-FFF2-40B4-BE49-F238E27FC236}">
                <a16:creationId xmlns:a16="http://schemas.microsoft.com/office/drawing/2014/main" id="{92EEDB1E-3E27-551D-99BB-23E7E5D8C831}"/>
              </a:ext>
            </a:extLst>
          </p:cNvPr>
          <p:cNvGrpSpPr/>
          <p:nvPr/>
        </p:nvGrpSpPr>
        <p:grpSpPr>
          <a:xfrm>
            <a:off x="2121781" y="137999"/>
            <a:ext cx="7718905" cy="1102284"/>
            <a:chOff x="1204615" y="0"/>
            <a:chExt cx="9258300" cy="1394570"/>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3A6FA240-8B3F-9EA2-5597-D10856287A8A}"/>
                </a:ext>
              </a:extLst>
            </p:cNvPr>
            <p:cNvPicPr>
              <a:picLocks noChangeAspect="1"/>
            </p:cNvPicPr>
            <p:nvPr/>
          </p:nvPicPr>
          <p:blipFill>
            <a:blip r:embed="rId2"/>
            <a:stretch>
              <a:fillRect/>
            </a:stretch>
          </p:blipFill>
          <p:spPr>
            <a:xfrm>
              <a:off x="1204615" y="0"/>
              <a:ext cx="9258300" cy="327913"/>
            </a:xfrm>
            <a:prstGeom prst="rect">
              <a:avLst/>
            </a:prstGeom>
          </p:spPr>
        </p:pic>
        <p:pic>
          <p:nvPicPr>
            <p:cNvPr id="6" name="Picture 5">
              <a:extLst>
                <a:ext uri="{FF2B5EF4-FFF2-40B4-BE49-F238E27FC236}">
                  <a16:creationId xmlns:a16="http://schemas.microsoft.com/office/drawing/2014/main" id="{82176629-75A8-AE70-DD0D-04BF5BAF3B4F}"/>
                </a:ext>
              </a:extLst>
            </p:cNvPr>
            <p:cNvPicPr>
              <a:picLocks noChangeAspect="1"/>
            </p:cNvPicPr>
            <p:nvPr/>
          </p:nvPicPr>
          <p:blipFill>
            <a:blip r:embed="rId3"/>
            <a:stretch>
              <a:fillRect/>
            </a:stretch>
          </p:blipFill>
          <p:spPr>
            <a:xfrm>
              <a:off x="1204615" y="327913"/>
              <a:ext cx="9258300" cy="1066657"/>
            </a:xfrm>
            <a:prstGeom prst="rect">
              <a:avLst/>
            </a:prstGeom>
          </p:spPr>
        </p:pic>
      </p:grpSp>
      <p:sp>
        <p:nvSpPr>
          <p:cNvPr id="8" name="TextBox 7">
            <a:extLst>
              <a:ext uri="{FF2B5EF4-FFF2-40B4-BE49-F238E27FC236}">
                <a16:creationId xmlns:a16="http://schemas.microsoft.com/office/drawing/2014/main" id="{4811E375-D6BF-43F4-35B1-9C434A3F433C}"/>
              </a:ext>
            </a:extLst>
          </p:cNvPr>
          <p:cNvSpPr txBox="1"/>
          <p:nvPr/>
        </p:nvSpPr>
        <p:spPr>
          <a:xfrm>
            <a:off x="5775822" y="1951672"/>
            <a:ext cx="6102034" cy="1477328"/>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652099"/>
                </a:solidFill>
              </a:rPr>
              <a:t>During the Guided “You Do,” instructors work towards releasing control so students can </a:t>
            </a:r>
            <a:r>
              <a:rPr lang="en-US" sz="1800" b="1" dirty="0">
                <a:solidFill>
                  <a:srgbClr val="652099"/>
                </a:solidFill>
              </a:rPr>
              <a:t>take charge of the learning process</a:t>
            </a:r>
            <a:r>
              <a:rPr lang="en-US" sz="1800" dirty="0">
                <a:solidFill>
                  <a:srgbClr val="652099"/>
                </a:solidFill>
              </a:rPr>
              <a:t>. There is opportunity for reflecting and making choices to further their learning progress.</a:t>
            </a:r>
          </a:p>
        </p:txBody>
      </p:sp>
      <p:sp>
        <p:nvSpPr>
          <p:cNvPr id="10" name="TextBox 9">
            <a:extLst>
              <a:ext uri="{FF2B5EF4-FFF2-40B4-BE49-F238E27FC236}">
                <a16:creationId xmlns:a16="http://schemas.microsoft.com/office/drawing/2014/main" id="{4F5AFEE5-34ED-8AC3-4463-226B8A14AF29}"/>
              </a:ext>
            </a:extLst>
          </p:cNvPr>
          <p:cNvSpPr txBox="1"/>
          <p:nvPr/>
        </p:nvSpPr>
        <p:spPr>
          <a:xfrm>
            <a:off x="5775822" y="3802652"/>
            <a:ext cx="6102034" cy="646331"/>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Important skills should be repeated in practice, so students can gain a level of skill </a:t>
            </a:r>
            <a:r>
              <a:rPr lang="en-US" sz="1800" b="1">
                <a:solidFill>
                  <a:srgbClr val="652099"/>
                </a:solidFill>
              </a:rPr>
              <a:t>fluency</a:t>
            </a:r>
            <a:r>
              <a:rPr lang="en-US" sz="1800">
                <a:solidFill>
                  <a:srgbClr val="652099"/>
                </a:solidFill>
              </a:rPr>
              <a:t>.</a:t>
            </a:r>
          </a:p>
        </p:txBody>
      </p:sp>
      <p:sp>
        <p:nvSpPr>
          <p:cNvPr id="12" name="TextBox 11">
            <a:extLst>
              <a:ext uri="{FF2B5EF4-FFF2-40B4-BE49-F238E27FC236}">
                <a16:creationId xmlns:a16="http://schemas.microsoft.com/office/drawing/2014/main" id="{2AABCAD3-1D4C-4AE1-F2FE-647871226044}"/>
              </a:ext>
            </a:extLst>
          </p:cNvPr>
          <p:cNvSpPr txBox="1"/>
          <p:nvPr/>
        </p:nvSpPr>
        <p:spPr>
          <a:xfrm>
            <a:off x="5775822" y="4822635"/>
            <a:ext cx="6102034" cy="92333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Teachers should be monitoring the learning process by </a:t>
            </a:r>
            <a:r>
              <a:rPr lang="en-US" sz="1800" b="1">
                <a:solidFill>
                  <a:srgbClr val="652099"/>
                </a:solidFill>
              </a:rPr>
              <a:t>collecting evidence </a:t>
            </a:r>
            <a:r>
              <a:rPr lang="en-US" sz="1800">
                <a:solidFill>
                  <a:srgbClr val="652099"/>
                </a:solidFill>
              </a:rPr>
              <a:t>and </a:t>
            </a:r>
            <a:r>
              <a:rPr lang="en-US" sz="1800" b="1">
                <a:solidFill>
                  <a:srgbClr val="652099"/>
                </a:solidFill>
              </a:rPr>
              <a:t>problem-solving</a:t>
            </a:r>
            <a:r>
              <a:rPr lang="en-US" sz="1800">
                <a:solidFill>
                  <a:srgbClr val="652099"/>
                </a:solidFill>
              </a:rPr>
              <a:t> any issues to pace and progress. </a:t>
            </a:r>
          </a:p>
        </p:txBody>
      </p:sp>
      <p:pic>
        <p:nvPicPr>
          <p:cNvPr id="9218" name="Picture 2">
            <a:extLst>
              <a:ext uri="{FF2B5EF4-FFF2-40B4-BE49-F238E27FC236}">
                <a16:creationId xmlns:a16="http://schemas.microsoft.com/office/drawing/2014/main" id="{50CA95E3-D51C-9F12-4C9C-82A750C0C6A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53" y="2278652"/>
            <a:ext cx="4572000" cy="3048000"/>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2C9C9B1-C2A1-4A7C-8E56-CD936732C34B}"/>
              </a:ext>
            </a:extLst>
          </p:cNvPr>
          <p:cNvSpPr txBox="1"/>
          <p:nvPr/>
        </p:nvSpPr>
        <p:spPr>
          <a:xfrm>
            <a:off x="10531012" y="6371845"/>
            <a:ext cx="1138904" cy="369332"/>
          </a:xfrm>
          <a:prstGeom prst="rect">
            <a:avLst/>
          </a:prstGeom>
          <a:noFill/>
        </p:spPr>
        <p:txBody>
          <a:bodyPr wrap="square">
            <a:spAutoFit/>
          </a:bodyPr>
          <a:lstStyle/>
          <a:p>
            <a:r>
              <a:rPr lang="en-US" sz="1800"/>
              <a:t>Ex: p. 11</a:t>
            </a:r>
            <a:endParaRPr lang="en-US"/>
          </a:p>
        </p:txBody>
      </p:sp>
      <p:sp>
        <p:nvSpPr>
          <p:cNvPr id="11" name="TextBox 10">
            <a:hlinkClick r:id="rId5" action="ppaction://hlinksldjump"/>
            <a:extLst>
              <a:ext uri="{FF2B5EF4-FFF2-40B4-BE49-F238E27FC236}">
                <a16:creationId xmlns:a16="http://schemas.microsoft.com/office/drawing/2014/main" id="{AF1A22EF-8B8C-4A87-B40D-6C0511BC2B0E}"/>
              </a:ext>
            </a:extLst>
          </p:cNvPr>
          <p:cNvSpPr txBox="1"/>
          <p:nvPr/>
        </p:nvSpPr>
        <p:spPr>
          <a:xfrm>
            <a:off x="8230735" y="67537"/>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958790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8F49C-5BA4-CB44-A2C9-1832B9BBDFAF}"/>
              </a:ext>
            </a:extLst>
          </p:cNvPr>
          <p:cNvSpPr>
            <a:spLocks noGrp="1"/>
          </p:cNvSpPr>
          <p:nvPr>
            <p:ph type="title"/>
          </p:nvPr>
        </p:nvSpPr>
        <p:spPr>
          <a:xfrm>
            <a:off x="0" y="199557"/>
            <a:ext cx="12192000" cy="553998"/>
          </a:xfrm>
        </p:spPr>
        <p:txBody>
          <a:bodyPr/>
          <a:lstStyle/>
          <a:p>
            <a:pPr algn="ctr"/>
            <a:r>
              <a:rPr lang="en-US" sz="3600" dirty="0"/>
              <a:t>Learning Walks</a:t>
            </a:r>
          </a:p>
        </p:txBody>
      </p:sp>
      <p:pic>
        <p:nvPicPr>
          <p:cNvPr id="4" name="Picture 2">
            <a:extLst>
              <a:ext uri="{FF2B5EF4-FFF2-40B4-BE49-F238E27FC236}">
                <a16:creationId xmlns:a16="http://schemas.microsoft.com/office/drawing/2014/main" id="{A99912CC-E252-5551-8E6B-C7FEF543E54B}"/>
              </a:ext>
              <a:ext uri="{C183D7F6-B498-43B3-948B-1728B52AA6E4}">
                <adec:decorative xmlns:adec="http://schemas.microsoft.com/office/drawing/2017/decorative" val="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385" b="90308" l="5909" r="93750">
                        <a14:foregroundMark x1="9205" y1="12308" x2="8977" y2="33692"/>
                        <a14:foregroundMark x1="8977" y1="14154" x2="48636" y2="10462"/>
                        <a14:foregroundMark x1="48636" y1="10462" x2="88523" y2="15692"/>
                        <a14:foregroundMark x1="39545" y1="9846" x2="49091" y2="11385"/>
                        <a14:foregroundMark x1="49091" y1="11385" x2="56932" y2="9385"/>
                        <a14:foregroundMark x1="56932" y1="9385" x2="61364" y2="12308"/>
                        <a14:foregroundMark x1="54318" y1="8615" x2="55795" y2="7846"/>
                        <a14:foregroundMark x1="43295" y1="8769" x2="45227" y2="8615"/>
                        <a14:foregroundMark x1="57273" y1="9385" x2="63977" y2="11692"/>
                        <a14:foregroundMark x1="73864" y1="10769" x2="74318" y2="12615"/>
                        <a14:foregroundMark x1="64545" y1="12462" x2="64318" y2="12462"/>
                        <a14:foregroundMark x1="75909" y1="10000" x2="78977" y2="11692"/>
                        <a14:foregroundMark x1="74659" y1="8462" x2="74659" y2="8462"/>
                        <a14:foregroundMark x1="83182" y1="11385" x2="90568" y2="12000"/>
                        <a14:foregroundMark x1="90568" y1="12000" x2="90000" y2="26000"/>
                        <a14:foregroundMark x1="83182" y1="8769" x2="91136" y2="10154"/>
                        <a14:foregroundMark x1="91136" y1="10154" x2="92955" y2="14769"/>
                        <a14:foregroundMark x1="93295" y1="17692" x2="92500" y2="20000"/>
                        <a14:foregroundMark x1="88068" y1="23692" x2="87386" y2="80154"/>
                        <a14:foregroundMark x1="87386" y1="80154" x2="91023" y2="72462"/>
                        <a14:foregroundMark x1="93277" y1="34615" x2="93295" y2="34308"/>
                        <a14:foregroundMark x1="93249" y1="35077" x2="93277" y2="34615"/>
                        <a14:foregroundMark x1="91023" y1="72462" x2="93156" y2="36639"/>
                        <a14:foregroundMark x1="7955" y1="9077" x2="7727" y2="16769"/>
                        <a14:foregroundMark x1="7727" y1="16769" x2="6364" y2="21385"/>
                        <a14:foregroundMark x1="17045" y1="89692" x2="17045" y2="89692"/>
                        <a14:foregroundMark x1="45341" y1="90308" x2="45341" y2="90308"/>
                        <a14:foregroundMark x1="54886" y1="90308" x2="54886" y2="90308"/>
                        <a14:foregroundMark x1="93523" y1="76462" x2="93182" y2="78154"/>
                        <a14:foregroundMark x1="6477" y1="89231" x2="6477" y2="88615"/>
                        <a14:foregroundMark x1="6250" y1="56154" x2="6250" y2="56154"/>
                        <a14:foregroundMark x1="93636" y1="8769" x2="93636" y2="8769"/>
                        <a14:foregroundMark x1="93750" y1="54769" x2="93750" y2="54769"/>
                        <a14:foregroundMark x1="6136" y1="40615" x2="6136" y2="40615"/>
                        <a14:foregroundMark x1="6023" y1="76923" x2="6023" y2="76923"/>
                        <a14:foregroundMark x1="5909" y1="21846" x2="5909" y2="21846"/>
                        <a14:foregroundMark x1="45114" y1="7385" x2="45114" y2="7385"/>
                        <a14:backgroundMark x1="93636" y1="34615" x2="93636" y2="34615"/>
                        <a14:backgroundMark x1="93295" y1="34615" x2="93295" y2="34615"/>
                        <a14:backgroundMark x1="93182" y1="35077" x2="93182" y2="35077"/>
                        <a14:backgroundMark x1="92955" y1="35385" x2="93636" y2="36000"/>
                        <a14:backgroundMark x1="93182" y1="34615" x2="93182" y2="34615"/>
                      </a14:backgroundRemoval>
                    </a14:imgEffect>
                  </a14:imgLayer>
                </a14:imgProps>
              </a:ext>
              <a:ext uri="{28A0092B-C50C-407E-A947-70E740481C1C}">
                <a14:useLocalDpi xmlns:a14="http://schemas.microsoft.com/office/drawing/2010/main" val="0"/>
              </a:ext>
            </a:extLst>
          </a:blip>
          <a:srcRect/>
          <a:stretch>
            <a:fillRect/>
          </a:stretch>
        </p:blipFill>
        <p:spPr bwMode="auto">
          <a:xfrm>
            <a:off x="1600200" y="548268"/>
            <a:ext cx="9479280" cy="6082400"/>
          </a:xfrm>
          <a:prstGeom prst="rect">
            <a:avLst/>
          </a:prstGeom>
          <a:noFill/>
          <a:extLst>
            <a:ext uri="{909E8E84-426E-40DD-AFC4-6F175D3DCCD1}">
              <a14:hiddenFill xmlns:a14="http://schemas.microsoft.com/office/drawing/2010/main">
                <a:solidFill>
                  <a:srgbClr val="FFFFFF"/>
                </a:solidFill>
              </a14:hiddenFill>
            </a:ext>
          </a:extLst>
        </p:spPr>
      </p:pic>
      <p:pic>
        <p:nvPicPr>
          <p:cNvPr id="6" name="Learning Walks" descr="Introduces the process of generally conducting Learning Walks">
            <a:hlinkClick r:id="" action="ppaction://media"/>
            <a:extLst>
              <a:ext uri="{FF2B5EF4-FFF2-40B4-BE49-F238E27FC236}">
                <a16:creationId xmlns:a16="http://schemas.microsoft.com/office/drawing/2014/main" id="{221F4E87-7683-8E34-D950-B4E5D542627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765447" y="1556768"/>
            <a:ext cx="7033873" cy="3956553"/>
          </a:xfrm>
          <a:prstGeom prst="rect">
            <a:avLst/>
          </a:prstGeom>
        </p:spPr>
      </p:pic>
    </p:spTree>
    <p:extLst>
      <p:ext uri="{BB962C8B-B14F-4D97-AF65-F5344CB8AC3E}">
        <p14:creationId xmlns:p14="http://schemas.microsoft.com/office/powerpoint/2010/main" val="336405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3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A2F9A1-131A-44CE-B5F7-1F727B4AADF6}"/>
              </a:ext>
            </a:extLst>
          </p:cNvPr>
          <p:cNvSpPr>
            <a:spLocks noGrp="1"/>
          </p:cNvSpPr>
          <p:nvPr>
            <p:ph type="title"/>
          </p:nvPr>
        </p:nvSpPr>
        <p:spPr>
          <a:xfrm>
            <a:off x="0" y="416270"/>
            <a:ext cx="1105152" cy="525480"/>
          </a:xfrm>
        </p:spPr>
        <p:txBody>
          <a:bodyPr/>
          <a:lstStyle/>
          <a:p>
            <a:r>
              <a:rPr lang="en-US" sz="3000" b="0" i="0" kern="1200">
                <a:solidFill>
                  <a:schemeClr val="accent2"/>
                </a:solidFill>
                <a:effectLst/>
                <a:latin typeface="Arial" panose="020B0604020202020204" pitchFamily="34" charset="0"/>
                <a:ea typeface="+mj-ea"/>
                <a:cs typeface="Arial" panose="020B0604020202020204" pitchFamily="34" charset="0"/>
              </a:rPr>
              <a:t>Q2.4</a:t>
            </a:r>
            <a:endParaRPr lang="en-US" sz="3000">
              <a:solidFill>
                <a:schemeClr val="accent2"/>
              </a:solidFill>
            </a:endParaRPr>
          </a:p>
        </p:txBody>
      </p:sp>
      <p:grpSp>
        <p:nvGrpSpPr>
          <p:cNvPr id="4" name="Group 3" descr="This is an image of Quadrant 2, Indicator 4">
            <a:extLst>
              <a:ext uri="{FF2B5EF4-FFF2-40B4-BE49-F238E27FC236}">
                <a16:creationId xmlns:a16="http://schemas.microsoft.com/office/drawing/2014/main" id="{78EF240B-5A53-D792-FC8A-6D880350B476}"/>
              </a:ext>
            </a:extLst>
          </p:cNvPr>
          <p:cNvGrpSpPr/>
          <p:nvPr/>
        </p:nvGrpSpPr>
        <p:grpSpPr>
          <a:xfrm>
            <a:off x="1144850" y="131802"/>
            <a:ext cx="10154522" cy="1099456"/>
            <a:chOff x="1460535" y="0"/>
            <a:chExt cx="9270930" cy="998606"/>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87DB91DC-0080-3D72-91D8-19795C7F600B}"/>
                </a:ext>
              </a:extLst>
            </p:cNvPr>
            <p:cNvPicPr>
              <a:picLocks noChangeAspect="1"/>
            </p:cNvPicPr>
            <p:nvPr/>
          </p:nvPicPr>
          <p:blipFill>
            <a:blip r:embed="rId2"/>
            <a:stretch>
              <a:fillRect/>
            </a:stretch>
          </p:blipFill>
          <p:spPr>
            <a:xfrm>
              <a:off x="1473165" y="0"/>
              <a:ext cx="9258300" cy="327913"/>
            </a:xfrm>
            <a:prstGeom prst="rect">
              <a:avLst/>
            </a:prstGeom>
          </p:spPr>
        </p:pic>
        <p:pic>
          <p:nvPicPr>
            <p:cNvPr id="6" name="Picture 5">
              <a:extLst>
                <a:ext uri="{FF2B5EF4-FFF2-40B4-BE49-F238E27FC236}">
                  <a16:creationId xmlns:a16="http://schemas.microsoft.com/office/drawing/2014/main" id="{AFE83051-C5BB-3DD8-36BD-E61688926D6A}"/>
                </a:ext>
              </a:extLst>
            </p:cNvPr>
            <p:cNvPicPr>
              <a:picLocks noChangeAspect="1"/>
            </p:cNvPicPr>
            <p:nvPr/>
          </p:nvPicPr>
          <p:blipFill>
            <a:blip r:embed="rId3"/>
            <a:stretch>
              <a:fillRect/>
            </a:stretch>
          </p:blipFill>
          <p:spPr>
            <a:xfrm>
              <a:off x="1460535" y="327913"/>
              <a:ext cx="9270930" cy="670693"/>
            </a:xfrm>
            <a:prstGeom prst="rect">
              <a:avLst/>
            </a:prstGeom>
          </p:spPr>
        </p:pic>
      </p:grpSp>
      <p:sp>
        <p:nvSpPr>
          <p:cNvPr id="8" name="TextBox 7">
            <a:extLst>
              <a:ext uri="{FF2B5EF4-FFF2-40B4-BE49-F238E27FC236}">
                <a16:creationId xmlns:a16="http://schemas.microsoft.com/office/drawing/2014/main" id="{9D94BC54-256F-BB6B-7D60-B0929CDC7BDB}"/>
              </a:ext>
            </a:extLst>
          </p:cNvPr>
          <p:cNvSpPr txBox="1"/>
          <p:nvPr/>
        </p:nvSpPr>
        <p:spPr>
          <a:xfrm>
            <a:off x="365041" y="1879426"/>
            <a:ext cx="7367345" cy="2031325"/>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The Independent “You Do” is where students have almost complete control of the learning process. The instructor allows students to work through problems independently, with peers, and provides </a:t>
            </a:r>
            <a:r>
              <a:rPr lang="en-US" sz="1800" b="1">
                <a:solidFill>
                  <a:srgbClr val="652099"/>
                </a:solidFill>
              </a:rPr>
              <a:t>assistance</a:t>
            </a:r>
            <a:r>
              <a:rPr lang="en-US" sz="1800">
                <a:solidFill>
                  <a:srgbClr val="652099"/>
                </a:solidFill>
              </a:rPr>
              <a:t> when needed. For example, the instructor may find that posing a question is all that is needed to maintain the level of learning independence, while other situations may call for more involved </a:t>
            </a:r>
            <a:r>
              <a:rPr lang="en-US" sz="1800" b="1">
                <a:solidFill>
                  <a:srgbClr val="652099"/>
                </a:solidFill>
              </a:rPr>
              <a:t>coaching</a:t>
            </a:r>
            <a:r>
              <a:rPr lang="en-US" sz="1800">
                <a:solidFill>
                  <a:srgbClr val="652099"/>
                </a:solidFill>
              </a:rPr>
              <a:t>.</a:t>
            </a:r>
          </a:p>
        </p:txBody>
      </p:sp>
      <p:sp>
        <p:nvSpPr>
          <p:cNvPr id="10" name="TextBox 9">
            <a:extLst>
              <a:ext uri="{FF2B5EF4-FFF2-40B4-BE49-F238E27FC236}">
                <a16:creationId xmlns:a16="http://schemas.microsoft.com/office/drawing/2014/main" id="{87B1F053-1F2A-0679-8C31-122CD144A091}"/>
              </a:ext>
            </a:extLst>
          </p:cNvPr>
          <p:cNvSpPr txBox="1"/>
          <p:nvPr/>
        </p:nvSpPr>
        <p:spPr>
          <a:xfrm>
            <a:off x="381000" y="4229105"/>
            <a:ext cx="7351386" cy="1754326"/>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Instructors </a:t>
            </a:r>
            <a:r>
              <a:rPr lang="en-US" sz="1800" b="1">
                <a:solidFill>
                  <a:srgbClr val="652099"/>
                </a:solidFill>
              </a:rPr>
              <a:t>evaluate</a:t>
            </a:r>
            <a:r>
              <a:rPr lang="en-US" sz="1800">
                <a:solidFill>
                  <a:srgbClr val="652099"/>
                </a:solidFill>
              </a:rPr>
              <a:t> the level of understanding with individuals and as a class, to make decisions about </a:t>
            </a:r>
            <a:r>
              <a:rPr lang="en-US" sz="1800" b="1">
                <a:solidFill>
                  <a:srgbClr val="652099"/>
                </a:solidFill>
              </a:rPr>
              <a:t>modifying and adjusting </a:t>
            </a:r>
            <a:r>
              <a:rPr lang="en-US" sz="1800">
                <a:solidFill>
                  <a:srgbClr val="652099"/>
                </a:solidFill>
              </a:rPr>
              <a:t>instruction for lesson and unit progression. After feeling comfortable with the learning structure as a whole group, the instructor can begin small group instruction during this part of the lesson. </a:t>
            </a:r>
          </a:p>
        </p:txBody>
      </p:sp>
      <p:sp>
        <p:nvSpPr>
          <p:cNvPr id="12" name="TextBox 11">
            <a:extLst>
              <a:ext uri="{FF2B5EF4-FFF2-40B4-BE49-F238E27FC236}">
                <a16:creationId xmlns:a16="http://schemas.microsoft.com/office/drawing/2014/main" id="{17C0D8BC-B99D-4F76-858E-3914C7B74FB6}"/>
              </a:ext>
            </a:extLst>
          </p:cNvPr>
          <p:cNvSpPr txBox="1"/>
          <p:nvPr/>
        </p:nvSpPr>
        <p:spPr>
          <a:xfrm>
            <a:off x="10531012" y="6371845"/>
            <a:ext cx="1138904" cy="369332"/>
          </a:xfrm>
          <a:prstGeom prst="rect">
            <a:avLst/>
          </a:prstGeom>
          <a:noFill/>
        </p:spPr>
        <p:txBody>
          <a:bodyPr wrap="square">
            <a:spAutoFit/>
          </a:bodyPr>
          <a:lstStyle/>
          <a:p>
            <a:r>
              <a:rPr lang="en-US" sz="1800"/>
              <a:t>Ex: p. 12</a:t>
            </a:r>
            <a:endParaRPr lang="en-US"/>
          </a:p>
        </p:txBody>
      </p:sp>
      <p:sp>
        <p:nvSpPr>
          <p:cNvPr id="11" name="TextBox 10">
            <a:hlinkClick r:id="rId4" action="ppaction://hlinksldjump"/>
            <a:extLst>
              <a:ext uri="{FF2B5EF4-FFF2-40B4-BE49-F238E27FC236}">
                <a16:creationId xmlns:a16="http://schemas.microsoft.com/office/drawing/2014/main" id="{D2B278C7-6758-443F-B84C-FE7C5B800F16}"/>
              </a:ext>
            </a:extLst>
          </p:cNvPr>
          <p:cNvSpPr txBox="1"/>
          <p:nvPr/>
        </p:nvSpPr>
        <p:spPr>
          <a:xfrm>
            <a:off x="9588799" y="124330"/>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pic>
        <p:nvPicPr>
          <p:cNvPr id="10242" name="Picture 2">
            <a:extLst>
              <a:ext uri="{FF2B5EF4-FFF2-40B4-BE49-F238E27FC236}">
                <a16:creationId xmlns:a16="http://schemas.microsoft.com/office/drawing/2014/main" id="{AF62F078-CA1B-E722-F4C8-53DB0931DC89}"/>
              </a:ext>
              <a:ext uri="{C183D7F6-B498-43B3-948B-1728B52AA6E4}">
                <adec:decorative xmlns:adec="http://schemas.microsoft.com/office/drawing/2017/decorative" val="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8977" r="20924"/>
          <a:stretch/>
        </p:blipFill>
        <p:spPr bwMode="auto">
          <a:xfrm>
            <a:off x="8268188" y="1601958"/>
            <a:ext cx="3104189" cy="4647082"/>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2807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A7F1A-4B14-4C0E-9F9E-C92B98C1FE60}"/>
              </a:ext>
            </a:extLst>
          </p:cNvPr>
          <p:cNvSpPr>
            <a:spLocks noGrp="1"/>
          </p:cNvSpPr>
          <p:nvPr>
            <p:ph type="title"/>
          </p:nvPr>
        </p:nvSpPr>
        <p:spPr>
          <a:xfrm>
            <a:off x="358147" y="377584"/>
            <a:ext cx="1279812" cy="602852"/>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Q2.5</a:t>
            </a:r>
            <a:endParaRPr lang="en-US">
              <a:solidFill>
                <a:schemeClr val="accent2"/>
              </a:solidFill>
            </a:endParaRPr>
          </a:p>
        </p:txBody>
      </p:sp>
      <p:grpSp>
        <p:nvGrpSpPr>
          <p:cNvPr id="4" name="Group 3" descr="This is an image of Quadrant 2, Indicator 5">
            <a:extLst>
              <a:ext uri="{FF2B5EF4-FFF2-40B4-BE49-F238E27FC236}">
                <a16:creationId xmlns:a16="http://schemas.microsoft.com/office/drawing/2014/main" id="{CB408B14-3851-049C-B5A5-FD374A96CF90}"/>
              </a:ext>
            </a:extLst>
          </p:cNvPr>
          <p:cNvGrpSpPr/>
          <p:nvPr/>
        </p:nvGrpSpPr>
        <p:grpSpPr>
          <a:xfrm>
            <a:off x="1996106" y="131802"/>
            <a:ext cx="8199787" cy="1077238"/>
            <a:chOff x="1460534" y="0"/>
            <a:chExt cx="9270931" cy="1164764"/>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DBCB7353-BC9A-37DA-0132-DB692FA1DA0A}"/>
                </a:ext>
              </a:extLst>
            </p:cNvPr>
            <p:cNvPicPr>
              <a:picLocks noChangeAspect="1"/>
            </p:cNvPicPr>
            <p:nvPr/>
          </p:nvPicPr>
          <p:blipFill>
            <a:blip r:embed="rId2"/>
            <a:stretch>
              <a:fillRect/>
            </a:stretch>
          </p:blipFill>
          <p:spPr>
            <a:xfrm>
              <a:off x="1460535" y="0"/>
              <a:ext cx="9258300" cy="327913"/>
            </a:xfrm>
            <a:prstGeom prst="rect">
              <a:avLst/>
            </a:prstGeom>
          </p:spPr>
        </p:pic>
        <p:pic>
          <p:nvPicPr>
            <p:cNvPr id="6" name="Picture 5">
              <a:extLst>
                <a:ext uri="{FF2B5EF4-FFF2-40B4-BE49-F238E27FC236}">
                  <a16:creationId xmlns:a16="http://schemas.microsoft.com/office/drawing/2014/main" id="{9B6FB654-7051-673C-9603-B36C62B357FE}"/>
                </a:ext>
              </a:extLst>
            </p:cNvPr>
            <p:cNvPicPr>
              <a:picLocks noChangeAspect="1"/>
            </p:cNvPicPr>
            <p:nvPr/>
          </p:nvPicPr>
          <p:blipFill>
            <a:blip r:embed="rId3"/>
            <a:stretch>
              <a:fillRect/>
            </a:stretch>
          </p:blipFill>
          <p:spPr>
            <a:xfrm>
              <a:off x="1460534" y="313507"/>
              <a:ext cx="9270931" cy="851257"/>
            </a:xfrm>
            <a:prstGeom prst="rect">
              <a:avLst/>
            </a:prstGeom>
          </p:spPr>
        </p:pic>
      </p:grpSp>
      <p:sp>
        <p:nvSpPr>
          <p:cNvPr id="8" name="TextBox 7">
            <a:extLst>
              <a:ext uri="{FF2B5EF4-FFF2-40B4-BE49-F238E27FC236}">
                <a16:creationId xmlns:a16="http://schemas.microsoft.com/office/drawing/2014/main" id="{B3369499-CEEF-FF08-BF9C-7770133A3C0A}"/>
              </a:ext>
            </a:extLst>
          </p:cNvPr>
          <p:cNvSpPr txBox="1"/>
          <p:nvPr/>
        </p:nvSpPr>
        <p:spPr>
          <a:xfrm>
            <a:off x="702862" y="2185147"/>
            <a:ext cx="6102034" cy="1323439"/>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a:solidFill>
                  <a:srgbClr val="652099"/>
                </a:solidFill>
              </a:rPr>
              <a:t>During lesson closure, the instructor should be </a:t>
            </a:r>
            <a:r>
              <a:rPr lang="en-US" b="1">
                <a:solidFill>
                  <a:srgbClr val="652099"/>
                </a:solidFill>
              </a:rPr>
              <a:t>reviewing</a:t>
            </a:r>
            <a:r>
              <a:rPr lang="en-US">
                <a:solidFill>
                  <a:srgbClr val="652099"/>
                </a:solidFill>
              </a:rPr>
              <a:t> the </a:t>
            </a:r>
            <a:r>
              <a:rPr lang="en-US" b="1">
                <a:solidFill>
                  <a:srgbClr val="652099"/>
                </a:solidFill>
              </a:rPr>
              <a:t>learning</a:t>
            </a:r>
            <a:r>
              <a:rPr lang="en-US">
                <a:solidFill>
                  <a:srgbClr val="652099"/>
                </a:solidFill>
              </a:rPr>
              <a:t> </a:t>
            </a:r>
            <a:r>
              <a:rPr lang="en-US" b="1">
                <a:solidFill>
                  <a:srgbClr val="652099"/>
                </a:solidFill>
              </a:rPr>
              <a:t>targets</a:t>
            </a:r>
            <a:r>
              <a:rPr lang="en-US">
                <a:solidFill>
                  <a:srgbClr val="652099"/>
                </a:solidFill>
              </a:rPr>
              <a:t> and providing opportunities for students to </a:t>
            </a:r>
            <a:r>
              <a:rPr lang="en-US" b="1">
                <a:solidFill>
                  <a:srgbClr val="652099"/>
                </a:solidFill>
              </a:rPr>
              <a:t>reflect</a:t>
            </a:r>
            <a:r>
              <a:rPr lang="en-US">
                <a:solidFill>
                  <a:srgbClr val="652099"/>
                </a:solidFill>
              </a:rPr>
              <a:t> on their progress towards those targets. </a:t>
            </a:r>
          </a:p>
        </p:txBody>
      </p:sp>
      <p:sp>
        <p:nvSpPr>
          <p:cNvPr id="10" name="TextBox 9">
            <a:extLst>
              <a:ext uri="{FF2B5EF4-FFF2-40B4-BE49-F238E27FC236}">
                <a16:creationId xmlns:a16="http://schemas.microsoft.com/office/drawing/2014/main" id="{427204DE-F36C-6CBD-1C99-52939B6666C8}"/>
              </a:ext>
            </a:extLst>
          </p:cNvPr>
          <p:cNvSpPr txBox="1"/>
          <p:nvPr/>
        </p:nvSpPr>
        <p:spPr>
          <a:xfrm>
            <a:off x="702862" y="4105179"/>
            <a:ext cx="6102034" cy="1323439"/>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a:solidFill>
                  <a:srgbClr val="652099"/>
                </a:solidFill>
              </a:rPr>
              <a:t>In addition, a connection should be made to the overall learning outcomes, which includes </a:t>
            </a:r>
            <a:r>
              <a:rPr lang="en-US" b="1">
                <a:solidFill>
                  <a:srgbClr val="652099"/>
                </a:solidFill>
              </a:rPr>
              <a:t>formative</a:t>
            </a:r>
            <a:r>
              <a:rPr lang="en-US">
                <a:solidFill>
                  <a:srgbClr val="652099"/>
                </a:solidFill>
              </a:rPr>
              <a:t> and </a:t>
            </a:r>
            <a:r>
              <a:rPr lang="en-US" b="1">
                <a:solidFill>
                  <a:srgbClr val="652099"/>
                </a:solidFill>
              </a:rPr>
              <a:t>summative</a:t>
            </a:r>
            <a:r>
              <a:rPr lang="en-US">
                <a:solidFill>
                  <a:srgbClr val="652099"/>
                </a:solidFill>
              </a:rPr>
              <a:t> </a:t>
            </a:r>
            <a:r>
              <a:rPr lang="en-US" b="1">
                <a:solidFill>
                  <a:srgbClr val="652099"/>
                </a:solidFill>
              </a:rPr>
              <a:t>assessments</a:t>
            </a:r>
            <a:r>
              <a:rPr lang="en-US">
                <a:solidFill>
                  <a:srgbClr val="652099"/>
                </a:solidFill>
              </a:rPr>
              <a:t> as evidence of those outcomes.</a:t>
            </a:r>
          </a:p>
        </p:txBody>
      </p:sp>
      <p:pic>
        <p:nvPicPr>
          <p:cNvPr id="2050" name="Picture 2">
            <a:extLst>
              <a:ext uri="{FF2B5EF4-FFF2-40B4-BE49-F238E27FC236}">
                <a16:creationId xmlns:a16="http://schemas.microsoft.com/office/drawing/2014/main" id="{4FC63CE9-437E-4CE2-A585-D628ABFC8F38}"/>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5707" y="2279530"/>
            <a:ext cx="3810000" cy="3048000"/>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4F7542-5F52-442C-8E33-97F1EA9F6FF3}"/>
              </a:ext>
            </a:extLst>
          </p:cNvPr>
          <p:cNvSpPr txBox="1"/>
          <p:nvPr/>
        </p:nvSpPr>
        <p:spPr>
          <a:xfrm>
            <a:off x="10531012" y="6371845"/>
            <a:ext cx="1138904" cy="369332"/>
          </a:xfrm>
          <a:prstGeom prst="rect">
            <a:avLst/>
          </a:prstGeom>
          <a:noFill/>
        </p:spPr>
        <p:txBody>
          <a:bodyPr wrap="square">
            <a:spAutoFit/>
          </a:bodyPr>
          <a:lstStyle/>
          <a:p>
            <a:r>
              <a:rPr lang="en-US" sz="1800"/>
              <a:t>Ex: p. 13</a:t>
            </a:r>
            <a:endParaRPr lang="en-US"/>
          </a:p>
        </p:txBody>
      </p:sp>
      <p:sp>
        <p:nvSpPr>
          <p:cNvPr id="11" name="TextBox 10">
            <a:hlinkClick r:id="rId5" action="ppaction://hlinksldjump"/>
            <a:extLst>
              <a:ext uri="{FF2B5EF4-FFF2-40B4-BE49-F238E27FC236}">
                <a16:creationId xmlns:a16="http://schemas.microsoft.com/office/drawing/2014/main" id="{E51151DB-705D-49DF-B9CE-8586E39084A9}"/>
              </a:ext>
            </a:extLst>
          </p:cNvPr>
          <p:cNvSpPr txBox="1"/>
          <p:nvPr/>
        </p:nvSpPr>
        <p:spPr>
          <a:xfrm>
            <a:off x="8616764" y="76722"/>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638907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51ABBA-01F8-4FFE-9EA5-9CFF02483128}"/>
              </a:ext>
            </a:extLst>
          </p:cNvPr>
          <p:cNvSpPr>
            <a:spLocks noGrp="1"/>
          </p:cNvSpPr>
          <p:nvPr>
            <p:ph type="title"/>
          </p:nvPr>
        </p:nvSpPr>
        <p:spPr>
          <a:xfrm>
            <a:off x="472560" y="201072"/>
            <a:ext cx="1269538" cy="548895"/>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Q2.6</a:t>
            </a:r>
            <a:endParaRPr lang="en-US">
              <a:solidFill>
                <a:schemeClr val="accent2"/>
              </a:solidFill>
            </a:endParaRPr>
          </a:p>
        </p:txBody>
      </p:sp>
      <p:grpSp>
        <p:nvGrpSpPr>
          <p:cNvPr id="4" name="Group 3" descr="This is an image of Quadrant 2, Indicator 6">
            <a:extLst>
              <a:ext uri="{FF2B5EF4-FFF2-40B4-BE49-F238E27FC236}">
                <a16:creationId xmlns:a16="http://schemas.microsoft.com/office/drawing/2014/main" id="{F72E36D0-CB42-BBF3-BD12-5DC41063562A}"/>
              </a:ext>
            </a:extLst>
          </p:cNvPr>
          <p:cNvGrpSpPr/>
          <p:nvPr/>
        </p:nvGrpSpPr>
        <p:grpSpPr>
          <a:xfrm>
            <a:off x="2214658" y="137627"/>
            <a:ext cx="7762683" cy="1082766"/>
            <a:chOff x="1460535" y="0"/>
            <a:chExt cx="9270930" cy="1287941"/>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8FA6E572-FC19-04F1-E4D9-A88D437DA721}"/>
                </a:ext>
              </a:extLst>
            </p:cNvPr>
            <p:cNvPicPr>
              <a:picLocks noChangeAspect="1"/>
            </p:cNvPicPr>
            <p:nvPr/>
          </p:nvPicPr>
          <p:blipFill>
            <a:blip r:embed="rId2"/>
            <a:stretch>
              <a:fillRect/>
            </a:stretch>
          </p:blipFill>
          <p:spPr>
            <a:xfrm>
              <a:off x="1460535" y="0"/>
              <a:ext cx="9258300" cy="327913"/>
            </a:xfrm>
            <a:prstGeom prst="rect">
              <a:avLst/>
            </a:prstGeom>
          </p:spPr>
        </p:pic>
        <p:pic>
          <p:nvPicPr>
            <p:cNvPr id="6" name="Picture 5">
              <a:extLst>
                <a:ext uri="{FF2B5EF4-FFF2-40B4-BE49-F238E27FC236}">
                  <a16:creationId xmlns:a16="http://schemas.microsoft.com/office/drawing/2014/main" id="{46D3745D-6396-47A8-2C97-730CDB3D9AA4}"/>
                </a:ext>
              </a:extLst>
            </p:cNvPr>
            <p:cNvPicPr>
              <a:picLocks noChangeAspect="1"/>
            </p:cNvPicPr>
            <p:nvPr/>
          </p:nvPicPr>
          <p:blipFill>
            <a:blip r:embed="rId3"/>
            <a:stretch>
              <a:fillRect/>
            </a:stretch>
          </p:blipFill>
          <p:spPr>
            <a:xfrm>
              <a:off x="1460535" y="327913"/>
              <a:ext cx="9270930" cy="960028"/>
            </a:xfrm>
            <a:prstGeom prst="rect">
              <a:avLst/>
            </a:prstGeom>
          </p:spPr>
        </p:pic>
      </p:grpSp>
      <p:sp>
        <p:nvSpPr>
          <p:cNvPr id="8" name="TextBox 7">
            <a:extLst>
              <a:ext uri="{FF2B5EF4-FFF2-40B4-BE49-F238E27FC236}">
                <a16:creationId xmlns:a16="http://schemas.microsoft.com/office/drawing/2014/main" id="{0D53A5F0-2B2C-9BFB-CCC4-A2C2E52830BD}"/>
              </a:ext>
            </a:extLst>
          </p:cNvPr>
          <p:cNvSpPr txBox="1"/>
          <p:nvPr/>
        </p:nvSpPr>
        <p:spPr>
          <a:xfrm>
            <a:off x="2001753" y="1713971"/>
            <a:ext cx="8364377" cy="92333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Teachers show </a:t>
            </a:r>
            <a:r>
              <a:rPr lang="en-US" sz="1800" b="1">
                <a:solidFill>
                  <a:srgbClr val="652099"/>
                </a:solidFill>
              </a:rPr>
              <a:t>engagement</a:t>
            </a:r>
            <a:r>
              <a:rPr lang="en-US" sz="1800">
                <a:solidFill>
                  <a:srgbClr val="652099"/>
                </a:solidFill>
              </a:rPr>
              <a:t> by being active listeners and observers. They </a:t>
            </a:r>
            <a:r>
              <a:rPr lang="en-US" sz="1800" b="1">
                <a:solidFill>
                  <a:srgbClr val="652099"/>
                </a:solidFill>
              </a:rPr>
              <a:t>interact</a:t>
            </a:r>
            <a:r>
              <a:rPr lang="en-US" sz="1800">
                <a:solidFill>
                  <a:srgbClr val="652099"/>
                </a:solidFill>
              </a:rPr>
              <a:t> with students by circulating within the learning community. </a:t>
            </a:r>
          </a:p>
        </p:txBody>
      </p:sp>
      <p:sp>
        <p:nvSpPr>
          <p:cNvPr id="10" name="TextBox 9">
            <a:extLst>
              <a:ext uri="{FF2B5EF4-FFF2-40B4-BE49-F238E27FC236}">
                <a16:creationId xmlns:a16="http://schemas.microsoft.com/office/drawing/2014/main" id="{660C1074-45DE-A87B-0022-CCB6871D61CB}"/>
              </a:ext>
            </a:extLst>
          </p:cNvPr>
          <p:cNvSpPr txBox="1"/>
          <p:nvPr/>
        </p:nvSpPr>
        <p:spPr>
          <a:xfrm>
            <a:off x="2090125" y="5390956"/>
            <a:ext cx="8276005" cy="646331"/>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They are </a:t>
            </a:r>
            <a:r>
              <a:rPr lang="en-US" sz="1800" b="1">
                <a:solidFill>
                  <a:srgbClr val="652099"/>
                </a:solidFill>
              </a:rPr>
              <a:t>responsive</a:t>
            </a:r>
            <a:r>
              <a:rPr lang="en-US" sz="1800">
                <a:solidFill>
                  <a:srgbClr val="652099"/>
                </a:solidFill>
              </a:rPr>
              <a:t> to student needs through expression, positive narration, and with </a:t>
            </a:r>
            <a:r>
              <a:rPr lang="en-US" sz="1800" b="1">
                <a:solidFill>
                  <a:srgbClr val="652099"/>
                </a:solidFill>
              </a:rPr>
              <a:t>feedback</a:t>
            </a:r>
            <a:r>
              <a:rPr lang="en-US" sz="1800">
                <a:solidFill>
                  <a:srgbClr val="652099"/>
                </a:solidFill>
              </a:rPr>
              <a:t> that is both </a:t>
            </a:r>
            <a:r>
              <a:rPr lang="en-US" sz="1800" b="1">
                <a:solidFill>
                  <a:srgbClr val="652099"/>
                </a:solidFill>
              </a:rPr>
              <a:t>immediate</a:t>
            </a:r>
            <a:r>
              <a:rPr lang="en-US" sz="1800">
                <a:solidFill>
                  <a:srgbClr val="652099"/>
                </a:solidFill>
              </a:rPr>
              <a:t> and </a:t>
            </a:r>
            <a:r>
              <a:rPr lang="en-US" sz="1800" b="1">
                <a:solidFill>
                  <a:srgbClr val="652099"/>
                </a:solidFill>
              </a:rPr>
              <a:t>specific</a:t>
            </a:r>
            <a:r>
              <a:rPr lang="en-US" sz="1800">
                <a:solidFill>
                  <a:srgbClr val="652099"/>
                </a:solidFill>
              </a:rPr>
              <a:t>.</a:t>
            </a:r>
          </a:p>
        </p:txBody>
      </p:sp>
      <p:pic>
        <p:nvPicPr>
          <p:cNvPr id="12290" name="Picture 2">
            <a:extLst>
              <a:ext uri="{FF2B5EF4-FFF2-40B4-BE49-F238E27FC236}">
                <a16:creationId xmlns:a16="http://schemas.microsoft.com/office/drawing/2014/main" id="{2E4C752A-7578-E18A-2EA4-C8DCDF94B86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6579" y="2873776"/>
            <a:ext cx="4663095" cy="2280704"/>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431DD89-57A7-42D4-B316-F2313B19AA5C}"/>
              </a:ext>
            </a:extLst>
          </p:cNvPr>
          <p:cNvSpPr txBox="1"/>
          <p:nvPr/>
        </p:nvSpPr>
        <p:spPr>
          <a:xfrm>
            <a:off x="10531012" y="6371845"/>
            <a:ext cx="1138904" cy="369332"/>
          </a:xfrm>
          <a:prstGeom prst="rect">
            <a:avLst/>
          </a:prstGeom>
          <a:noFill/>
        </p:spPr>
        <p:txBody>
          <a:bodyPr wrap="square">
            <a:spAutoFit/>
          </a:bodyPr>
          <a:lstStyle/>
          <a:p>
            <a:r>
              <a:rPr lang="en-US" sz="1800"/>
              <a:t>Ex: p. 14</a:t>
            </a:r>
            <a:endParaRPr lang="en-US"/>
          </a:p>
        </p:txBody>
      </p:sp>
      <p:sp>
        <p:nvSpPr>
          <p:cNvPr id="11" name="TextBox 10">
            <a:hlinkClick r:id="rId5" action="ppaction://hlinksldjump"/>
            <a:extLst>
              <a:ext uri="{FF2B5EF4-FFF2-40B4-BE49-F238E27FC236}">
                <a16:creationId xmlns:a16="http://schemas.microsoft.com/office/drawing/2014/main" id="{910D6AFC-6BD1-4A1A-80CC-C01B69053F09}"/>
              </a:ext>
            </a:extLst>
          </p:cNvPr>
          <p:cNvSpPr txBox="1"/>
          <p:nvPr/>
        </p:nvSpPr>
        <p:spPr>
          <a:xfrm>
            <a:off x="8354105" y="75410"/>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489481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27549D-AEC4-40F4-919B-766355B5B83F}"/>
              </a:ext>
            </a:extLst>
          </p:cNvPr>
          <p:cNvSpPr>
            <a:spLocks noGrp="1"/>
          </p:cNvSpPr>
          <p:nvPr>
            <p:ph type="title"/>
          </p:nvPr>
        </p:nvSpPr>
        <p:spPr>
          <a:xfrm>
            <a:off x="-9161" y="555464"/>
            <a:ext cx="1228442" cy="535038"/>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Q2.7</a:t>
            </a:r>
            <a:endParaRPr lang="en-US">
              <a:solidFill>
                <a:schemeClr val="accent2"/>
              </a:solidFill>
            </a:endParaRPr>
          </a:p>
        </p:txBody>
      </p:sp>
      <p:grpSp>
        <p:nvGrpSpPr>
          <p:cNvPr id="4" name="Group 3" descr="This is an image of Quadrant 2, Indicator 7">
            <a:extLst>
              <a:ext uri="{FF2B5EF4-FFF2-40B4-BE49-F238E27FC236}">
                <a16:creationId xmlns:a16="http://schemas.microsoft.com/office/drawing/2014/main" id="{D38E433A-D4BD-0854-85F8-75DF1B6367B1}"/>
              </a:ext>
            </a:extLst>
          </p:cNvPr>
          <p:cNvGrpSpPr/>
          <p:nvPr/>
        </p:nvGrpSpPr>
        <p:grpSpPr>
          <a:xfrm>
            <a:off x="1219281" y="123844"/>
            <a:ext cx="9872644" cy="1110332"/>
            <a:chOff x="1225620" y="0"/>
            <a:chExt cx="9872644" cy="1110332"/>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9153EF37-8757-D846-EB11-8C319DAF7B3C}"/>
                </a:ext>
              </a:extLst>
            </p:cNvPr>
            <p:cNvPicPr>
              <a:picLocks noChangeAspect="1"/>
            </p:cNvPicPr>
            <p:nvPr/>
          </p:nvPicPr>
          <p:blipFill>
            <a:blip r:embed="rId2"/>
            <a:stretch>
              <a:fillRect/>
            </a:stretch>
          </p:blipFill>
          <p:spPr>
            <a:xfrm>
              <a:off x="1225620" y="0"/>
              <a:ext cx="9872644" cy="393134"/>
            </a:xfrm>
            <a:prstGeom prst="rect">
              <a:avLst/>
            </a:prstGeom>
          </p:spPr>
        </p:pic>
        <p:pic>
          <p:nvPicPr>
            <p:cNvPr id="6" name="Picture 5">
              <a:extLst>
                <a:ext uri="{FF2B5EF4-FFF2-40B4-BE49-F238E27FC236}">
                  <a16:creationId xmlns:a16="http://schemas.microsoft.com/office/drawing/2014/main" id="{DFC83BA0-C51C-1C00-B392-62732B73CDF7}"/>
                </a:ext>
              </a:extLst>
            </p:cNvPr>
            <p:cNvPicPr>
              <a:picLocks noChangeAspect="1"/>
            </p:cNvPicPr>
            <p:nvPr/>
          </p:nvPicPr>
          <p:blipFill>
            <a:blip r:embed="rId3"/>
            <a:stretch>
              <a:fillRect/>
            </a:stretch>
          </p:blipFill>
          <p:spPr>
            <a:xfrm>
              <a:off x="1225620" y="393133"/>
              <a:ext cx="9872644" cy="717199"/>
            </a:xfrm>
            <a:prstGeom prst="rect">
              <a:avLst/>
            </a:prstGeom>
          </p:spPr>
        </p:pic>
      </p:grpSp>
      <p:sp>
        <p:nvSpPr>
          <p:cNvPr id="8" name="TextBox 7">
            <a:extLst>
              <a:ext uri="{FF2B5EF4-FFF2-40B4-BE49-F238E27FC236}">
                <a16:creationId xmlns:a16="http://schemas.microsoft.com/office/drawing/2014/main" id="{189A9EEC-8993-60DA-6F03-76F747CE6122}"/>
              </a:ext>
            </a:extLst>
          </p:cNvPr>
          <p:cNvSpPr txBox="1"/>
          <p:nvPr/>
        </p:nvSpPr>
        <p:spPr>
          <a:xfrm>
            <a:off x="5637088" y="2338947"/>
            <a:ext cx="6102034" cy="1477328"/>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652099"/>
                </a:solidFill>
              </a:rPr>
              <a:t>To provide students with opportunities for higher order thinking, teachers can deliberately embed lessons with points of </a:t>
            </a:r>
            <a:r>
              <a:rPr lang="en-US" sz="1800" b="1" dirty="0">
                <a:solidFill>
                  <a:srgbClr val="652099"/>
                </a:solidFill>
              </a:rPr>
              <a:t>questioning</a:t>
            </a:r>
            <a:r>
              <a:rPr lang="en-US" sz="1800" dirty="0">
                <a:solidFill>
                  <a:srgbClr val="652099"/>
                </a:solidFill>
              </a:rPr>
              <a:t>, structures like mind maps, and </a:t>
            </a:r>
            <a:r>
              <a:rPr lang="en-US" sz="1800" b="1" dirty="0">
                <a:solidFill>
                  <a:srgbClr val="652099"/>
                </a:solidFill>
              </a:rPr>
              <a:t>activities</a:t>
            </a:r>
            <a:r>
              <a:rPr lang="en-US" sz="1800" dirty="0">
                <a:solidFill>
                  <a:srgbClr val="652099"/>
                </a:solidFill>
              </a:rPr>
              <a:t> that involve </a:t>
            </a:r>
            <a:r>
              <a:rPr lang="en-US" sz="1800" b="1" dirty="0">
                <a:solidFill>
                  <a:srgbClr val="652099"/>
                </a:solidFill>
              </a:rPr>
              <a:t>creation</a:t>
            </a:r>
            <a:r>
              <a:rPr lang="en-US" sz="1800" dirty="0">
                <a:solidFill>
                  <a:srgbClr val="652099"/>
                </a:solidFill>
              </a:rPr>
              <a:t> and problem-solving.</a:t>
            </a:r>
          </a:p>
        </p:txBody>
      </p:sp>
      <p:sp>
        <p:nvSpPr>
          <p:cNvPr id="10" name="TextBox 9">
            <a:extLst>
              <a:ext uri="{FF2B5EF4-FFF2-40B4-BE49-F238E27FC236}">
                <a16:creationId xmlns:a16="http://schemas.microsoft.com/office/drawing/2014/main" id="{7666A75C-8B1F-73EB-0781-E8C62CBF26D5}"/>
              </a:ext>
            </a:extLst>
          </p:cNvPr>
          <p:cNvSpPr txBox="1"/>
          <p:nvPr/>
        </p:nvSpPr>
        <p:spPr>
          <a:xfrm>
            <a:off x="5618038" y="4197037"/>
            <a:ext cx="6102034" cy="1200329"/>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652099"/>
                </a:solidFill>
              </a:rPr>
              <a:t>While providing opportunities for questioning, the teacher gives </a:t>
            </a:r>
            <a:r>
              <a:rPr lang="en-US" sz="1800" b="1">
                <a:solidFill>
                  <a:srgbClr val="652099"/>
                </a:solidFill>
              </a:rPr>
              <a:t>adequate</a:t>
            </a:r>
            <a:r>
              <a:rPr lang="en-US" sz="1800">
                <a:solidFill>
                  <a:srgbClr val="652099"/>
                </a:solidFill>
              </a:rPr>
              <a:t> think </a:t>
            </a:r>
            <a:r>
              <a:rPr lang="en-US" sz="1800" b="1">
                <a:solidFill>
                  <a:srgbClr val="652099"/>
                </a:solidFill>
              </a:rPr>
              <a:t>time</a:t>
            </a:r>
            <a:r>
              <a:rPr lang="en-US" sz="1800">
                <a:solidFill>
                  <a:srgbClr val="652099"/>
                </a:solidFill>
              </a:rPr>
              <a:t> for consideration before asking students to share their thoughts.</a:t>
            </a:r>
          </a:p>
        </p:txBody>
      </p:sp>
      <p:pic>
        <p:nvPicPr>
          <p:cNvPr id="13314" name="Picture 2">
            <a:extLst>
              <a:ext uri="{FF2B5EF4-FFF2-40B4-BE49-F238E27FC236}">
                <a16:creationId xmlns:a16="http://schemas.microsoft.com/office/drawing/2014/main" id="{3A751DAA-55CF-7058-B77A-2CB37D77781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193" y="2187183"/>
            <a:ext cx="4445847" cy="3334385"/>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404765D-5DA6-4F69-A1CA-8A8AFA46011D}"/>
              </a:ext>
            </a:extLst>
          </p:cNvPr>
          <p:cNvSpPr txBox="1"/>
          <p:nvPr/>
        </p:nvSpPr>
        <p:spPr>
          <a:xfrm>
            <a:off x="10531012" y="6371845"/>
            <a:ext cx="1138904" cy="369332"/>
          </a:xfrm>
          <a:prstGeom prst="rect">
            <a:avLst/>
          </a:prstGeom>
          <a:noFill/>
        </p:spPr>
        <p:txBody>
          <a:bodyPr wrap="square">
            <a:spAutoFit/>
          </a:bodyPr>
          <a:lstStyle/>
          <a:p>
            <a:r>
              <a:rPr lang="en-US" sz="1800"/>
              <a:t>Ex: p. 15</a:t>
            </a:r>
            <a:endParaRPr lang="en-US"/>
          </a:p>
        </p:txBody>
      </p:sp>
      <p:sp>
        <p:nvSpPr>
          <p:cNvPr id="11" name="TextBox 10">
            <a:hlinkClick r:id="rId5" action="ppaction://hlinksldjump"/>
            <a:extLst>
              <a:ext uri="{FF2B5EF4-FFF2-40B4-BE49-F238E27FC236}">
                <a16:creationId xmlns:a16="http://schemas.microsoft.com/office/drawing/2014/main" id="{84C2612F-D5A2-42D5-970D-8B97A2087812}"/>
              </a:ext>
            </a:extLst>
          </p:cNvPr>
          <p:cNvSpPr txBox="1"/>
          <p:nvPr/>
        </p:nvSpPr>
        <p:spPr>
          <a:xfrm>
            <a:off x="9481974" y="109965"/>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002347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DEB8B6-BEE5-80AA-C6D6-BB9D75AB9426}"/>
              </a:ext>
              <a:ext uri="{C183D7F6-B498-43B3-948B-1728B52AA6E4}">
                <adec:decorative xmlns:adec="http://schemas.microsoft.com/office/drawing/2017/decorative" val="1"/>
              </a:ext>
            </a:extLst>
          </p:cNvPr>
          <p:cNvSpPr/>
          <p:nvPr/>
        </p:nvSpPr>
        <p:spPr>
          <a:xfrm>
            <a:off x="0" y="1"/>
            <a:ext cx="12192000" cy="1242082"/>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BBED121-BF97-514E-893C-F291FE4879C5}"/>
              </a:ext>
            </a:extLst>
          </p:cNvPr>
          <p:cNvSpPr>
            <a:spLocks noGrp="1"/>
          </p:cNvSpPr>
          <p:nvPr>
            <p:ph type="title"/>
          </p:nvPr>
        </p:nvSpPr>
        <p:spPr>
          <a:xfrm>
            <a:off x="0" y="1945"/>
            <a:ext cx="12192000" cy="68611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chemeClr val="bg1"/>
                </a:solidFill>
                <a:effectLst/>
                <a:uLnTx/>
                <a:uFillTx/>
                <a:latin typeface="+mj-lt"/>
                <a:ea typeface="+mn-ea"/>
                <a:cs typeface="Times New Roman" panose="02020603050405020304" pitchFamily="18" charset="0"/>
              </a:rPr>
              <a:t>Asynchronous Learning: Quadrant 3</a:t>
            </a:r>
          </a:p>
        </p:txBody>
      </p:sp>
      <p:sp>
        <p:nvSpPr>
          <p:cNvPr id="9" name="TextBox 8">
            <a:extLst>
              <a:ext uri="{FF2B5EF4-FFF2-40B4-BE49-F238E27FC236}">
                <a16:creationId xmlns:a16="http://schemas.microsoft.com/office/drawing/2014/main" id="{FF4CC6BC-C405-83C7-410D-54B548EA9D74}"/>
              </a:ext>
            </a:extLst>
          </p:cNvPr>
          <p:cNvSpPr txBox="1"/>
          <p:nvPr/>
        </p:nvSpPr>
        <p:spPr>
          <a:xfrm>
            <a:off x="0" y="688064"/>
            <a:ext cx="12192000" cy="400110"/>
          </a:xfrm>
          <a:prstGeom prst="rect">
            <a:avLst/>
          </a:prstGeom>
          <a:noFill/>
        </p:spPr>
        <p:txBody>
          <a:bodyPr wrap="square" rtlCol="0">
            <a:spAutoFit/>
          </a:bodyPr>
          <a:lstStyle/>
          <a:p>
            <a:pPr algn="ctr">
              <a:buClr>
                <a:srgbClr val="53C10C"/>
              </a:buClr>
              <a:buSzPct val="85000"/>
            </a:pPr>
            <a:r>
              <a:rPr lang="en-US" sz="2000" b="0" i="0">
                <a:solidFill>
                  <a:schemeClr val="bg1">
                    <a:lumMod val="85000"/>
                  </a:schemeClr>
                </a:solidFill>
                <a:latin typeface="Arial" panose="020B0604020202020204" pitchFamily="34" charset="0"/>
                <a:cs typeface="Arial" panose="020B0604020202020204" pitchFamily="34" charset="0"/>
              </a:rPr>
              <a:t>Read Individually and Discuss Together for Common Understanding </a:t>
            </a:r>
          </a:p>
        </p:txBody>
      </p:sp>
      <p:grpSp>
        <p:nvGrpSpPr>
          <p:cNvPr id="2" name="Group 1" descr="Label-arrows, showing that seven support links are on the right, in the form of quadrant practices, while topic links, in the form of quadrant groups and beyond, are below.">
            <a:extLst>
              <a:ext uri="{FF2B5EF4-FFF2-40B4-BE49-F238E27FC236}">
                <a16:creationId xmlns:a16="http://schemas.microsoft.com/office/drawing/2014/main" id="{7477978D-37C1-44BD-97D2-8C60A5BACE72}"/>
              </a:ext>
            </a:extLst>
          </p:cNvPr>
          <p:cNvGrpSpPr/>
          <p:nvPr/>
        </p:nvGrpSpPr>
        <p:grpSpPr>
          <a:xfrm>
            <a:off x="942659" y="1533860"/>
            <a:ext cx="1859253" cy="1919417"/>
            <a:chOff x="942659" y="1533860"/>
            <a:chExt cx="1859253" cy="1919417"/>
          </a:xfrm>
        </p:grpSpPr>
        <p:grpSp>
          <p:nvGrpSpPr>
            <p:cNvPr id="18" name="Group 17">
              <a:extLst>
                <a:ext uri="{FF2B5EF4-FFF2-40B4-BE49-F238E27FC236}">
                  <a16:creationId xmlns:a16="http://schemas.microsoft.com/office/drawing/2014/main" id="{665A1339-2A8C-499C-B619-5E135D611288}"/>
                </a:ext>
              </a:extLst>
            </p:cNvPr>
            <p:cNvGrpSpPr/>
            <p:nvPr/>
          </p:nvGrpSpPr>
          <p:grpSpPr>
            <a:xfrm>
              <a:off x="942659" y="1533860"/>
              <a:ext cx="1859253" cy="1919417"/>
              <a:chOff x="703899" y="1940954"/>
              <a:chExt cx="1859253" cy="1919417"/>
            </a:xfrm>
            <a:effectLst>
              <a:outerShdw blurRad="50800" dist="38100" dir="5400000" algn="t" rotWithShape="0">
                <a:prstClr val="black">
                  <a:alpha val="40000"/>
                </a:prstClr>
              </a:outerShdw>
            </a:effectLst>
          </p:grpSpPr>
          <p:sp>
            <p:nvSpPr>
              <p:cNvPr id="19" name="TextBox 18">
                <a:extLst>
                  <a:ext uri="{FF2B5EF4-FFF2-40B4-BE49-F238E27FC236}">
                    <a16:creationId xmlns:a16="http://schemas.microsoft.com/office/drawing/2014/main" id="{64768550-D654-4715-BA5F-C3B092C2FA83}"/>
                  </a:ext>
                </a:extLst>
              </p:cNvPr>
              <p:cNvSpPr txBox="1"/>
              <p:nvPr/>
            </p:nvSpPr>
            <p:spPr>
              <a:xfrm>
                <a:off x="703899" y="2701174"/>
                <a:ext cx="1859253" cy="369332"/>
              </a:xfrm>
              <a:prstGeom prst="rect">
                <a:avLst/>
              </a:prstGeom>
              <a:solidFill>
                <a:schemeClr val="accent2"/>
              </a:solidFill>
              <a:ln w="38100">
                <a:solidFill>
                  <a:schemeClr val="tx1"/>
                </a:solidFill>
              </a:ln>
              <a:effectLst/>
            </p:spPr>
            <p:txBody>
              <a:bodyPr wrap="square" rtlCol="0">
                <a:spAutoFit/>
              </a:bodyPr>
              <a:lstStyle/>
              <a:p>
                <a:r>
                  <a:rPr lang="en-US" dirty="0">
                    <a:solidFill>
                      <a:schemeClr val="bg1"/>
                    </a:solidFill>
                  </a:rPr>
                  <a:t>Support Links</a:t>
                </a:r>
              </a:p>
            </p:txBody>
          </p:sp>
          <p:sp>
            <p:nvSpPr>
              <p:cNvPr id="20" name="Arrow: Bent 19">
                <a:extLst>
                  <a:ext uri="{FF2B5EF4-FFF2-40B4-BE49-F238E27FC236}">
                    <a16:creationId xmlns:a16="http://schemas.microsoft.com/office/drawing/2014/main" id="{EEB6CCD4-05B5-4CAE-8CA7-14ED37603C43}"/>
                  </a:ext>
                </a:extLst>
              </p:cNvPr>
              <p:cNvSpPr/>
              <p:nvPr/>
            </p:nvSpPr>
            <p:spPr>
              <a:xfrm>
                <a:off x="896112" y="1940954"/>
                <a:ext cx="1640442" cy="760220"/>
              </a:xfrm>
              <a:prstGeom prst="bentArrow">
                <a:avLst/>
              </a:prstGeom>
              <a:solidFill>
                <a:schemeClr val="accent2"/>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Down 20">
                <a:extLst>
                  <a:ext uri="{FF2B5EF4-FFF2-40B4-BE49-F238E27FC236}">
                    <a16:creationId xmlns:a16="http://schemas.microsoft.com/office/drawing/2014/main" id="{347BE3F1-E357-4F3A-B91D-12739C4538AD}"/>
                  </a:ext>
                </a:extLst>
              </p:cNvPr>
              <p:cNvSpPr/>
              <p:nvPr/>
            </p:nvSpPr>
            <p:spPr>
              <a:xfrm>
                <a:off x="803060" y="3100151"/>
                <a:ext cx="393141" cy="760220"/>
              </a:xfrm>
              <a:prstGeom prst="downArrow">
                <a:avLst/>
              </a:prstGeom>
              <a:solidFill>
                <a:schemeClr val="accent2"/>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Box 21">
              <a:extLst>
                <a:ext uri="{FF2B5EF4-FFF2-40B4-BE49-F238E27FC236}">
                  <a16:creationId xmlns:a16="http://schemas.microsoft.com/office/drawing/2014/main" id="{A8A4FACF-23A7-4ADE-B9D9-99D0B1B5C687}"/>
                </a:ext>
              </a:extLst>
            </p:cNvPr>
            <p:cNvSpPr txBox="1"/>
            <p:nvPr/>
          </p:nvSpPr>
          <p:spPr>
            <a:xfrm>
              <a:off x="1389905" y="1935026"/>
              <a:ext cx="1248779" cy="369332"/>
            </a:xfrm>
            <a:prstGeom prst="rect">
              <a:avLst/>
            </a:prstGeom>
            <a:noFill/>
          </p:spPr>
          <p:txBody>
            <a:bodyPr wrap="square">
              <a:spAutoFit/>
            </a:bodyPr>
            <a:lstStyle/>
            <a:p>
              <a:r>
                <a:rPr lang="en-US" sz="1800" dirty="0"/>
                <a:t>Practices</a:t>
              </a:r>
              <a:endParaRPr lang="en-US" dirty="0"/>
            </a:p>
          </p:txBody>
        </p:sp>
        <p:sp>
          <p:nvSpPr>
            <p:cNvPr id="23" name="TextBox 22">
              <a:extLst>
                <a:ext uri="{FF2B5EF4-FFF2-40B4-BE49-F238E27FC236}">
                  <a16:creationId xmlns:a16="http://schemas.microsoft.com/office/drawing/2014/main" id="{AAA274E0-7288-451A-A301-88B8D6AA7DCA}"/>
                </a:ext>
              </a:extLst>
            </p:cNvPr>
            <p:cNvSpPr txBox="1"/>
            <p:nvPr/>
          </p:nvSpPr>
          <p:spPr>
            <a:xfrm>
              <a:off x="1389905" y="2705524"/>
              <a:ext cx="1042949" cy="369332"/>
            </a:xfrm>
            <a:prstGeom prst="rect">
              <a:avLst/>
            </a:prstGeom>
            <a:noFill/>
          </p:spPr>
          <p:txBody>
            <a:bodyPr wrap="square">
              <a:spAutoFit/>
            </a:bodyPr>
            <a:lstStyle/>
            <a:p>
              <a:r>
                <a:rPr lang="en-US" sz="1800" dirty="0"/>
                <a:t>Topics</a:t>
              </a:r>
              <a:endParaRPr lang="en-US" dirty="0"/>
            </a:p>
          </p:txBody>
        </p:sp>
      </p:grpSp>
      <p:pic>
        <p:nvPicPr>
          <p:cNvPr id="10" name="Picture 9" descr="Student Interactions (heading)">
            <a:extLst>
              <a:ext uri="{FF2B5EF4-FFF2-40B4-BE49-F238E27FC236}">
                <a16:creationId xmlns:a16="http://schemas.microsoft.com/office/drawing/2014/main" id="{07B57E28-9D40-D0EF-3860-B311E06F4717}"/>
              </a:ext>
            </a:extLst>
          </p:cNvPr>
          <p:cNvPicPr>
            <a:picLocks noChangeAspect="1"/>
          </p:cNvPicPr>
          <p:nvPr/>
        </p:nvPicPr>
        <p:blipFill>
          <a:blip r:embed="rId3"/>
          <a:stretch>
            <a:fillRect/>
          </a:stretch>
        </p:blipFill>
        <p:spPr>
          <a:xfrm>
            <a:off x="3449579" y="1530361"/>
            <a:ext cx="8357385" cy="330377"/>
          </a:xfrm>
          <a:prstGeom prst="rect">
            <a:avLst/>
          </a:prstGeom>
        </p:spPr>
      </p:pic>
      <p:pic>
        <p:nvPicPr>
          <p:cNvPr id="11" name="Picture 10" descr="Follow this link for a deeper understanding of the following evidence-based practices: how student expression includes listening/thinking, speaking/sharing, reading, and writing.">
            <a:hlinkClick r:id="rId4" action="ppaction://hlinksldjump"/>
            <a:extLst>
              <a:ext uri="{FF2B5EF4-FFF2-40B4-BE49-F238E27FC236}">
                <a16:creationId xmlns:a16="http://schemas.microsoft.com/office/drawing/2014/main" id="{746AEAA4-6D84-972F-C13B-2E5A71D4C32B}"/>
              </a:ext>
            </a:extLst>
          </p:cNvPr>
          <p:cNvPicPr>
            <a:picLocks noChangeAspect="1"/>
          </p:cNvPicPr>
          <p:nvPr/>
        </p:nvPicPr>
        <p:blipFill>
          <a:blip r:embed="rId5"/>
          <a:stretch>
            <a:fillRect/>
          </a:stretch>
        </p:blipFill>
        <p:spPr>
          <a:xfrm>
            <a:off x="3449579" y="1829772"/>
            <a:ext cx="8357385" cy="749692"/>
          </a:xfrm>
          <a:prstGeom prst="rect">
            <a:avLst/>
          </a:prstGeom>
        </p:spPr>
      </p:pic>
      <p:pic>
        <p:nvPicPr>
          <p:cNvPr id="12" name="Picture 11" descr="Follow this link for a deeper understanding of the following evidence-based practices: how student text-activity includes note-taking, research, assistive technology / multi-media, and construction / composition.">
            <a:hlinkClick r:id="rId6" action="ppaction://hlinksldjump"/>
            <a:extLst>
              <a:ext uri="{FF2B5EF4-FFF2-40B4-BE49-F238E27FC236}">
                <a16:creationId xmlns:a16="http://schemas.microsoft.com/office/drawing/2014/main" id="{DF919A8F-F0CC-3CFB-DDF0-259CD377B097}"/>
              </a:ext>
            </a:extLst>
          </p:cNvPr>
          <p:cNvPicPr>
            <a:picLocks noChangeAspect="1"/>
          </p:cNvPicPr>
          <p:nvPr/>
        </p:nvPicPr>
        <p:blipFill>
          <a:blip r:embed="rId7"/>
          <a:stretch>
            <a:fillRect/>
          </a:stretch>
        </p:blipFill>
        <p:spPr>
          <a:xfrm>
            <a:off x="3449579" y="2524140"/>
            <a:ext cx="8357385" cy="749692"/>
          </a:xfrm>
          <a:prstGeom prst="rect">
            <a:avLst/>
          </a:prstGeom>
        </p:spPr>
      </p:pic>
      <p:pic>
        <p:nvPicPr>
          <p:cNvPr id="13" name="Picture 12" descr="Follow this link for a deeper understanding of the following evidence-based practices: how student goal-setting includes self-assessment, formative assessment, and reflection.">
            <a:hlinkClick r:id="rId8" action="ppaction://hlinksldjump"/>
            <a:extLst>
              <a:ext uri="{FF2B5EF4-FFF2-40B4-BE49-F238E27FC236}">
                <a16:creationId xmlns:a16="http://schemas.microsoft.com/office/drawing/2014/main" id="{96DBF1D5-822F-DA74-9489-46F14E9821E0}"/>
              </a:ext>
            </a:extLst>
          </p:cNvPr>
          <p:cNvPicPr>
            <a:picLocks noChangeAspect="1"/>
          </p:cNvPicPr>
          <p:nvPr/>
        </p:nvPicPr>
        <p:blipFill>
          <a:blip r:embed="rId9"/>
          <a:stretch>
            <a:fillRect/>
          </a:stretch>
        </p:blipFill>
        <p:spPr>
          <a:xfrm>
            <a:off x="3449579" y="3242865"/>
            <a:ext cx="8357385" cy="697636"/>
          </a:xfrm>
          <a:prstGeom prst="rect">
            <a:avLst/>
          </a:prstGeom>
        </p:spPr>
      </p:pic>
      <p:pic>
        <p:nvPicPr>
          <p:cNvPr id="14" name="Picture 13" descr="Follow this link for a deeper understanding of the following evidence-based practices: how student guided practice includes peer projects, conferring with one another, collaboration toward activity progress, and personal management of coping skills and strategies.">
            <a:hlinkClick r:id="rId10" action="ppaction://hlinksldjump"/>
            <a:extLst>
              <a:ext uri="{FF2B5EF4-FFF2-40B4-BE49-F238E27FC236}">
                <a16:creationId xmlns:a16="http://schemas.microsoft.com/office/drawing/2014/main" id="{0BC26179-724B-CAF1-E11D-4D26407ACC1B}"/>
              </a:ext>
            </a:extLst>
          </p:cNvPr>
          <p:cNvPicPr>
            <a:picLocks noChangeAspect="1"/>
          </p:cNvPicPr>
          <p:nvPr/>
        </p:nvPicPr>
        <p:blipFill>
          <a:blip r:embed="rId11"/>
          <a:stretch>
            <a:fillRect/>
          </a:stretch>
        </p:blipFill>
        <p:spPr>
          <a:xfrm>
            <a:off x="3449579" y="3907302"/>
            <a:ext cx="8357385" cy="735555"/>
          </a:xfrm>
          <a:prstGeom prst="rect">
            <a:avLst/>
          </a:prstGeom>
        </p:spPr>
      </p:pic>
      <p:pic>
        <p:nvPicPr>
          <p:cNvPr id="16" name="Picture 15" descr="Follow this link for a deeper understanding of the following evidence-based practices: how independent practice for mastery, includes students planning their learning, making choices, generalizing learning, and use of visualization.">
            <a:hlinkClick r:id="rId12" action="ppaction://hlinksldjump"/>
            <a:extLst>
              <a:ext uri="{FF2B5EF4-FFF2-40B4-BE49-F238E27FC236}">
                <a16:creationId xmlns:a16="http://schemas.microsoft.com/office/drawing/2014/main" id="{93728E96-94D6-9B28-D0FC-86A28B7D27C6}"/>
              </a:ext>
            </a:extLst>
          </p:cNvPr>
          <p:cNvPicPr>
            <a:picLocks noChangeAspect="1"/>
          </p:cNvPicPr>
          <p:nvPr/>
        </p:nvPicPr>
        <p:blipFill>
          <a:blip r:embed="rId13"/>
          <a:stretch>
            <a:fillRect/>
          </a:stretch>
        </p:blipFill>
        <p:spPr>
          <a:xfrm>
            <a:off x="3449579" y="4620680"/>
            <a:ext cx="8357385" cy="736101"/>
          </a:xfrm>
          <a:prstGeom prst="rect">
            <a:avLst/>
          </a:prstGeom>
        </p:spPr>
      </p:pic>
      <p:pic>
        <p:nvPicPr>
          <p:cNvPr id="15" name="Picture 14" descr="Follow this link for a deeper understanding of the following evidence-based practices: how student performance includes a plan for presentation, speaking / reading / writing, is conducted for the perspective of the audience, and is conducted for a purpose (aligned to learning objectives).">
            <a:hlinkClick r:id="rId14" action="ppaction://hlinksldjump"/>
            <a:extLst>
              <a:ext uri="{FF2B5EF4-FFF2-40B4-BE49-F238E27FC236}">
                <a16:creationId xmlns:a16="http://schemas.microsoft.com/office/drawing/2014/main" id="{CCB59B26-DF6D-AF40-3D9F-5F15E0A39135}"/>
              </a:ext>
            </a:extLst>
          </p:cNvPr>
          <p:cNvPicPr>
            <a:picLocks noChangeAspect="1"/>
          </p:cNvPicPr>
          <p:nvPr/>
        </p:nvPicPr>
        <p:blipFill>
          <a:blip r:embed="rId15"/>
          <a:stretch>
            <a:fillRect/>
          </a:stretch>
        </p:blipFill>
        <p:spPr>
          <a:xfrm>
            <a:off x="3449579" y="5323035"/>
            <a:ext cx="8357385" cy="530242"/>
          </a:xfrm>
          <a:prstGeom prst="rect">
            <a:avLst/>
          </a:prstGeom>
        </p:spPr>
      </p:pic>
      <p:pic>
        <p:nvPicPr>
          <p:cNvPr id="17" name="Picture 16" descr="Follow this link for a deeper understanding of the following evidence-based practices: how the participation in higher-order thinking includes the infusion of art, music, physical movement, and drama.">
            <a:hlinkClick r:id="rId16" action="ppaction://hlinksldjump"/>
            <a:extLst>
              <a:ext uri="{FF2B5EF4-FFF2-40B4-BE49-F238E27FC236}">
                <a16:creationId xmlns:a16="http://schemas.microsoft.com/office/drawing/2014/main" id="{1C589FF5-7AB4-4D45-BC17-C634C38B5B0C}"/>
              </a:ext>
            </a:extLst>
          </p:cNvPr>
          <p:cNvPicPr>
            <a:picLocks noChangeAspect="1"/>
          </p:cNvPicPr>
          <p:nvPr/>
        </p:nvPicPr>
        <p:blipFill>
          <a:blip r:embed="rId17"/>
          <a:stretch>
            <a:fillRect/>
          </a:stretch>
        </p:blipFill>
        <p:spPr>
          <a:xfrm>
            <a:off x="3446735" y="5831741"/>
            <a:ext cx="8357385" cy="760489"/>
          </a:xfrm>
          <a:prstGeom prst="rect">
            <a:avLst/>
          </a:prstGeom>
        </p:spPr>
      </p:pic>
      <p:sp>
        <p:nvSpPr>
          <p:cNvPr id="26" name="Oval 25">
            <a:hlinkClick r:id="rId18" action="ppaction://hlinksldjump"/>
            <a:extLst>
              <a:ext uri="{FF2B5EF4-FFF2-40B4-BE49-F238E27FC236}">
                <a16:creationId xmlns:a16="http://schemas.microsoft.com/office/drawing/2014/main" id="{9E88D25E-5E7A-46E2-BD9D-3EFD8D521AF9}"/>
              </a:ext>
            </a:extLst>
          </p:cNvPr>
          <p:cNvSpPr/>
          <p:nvPr/>
        </p:nvSpPr>
        <p:spPr>
          <a:xfrm>
            <a:off x="385036" y="3591683"/>
            <a:ext cx="2567617" cy="508345"/>
          </a:xfrm>
          <a:prstGeom prst="ellipse">
            <a:avLst/>
          </a:prstGeom>
          <a:solidFill>
            <a:srgbClr val="545454"/>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Environment</a:t>
            </a:r>
          </a:p>
        </p:txBody>
      </p:sp>
      <p:sp>
        <p:nvSpPr>
          <p:cNvPr id="30" name="Oval 29" descr="Link to Quadrant 2 - Instructional Practices">
            <a:hlinkClick r:id="rId19" action="ppaction://hlinksldjump"/>
            <a:extLst>
              <a:ext uri="{FF2B5EF4-FFF2-40B4-BE49-F238E27FC236}">
                <a16:creationId xmlns:a16="http://schemas.microsoft.com/office/drawing/2014/main" id="{C5CB1DEA-33CE-452C-80B0-0539D35B035F}"/>
              </a:ext>
            </a:extLst>
          </p:cNvPr>
          <p:cNvSpPr/>
          <p:nvPr/>
        </p:nvSpPr>
        <p:spPr>
          <a:xfrm>
            <a:off x="394609" y="4245515"/>
            <a:ext cx="2567617" cy="508345"/>
          </a:xfrm>
          <a:prstGeom prst="ellipse">
            <a:avLst/>
          </a:prstGeom>
          <a:solidFill>
            <a:srgbClr val="6F2D9F"/>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Practices</a:t>
            </a:r>
          </a:p>
        </p:txBody>
      </p:sp>
      <p:sp>
        <p:nvSpPr>
          <p:cNvPr id="28" name="Oval 27" descr="Link to Quadrant 4 - Student Engagement">
            <a:hlinkClick r:id="rId20" action="ppaction://hlinksldjump"/>
            <a:extLst>
              <a:ext uri="{FF2B5EF4-FFF2-40B4-BE49-F238E27FC236}">
                <a16:creationId xmlns:a16="http://schemas.microsoft.com/office/drawing/2014/main" id="{16E67EDD-F64F-4C21-9EED-400BD4A469FC}"/>
              </a:ext>
            </a:extLst>
          </p:cNvPr>
          <p:cNvSpPr/>
          <p:nvPr/>
        </p:nvSpPr>
        <p:spPr>
          <a:xfrm>
            <a:off x="394609" y="4873347"/>
            <a:ext cx="2567617" cy="539148"/>
          </a:xfrm>
          <a:prstGeom prst="ellipse">
            <a:avLst/>
          </a:prstGeom>
          <a:solidFill>
            <a:srgbClr val="34521F"/>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Engagement</a:t>
            </a:r>
          </a:p>
        </p:txBody>
      </p:sp>
      <p:sp>
        <p:nvSpPr>
          <p:cNvPr id="29" name="Rectangle 28" descr="Link to beyond the quadrant practices, and to the use of the practices in the Walkthrough Process.">
            <a:hlinkClick r:id="rId21" action="ppaction://hlinksldjump"/>
            <a:extLst>
              <a:ext uri="{FF2B5EF4-FFF2-40B4-BE49-F238E27FC236}">
                <a16:creationId xmlns:a16="http://schemas.microsoft.com/office/drawing/2014/main" id="{38AAB8F6-CC9F-4647-95EA-4640FEACF099}"/>
              </a:ext>
            </a:extLst>
          </p:cNvPr>
          <p:cNvSpPr/>
          <p:nvPr/>
        </p:nvSpPr>
        <p:spPr>
          <a:xfrm>
            <a:off x="1211722" y="5606227"/>
            <a:ext cx="1074928" cy="712055"/>
          </a:xfrm>
          <a:prstGeom prst="rect">
            <a:avLst/>
          </a:prstGeom>
          <a:solidFill>
            <a:schemeClr val="accent3"/>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Process</a:t>
            </a:r>
          </a:p>
        </p:txBody>
      </p:sp>
    </p:spTree>
    <p:extLst>
      <p:ext uri="{BB962C8B-B14F-4D97-AF65-F5344CB8AC3E}">
        <p14:creationId xmlns:p14="http://schemas.microsoft.com/office/powerpoint/2010/main" val="1223524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94FAD9-B3B1-4FBA-9F10-1CA4EB2ABDE0}"/>
              </a:ext>
            </a:extLst>
          </p:cNvPr>
          <p:cNvSpPr>
            <a:spLocks noGrp="1"/>
          </p:cNvSpPr>
          <p:nvPr>
            <p:ph type="title"/>
          </p:nvPr>
        </p:nvSpPr>
        <p:spPr>
          <a:xfrm>
            <a:off x="440429" y="426625"/>
            <a:ext cx="1238716" cy="504769"/>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Q3.1</a:t>
            </a:r>
            <a:endParaRPr lang="en-US">
              <a:solidFill>
                <a:schemeClr val="accent2"/>
              </a:solidFill>
            </a:endParaRPr>
          </a:p>
        </p:txBody>
      </p:sp>
      <p:grpSp>
        <p:nvGrpSpPr>
          <p:cNvPr id="9" name="Group 8" descr="This is an image of Quadrant 3, Indicator 1">
            <a:extLst>
              <a:ext uri="{FF2B5EF4-FFF2-40B4-BE49-F238E27FC236}">
                <a16:creationId xmlns:a16="http://schemas.microsoft.com/office/drawing/2014/main" id="{A9B35357-70E3-FDFF-2BE6-A06C0B153BDC}"/>
              </a:ext>
            </a:extLst>
          </p:cNvPr>
          <p:cNvGrpSpPr/>
          <p:nvPr/>
        </p:nvGrpSpPr>
        <p:grpSpPr>
          <a:xfrm>
            <a:off x="1923639" y="182244"/>
            <a:ext cx="8344721" cy="993531"/>
            <a:chOff x="1616964" y="0"/>
            <a:chExt cx="8980831" cy="1102904"/>
          </a:xfrm>
          <a:effectLst>
            <a:outerShdw blurRad="50800" dist="38100" dir="5400000" algn="t" rotWithShape="0">
              <a:prstClr val="black">
                <a:alpha val="40000"/>
              </a:prstClr>
            </a:outerShdw>
          </a:effectLst>
        </p:grpSpPr>
        <p:pic>
          <p:nvPicPr>
            <p:cNvPr id="11" name="Picture 10">
              <a:extLst>
                <a:ext uri="{FF2B5EF4-FFF2-40B4-BE49-F238E27FC236}">
                  <a16:creationId xmlns:a16="http://schemas.microsoft.com/office/drawing/2014/main" id="{1B4D0D56-72F6-E1E7-12F9-88969E306351}"/>
                </a:ext>
              </a:extLst>
            </p:cNvPr>
            <p:cNvPicPr>
              <a:picLocks noChangeAspect="1"/>
            </p:cNvPicPr>
            <p:nvPr/>
          </p:nvPicPr>
          <p:blipFill>
            <a:blip r:embed="rId2"/>
            <a:stretch>
              <a:fillRect/>
            </a:stretch>
          </p:blipFill>
          <p:spPr>
            <a:xfrm>
              <a:off x="1616964" y="0"/>
              <a:ext cx="8958072" cy="352471"/>
            </a:xfrm>
            <a:prstGeom prst="rect">
              <a:avLst/>
            </a:prstGeom>
          </p:spPr>
        </p:pic>
        <p:pic>
          <p:nvPicPr>
            <p:cNvPr id="12" name="Picture 11">
              <a:extLst>
                <a:ext uri="{FF2B5EF4-FFF2-40B4-BE49-F238E27FC236}">
                  <a16:creationId xmlns:a16="http://schemas.microsoft.com/office/drawing/2014/main" id="{1FB97D0E-C9E4-3D56-D996-00935F9CC455}"/>
                </a:ext>
              </a:extLst>
            </p:cNvPr>
            <p:cNvPicPr>
              <a:picLocks noChangeAspect="1"/>
            </p:cNvPicPr>
            <p:nvPr/>
          </p:nvPicPr>
          <p:blipFill>
            <a:blip r:embed="rId3"/>
            <a:stretch>
              <a:fillRect/>
            </a:stretch>
          </p:blipFill>
          <p:spPr>
            <a:xfrm>
              <a:off x="1639723" y="303076"/>
              <a:ext cx="8958072" cy="799828"/>
            </a:xfrm>
            <a:prstGeom prst="rect">
              <a:avLst/>
            </a:prstGeom>
          </p:spPr>
        </p:pic>
      </p:grpSp>
      <p:sp>
        <p:nvSpPr>
          <p:cNvPr id="13" name="TextBox 12">
            <a:extLst>
              <a:ext uri="{FF2B5EF4-FFF2-40B4-BE49-F238E27FC236}">
                <a16:creationId xmlns:a16="http://schemas.microsoft.com/office/drawing/2014/main" id="{9E966DFB-4DE0-DEAE-7884-DADDF844EAE7}"/>
              </a:ext>
            </a:extLst>
          </p:cNvPr>
          <p:cNvSpPr txBox="1"/>
          <p:nvPr/>
        </p:nvSpPr>
        <p:spPr>
          <a:xfrm>
            <a:off x="488887" y="2592175"/>
            <a:ext cx="6102034" cy="1200329"/>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05597"/>
                </a:solidFill>
              </a:rPr>
              <a:t>Students can really develop their communication and metacognition skills by having numerous classroom opportunities to </a:t>
            </a:r>
            <a:r>
              <a:rPr lang="en-US" sz="1800" b="1" dirty="0">
                <a:solidFill>
                  <a:srgbClr val="305597"/>
                </a:solidFill>
              </a:rPr>
              <a:t>listen</a:t>
            </a:r>
            <a:r>
              <a:rPr lang="en-US" sz="1800" dirty="0">
                <a:solidFill>
                  <a:srgbClr val="305597"/>
                </a:solidFill>
              </a:rPr>
              <a:t>, to </a:t>
            </a:r>
            <a:r>
              <a:rPr lang="en-US" sz="1800" b="1" dirty="0">
                <a:solidFill>
                  <a:srgbClr val="305597"/>
                </a:solidFill>
              </a:rPr>
              <a:t>read</a:t>
            </a:r>
            <a:r>
              <a:rPr lang="en-US" sz="1800" dirty="0">
                <a:solidFill>
                  <a:srgbClr val="305597"/>
                </a:solidFill>
              </a:rPr>
              <a:t>, and to </a:t>
            </a:r>
            <a:r>
              <a:rPr lang="en-US" sz="1800" b="1" dirty="0">
                <a:solidFill>
                  <a:srgbClr val="305597"/>
                </a:solidFill>
              </a:rPr>
              <a:t>think</a:t>
            </a:r>
            <a:r>
              <a:rPr lang="en-US" sz="1800" dirty="0">
                <a:solidFill>
                  <a:srgbClr val="305597"/>
                </a:solidFill>
              </a:rPr>
              <a:t> about ideas and concepts.</a:t>
            </a:r>
          </a:p>
        </p:txBody>
      </p:sp>
      <p:sp>
        <p:nvSpPr>
          <p:cNvPr id="15" name="TextBox 14">
            <a:extLst>
              <a:ext uri="{FF2B5EF4-FFF2-40B4-BE49-F238E27FC236}">
                <a16:creationId xmlns:a16="http://schemas.microsoft.com/office/drawing/2014/main" id="{F45F7535-6AB7-DBEE-0CB2-DFF4C6E54BFB}"/>
              </a:ext>
            </a:extLst>
          </p:cNvPr>
          <p:cNvSpPr txBox="1"/>
          <p:nvPr/>
        </p:nvSpPr>
        <p:spPr>
          <a:xfrm>
            <a:off x="488887" y="4244098"/>
            <a:ext cx="6102034" cy="923330"/>
          </a:xfrm>
          <a:prstGeom prst="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05597"/>
                </a:solidFill>
              </a:rPr>
              <a:t>Students then have the opportunity for interaction and expression through such forms as </a:t>
            </a:r>
            <a:r>
              <a:rPr lang="en-US" sz="1800" b="1">
                <a:solidFill>
                  <a:srgbClr val="305597"/>
                </a:solidFill>
              </a:rPr>
              <a:t>speech</a:t>
            </a:r>
            <a:r>
              <a:rPr lang="en-US" sz="1800">
                <a:solidFill>
                  <a:srgbClr val="305597"/>
                </a:solidFill>
              </a:rPr>
              <a:t> and </a:t>
            </a:r>
            <a:r>
              <a:rPr lang="en-US" sz="1800" b="1">
                <a:solidFill>
                  <a:srgbClr val="305597"/>
                </a:solidFill>
              </a:rPr>
              <a:t>writing</a:t>
            </a:r>
            <a:r>
              <a:rPr lang="en-US" sz="1800">
                <a:solidFill>
                  <a:srgbClr val="305597"/>
                </a:solidFill>
              </a:rPr>
              <a:t>.</a:t>
            </a:r>
          </a:p>
        </p:txBody>
      </p:sp>
      <p:pic>
        <p:nvPicPr>
          <p:cNvPr id="14338" name="Picture 2">
            <a:extLst>
              <a:ext uri="{FF2B5EF4-FFF2-40B4-BE49-F238E27FC236}">
                <a16:creationId xmlns:a16="http://schemas.microsoft.com/office/drawing/2014/main" id="{2F8182FE-F2C9-B894-E2BE-7A85A39715F2}"/>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161"/>
          <a:stretch/>
        </p:blipFill>
        <p:spPr bwMode="auto">
          <a:xfrm>
            <a:off x="7231742" y="2426019"/>
            <a:ext cx="4401033" cy="2901843"/>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178425A-B6AF-49A9-AA37-4850520128FE}"/>
              </a:ext>
            </a:extLst>
          </p:cNvPr>
          <p:cNvSpPr txBox="1"/>
          <p:nvPr/>
        </p:nvSpPr>
        <p:spPr>
          <a:xfrm>
            <a:off x="10531012" y="6371845"/>
            <a:ext cx="1138904" cy="369332"/>
          </a:xfrm>
          <a:prstGeom prst="rect">
            <a:avLst/>
          </a:prstGeom>
          <a:noFill/>
        </p:spPr>
        <p:txBody>
          <a:bodyPr wrap="square">
            <a:spAutoFit/>
          </a:bodyPr>
          <a:lstStyle/>
          <a:p>
            <a:r>
              <a:rPr lang="en-US" sz="1800"/>
              <a:t>Ex: p. 16</a:t>
            </a:r>
            <a:endParaRPr lang="en-US"/>
          </a:p>
        </p:txBody>
      </p:sp>
      <p:sp>
        <p:nvSpPr>
          <p:cNvPr id="10" name="TextBox 9">
            <a:hlinkClick r:id="rId5" action="ppaction://hlinksldjump"/>
            <a:extLst>
              <a:ext uri="{FF2B5EF4-FFF2-40B4-BE49-F238E27FC236}">
                <a16:creationId xmlns:a16="http://schemas.microsoft.com/office/drawing/2014/main" id="{8C8FE307-168D-491F-AD73-32FFA2861E88}"/>
              </a:ext>
            </a:extLst>
          </p:cNvPr>
          <p:cNvSpPr txBox="1"/>
          <p:nvPr/>
        </p:nvSpPr>
        <p:spPr>
          <a:xfrm>
            <a:off x="8623977" y="118699"/>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38579201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72566-3E42-404F-A173-762628363F2F}"/>
              </a:ext>
            </a:extLst>
          </p:cNvPr>
          <p:cNvSpPr>
            <a:spLocks noGrp="1"/>
          </p:cNvSpPr>
          <p:nvPr>
            <p:ph type="title"/>
          </p:nvPr>
        </p:nvSpPr>
        <p:spPr>
          <a:xfrm>
            <a:off x="491800" y="573765"/>
            <a:ext cx="1187345" cy="515206"/>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Q3.2</a:t>
            </a:r>
            <a:endParaRPr lang="en-US">
              <a:solidFill>
                <a:schemeClr val="accent2"/>
              </a:solidFill>
            </a:endParaRPr>
          </a:p>
        </p:txBody>
      </p:sp>
      <p:grpSp>
        <p:nvGrpSpPr>
          <p:cNvPr id="4" name="Group 3" descr="This is an image of Quadrant 3, Indicator 2">
            <a:extLst>
              <a:ext uri="{FF2B5EF4-FFF2-40B4-BE49-F238E27FC236}">
                <a16:creationId xmlns:a16="http://schemas.microsoft.com/office/drawing/2014/main" id="{4A55C1FA-AE75-A5EE-9E71-5339E97FDA59}"/>
              </a:ext>
            </a:extLst>
          </p:cNvPr>
          <p:cNvGrpSpPr/>
          <p:nvPr/>
        </p:nvGrpSpPr>
        <p:grpSpPr>
          <a:xfrm>
            <a:off x="2293536" y="180921"/>
            <a:ext cx="7604928" cy="996178"/>
            <a:chOff x="1472083" y="0"/>
            <a:chExt cx="8958072" cy="1152299"/>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129CB193-AC3E-8FFE-724C-3F1FEC9746AB}"/>
                </a:ext>
              </a:extLst>
            </p:cNvPr>
            <p:cNvPicPr>
              <a:picLocks noChangeAspect="1"/>
            </p:cNvPicPr>
            <p:nvPr/>
          </p:nvPicPr>
          <p:blipFill>
            <a:blip r:embed="rId2"/>
            <a:stretch>
              <a:fillRect/>
            </a:stretch>
          </p:blipFill>
          <p:spPr>
            <a:xfrm>
              <a:off x="1472083" y="0"/>
              <a:ext cx="8958072" cy="352471"/>
            </a:xfrm>
            <a:prstGeom prst="rect">
              <a:avLst/>
            </a:prstGeom>
          </p:spPr>
        </p:pic>
        <p:pic>
          <p:nvPicPr>
            <p:cNvPr id="6" name="Picture 5">
              <a:extLst>
                <a:ext uri="{FF2B5EF4-FFF2-40B4-BE49-F238E27FC236}">
                  <a16:creationId xmlns:a16="http://schemas.microsoft.com/office/drawing/2014/main" id="{F5D82821-25DC-2D4A-649C-7C46368FED15}"/>
                </a:ext>
              </a:extLst>
            </p:cNvPr>
            <p:cNvPicPr>
              <a:picLocks noChangeAspect="1"/>
            </p:cNvPicPr>
            <p:nvPr/>
          </p:nvPicPr>
          <p:blipFill>
            <a:blip r:embed="rId3"/>
            <a:stretch>
              <a:fillRect/>
            </a:stretch>
          </p:blipFill>
          <p:spPr>
            <a:xfrm>
              <a:off x="1472083" y="352471"/>
              <a:ext cx="8958072" cy="799828"/>
            </a:xfrm>
            <a:prstGeom prst="rect">
              <a:avLst/>
            </a:prstGeom>
          </p:spPr>
        </p:pic>
      </p:grpSp>
      <p:sp>
        <p:nvSpPr>
          <p:cNvPr id="8" name="TextBox 7">
            <a:extLst>
              <a:ext uri="{FF2B5EF4-FFF2-40B4-BE49-F238E27FC236}">
                <a16:creationId xmlns:a16="http://schemas.microsoft.com/office/drawing/2014/main" id="{FE85A978-4C13-EF3E-0F33-9EF3223C2442}"/>
              </a:ext>
            </a:extLst>
          </p:cNvPr>
          <p:cNvSpPr txBox="1"/>
          <p:nvPr/>
        </p:nvSpPr>
        <p:spPr>
          <a:xfrm>
            <a:off x="633742" y="1842227"/>
            <a:ext cx="6102034" cy="2308324"/>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05597"/>
                </a:solidFill>
              </a:rPr>
              <a:t>Having a variety of text activities can help students to be flexible with their modes of learning and expression. Students should have varied opportunities to </a:t>
            </a:r>
            <a:r>
              <a:rPr lang="en-US" sz="1800" b="1" dirty="0">
                <a:solidFill>
                  <a:srgbClr val="305597"/>
                </a:solidFill>
              </a:rPr>
              <a:t>research</a:t>
            </a:r>
            <a:r>
              <a:rPr lang="en-US" sz="1800" dirty="0">
                <a:solidFill>
                  <a:srgbClr val="305597"/>
                </a:solidFill>
              </a:rPr>
              <a:t> questions, make decisions about relevant information for </a:t>
            </a:r>
            <a:r>
              <a:rPr lang="en-US" sz="1800" b="1" dirty="0">
                <a:solidFill>
                  <a:srgbClr val="305597"/>
                </a:solidFill>
              </a:rPr>
              <a:t>notation</a:t>
            </a:r>
            <a:r>
              <a:rPr lang="en-US" sz="1800" dirty="0">
                <a:solidFill>
                  <a:srgbClr val="305597"/>
                </a:solidFill>
              </a:rPr>
              <a:t>, and use the information in </a:t>
            </a:r>
            <a:r>
              <a:rPr lang="en-US" sz="1800" b="1" dirty="0">
                <a:solidFill>
                  <a:srgbClr val="305597"/>
                </a:solidFill>
              </a:rPr>
              <a:t>constructing</a:t>
            </a:r>
            <a:r>
              <a:rPr lang="en-US" sz="1800" dirty="0">
                <a:solidFill>
                  <a:srgbClr val="305597"/>
                </a:solidFill>
              </a:rPr>
              <a:t> or </a:t>
            </a:r>
            <a:r>
              <a:rPr lang="en-US" sz="1800" b="1" dirty="0">
                <a:solidFill>
                  <a:srgbClr val="305597"/>
                </a:solidFill>
              </a:rPr>
              <a:t>composing</a:t>
            </a:r>
            <a:r>
              <a:rPr lang="en-US" sz="1800" dirty="0">
                <a:solidFill>
                  <a:srgbClr val="305597"/>
                </a:solidFill>
              </a:rPr>
              <a:t> a product that presents the learning to others.</a:t>
            </a:r>
          </a:p>
        </p:txBody>
      </p:sp>
      <p:sp>
        <p:nvSpPr>
          <p:cNvPr id="10" name="TextBox 9">
            <a:extLst>
              <a:ext uri="{FF2B5EF4-FFF2-40B4-BE49-F238E27FC236}">
                <a16:creationId xmlns:a16="http://schemas.microsoft.com/office/drawing/2014/main" id="{7E4D1671-0F47-2B02-40B7-35574E8EAA57}"/>
              </a:ext>
            </a:extLst>
          </p:cNvPr>
          <p:cNvSpPr txBox="1"/>
          <p:nvPr/>
        </p:nvSpPr>
        <p:spPr>
          <a:xfrm>
            <a:off x="633742" y="4419600"/>
            <a:ext cx="6102034" cy="1754326"/>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05597"/>
                </a:solidFill>
              </a:rPr>
              <a:t>Using </a:t>
            </a:r>
            <a:r>
              <a:rPr lang="en-US" sz="1800" b="1">
                <a:solidFill>
                  <a:srgbClr val="305597"/>
                </a:solidFill>
              </a:rPr>
              <a:t>different</a:t>
            </a:r>
            <a:r>
              <a:rPr lang="en-US" sz="1800">
                <a:solidFill>
                  <a:srgbClr val="305597"/>
                </a:solidFill>
              </a:rPr>
              <a:t> forms of </a:t>
            </a:r>
            <a:r>
              <a:rPr lang="en-US" sz="1800" b="1">
                <a:solidFill>
                  <a:srgbClr val="305597"/>
                </a:solidFill>
              </a:rPr>
              <a:t>media</a:t>
            </a:r>
            <a:r>
              <a:rPr lang="en-US" sz="1800">
                <a:solidFill>
                  <a:srgbClr val="305597"/>
                </a:solidFill>
              </a:rPr>
              <a:t> to support text activity with the ability to engage our senses in a variety of ways can enhance the opportunity for learning, and the use of </a:t>
            </a:r>
            <a:r>
              <a:rPr lang="en-US" sz="1800" b="1">
                <a:solidFill>
                  <a:srgbClr val="305597"/>
                </a:solidFill>
              </a:rPr>
              <a:t>assistive technology </a:t>
            </a:r>
            <a:r>
              <a:rPr lang="en-US" sz="1800">
                <a:solidFill>
                  <a:srgbClr val="305597"/>
                </a:solidFill>
              </a:rPr>
              <a:t>can make the text activity more accessible for a diversity of learners.</a:t>
            </a:r>
          </a:p>
        </p:txBody>
      </p:sp>
      <p:pic>
        <p:nvPicPr>
          <p:cNvPr id="15362" name="Picture 2">
            <a:extLst>
              <a:ext uri="{FF2B5EF4-FFF2-40B4-BE49-F238E27FC236}">
                <a16:creationId xmlns:a16="http://schemas.microsoft.com/office/drawing/2014/main" id="{D4E4DC5F-66FA-CF9B-A7E9-99C4DF25FF36}"/>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2667000"/>
            <a:ext cx="4935131" cy="2779993"/>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301BA36-6C0C-4FC4-8C4B-1D9C6F190C44}"/>
              </a:ext>
            </a:extLst>
          </p:cNvPr>
          <p:cNvSpPr txBox="1"/>
          <p:nvPr/>
        </p:nvSpPr>
        <p:spPr>
          <a:xfrm>
            <a:off x="10531012" y="6371845"/>
            <a:ext cx="1138904" cy="369332"/>
          </a:xfrm>
          <a:prstGeom prst="rect">
            <a:avLst/>
          </a:prstGeom>
          <a:noFill/>
        </p:spPr>
        <p:txBody>
          <a:bodyPr wrap="square">
            <a:spAutoFit/>
          </a:bodyPr>
          <a:lstStyle/>
          <a:p>
            <a:r>
              <a:rPr lang="en-US" sz="1800"/>
              <a:t>Ex: p. 17</a:t>
            </a:r>
            <a:endParaRPr lang="en-US"/>
          </a:p>
        </p:txBody>
      </p:sp>
      <p:sp>
        <p:nvSpPr>
          <p:cNvPr id="11" name="TextBox 10">
            <a:hlinkClick r:id="rId5" action="ppaction://hlinksldjump"/>
            <a:extLst>
              <a:ext uri="{FF2B5EF4-FFF2-40B4-BE49-F238E27FC236}">
                <a16:creationId xmlns:a16="http://schemas.microsoft.com/office/drawing/2014/main" id="{70698B6D-B08A-4400-A32C-6D5CACB13F10}"/>
              </a:ext>
            </a:extLst>
          </p:cNvPr>
          <p:cNvSpPr txBox="1"/>
          <p:nvPr/>
        </p:nvSpPr>
        <p:spPr>
          <a:xfrm>
            <a:off x="8298787" y="133224"/>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035131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E97AA-E7EF-43A9-BED7-20CF5331F09D}"/>
              </a:ext>
            </a:extLst>
          </p:cNvPr>
          <p:cNvSpPr>
            <a:spLocks noGrp="1"/>
          </p:cNvSpPr>
          <p:nvPr>
            <p:ph type="title"/>
          </p:nvPr>
        </p:nvSpPr>
        <p:spPr>
          <a:xfrm>
            <a:off x="419881" y="329953"/>
            <a:ext cx="1259264" cy="471161"/>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Q3.3</a:t>
            </a:r>
            <a:endParaRPr lang="en-US">
              <a:solidFill>
                <a:schemeClr val="accent2"/>
              </a:solidFill>
            </a:endParaRPr>
          </a:p>
        </p:txBody>
      </p:sp>
      <p:grpSp>
        <p:nvGrpSpPr>
          <p:cNvPr id="4" name="Group 3" descr="This is an image of Quadrant 3, Indicator 3">
            <a:extLst>
              <a:ext uri="{FF2B5EF4-FFF2-40B4-BE49-F238E27FC236}">
                <a16:creationId xmlns:a16="http://schemas.microsoft.com/office/drawing/2014/main" id="{1DD1AAD7-2D76-5C97-88F2-D94BA810831A}"/>
              </a:ext>
            </a:extLst>
          </p:cNvPr>
          <p:cNvGrpSpPr/>
          <p:nvPr/>
        </p:nvGrpSpPr>
        <p:grpSpPr>
          <a:xfrm>
            <a:off x="1832476" y="165661"/>
            <a:ext cx="8527048" cy="1026697"/>
            <a:chOff x="1856667" y="0"/>
            <a:chExt cx="8958072" cy="1096762"/>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4E8E2555-E8FA-58E7-68DA-959CC066129C}"/>
                </a:ext>
              </a:extLst>
            </p:cNvPr>
            <p:cNvPicPr>
              <a:picLocks noChangeAspect="1"/>
            </p:cNvPicPr>
            <p:nvPr/>
          </p:nvPicPr>
          <p:blipFill>
            <a:blip r:embed="rId2"/>
            <a:stretch>
              <a:fillRect/>
            </a:stretch>
          </p:blipFill>
          <p:spPr>
            <a:xfrm>
              <a:off x="1856667" y="0"/>
              <a:ext cx="8958072" cy="352471"/>
            </a:xfrm>
            <a:prstGeom prst="rect">
              <a:avLst/>
            </a:prstGeom>
          </p:spPr>
        </p:pic>
        <p:pic>
          <p:nvPicPr>
            <p:cNvPr id="6" name="Picture 5">
              <a:extLst>
                <a:ext uri="{FF2B5EF4-FFF2-40B4-BE49-F238E27FC236}">
                  <a16:creationId xmlns:a16="http://schemas.microsoft.com/office/drawing/2014/main" id="{8C96FA40-2A2D-EE76-0792-B376A00720C3}"/>
                </a:ext>
              </a:extLst>
            </p:cNvPr>
            <p:cNvPicPr>
              <a:picLocks noChangeAspect="1"/>
            </p:cNvPicPr>
            <p:nvPr/>
          </p:nvPicPr>
          <p:blipFill>
            <a:blip r:embed="rId3"/>
            <a:stretch>
              <a:fillRect/>
            </a:stretch>
          </p:blipFill>
          <p:spPr>
            <a:xfrm>
              <a:off x="1856667" y="352471"/>
              <a:ext cx="8958072" cy="744291"/>
            </a:xfrm>
            <a:prstGeom prst="rect">
              <a:avLst/>
            </a:prstGeom>
          </p:spPr>
        </p:pic>
      </p:grpSp>
      <p:sp>
        <p:nvSpPr>
          <p:cNvPr id="8" name="TextBox 7">
            <a:extLst>
              <a:ext uri="{FF2B5EF4-FFF2-40B4-BE49-F238E27FC236}">
                <a16:creationId xmlns:a16="http://schemas.microsoft.com/office/drawing/2014/main" id="{DB8418F2-D3E5-C929-D959-FFC6F9DEFD7A}"/>
              </a:ext>
            </a:extLst>
          </p:cNvPr>
          <p:cNvSpPr txBox="1"/>
          <p:nvPr/>
        </p:nvSpPr>
        <p:spPr>
          <a:xfrm>
            <a:off x="742385" y="2322930"/>
            <a:ext cx="6102034" cy="1754326"/>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05597"/>
                </a:solidFill>
              </a:rPr>
              <a:t>The practice and refinement of metacognition is critical to learning and development. Students can exhibit evidence of metacognition by writing </a:t>
            </a:r>
            <a:r>
              <a:rPr lang="en-US" sz="1800" b="1">
                <a:solidFill>
                  <a:srgbClr val="305597"/>
                </a:solidFill>
              </a:rPr>
              <a:t>reflections</a:t>
            </a:r>
            <a:r>
              <a:rPr lang="en-US" sz="1800">
                <a:solidFill>
                  <a:srgbClr val="305597"/>
                </a:solidFill>
              </a:rPr>
              <a:t>, targeted </a:t>
            </a:r>
            <a:r>
              <a:rPr lang="en-US" sz="1800" b="1">
                <a:solidFill>
                  <a:srgbClr val="305597"/>
                </a:solidFill>
              </a:rPr>
              <a:t>self-assessments</a:t>
            </a:r>
            <a:r>
              <a:rPr lang="en-US" sz="1800">
                <a:solidFill>
                  <a:srgbClr val="305597"/>
                </a:solidFill>
              </a:rPr>
              <a:t>, and through the consideration of feedback from </a:t>
            </a:r>
            <a:r>
              <a:rPr lang="en-US" sz="1800" b="1">
                <a:solidFill>
                  <a:srgbClr val="305597"/>
                </a:solidFill>
              </a:rPr>
              <a:t>formative assessments</a:t>
            </a:r>
            <a:r>
              <a:rPr lang="en-US" sz="1800">
                <a:solidFill>
                  <a:srgbClr val="305597"/>
                </a:solidFill>
              </a:rPr>
              <a:t>. </a:t>
            </a:r>
          </a:p>
        </p:txBody>
      </p:sp>
      <p:sp>
        <p:nvSpPr>
          <p:cNvPr id="10" name="TextBox 9">
            <a:extLst>
              <a:ext uri="{FF2B5EF4-FFF2-40B4-BE49-F238E27FC236}">
                <a16:creationId xmlns:a16="http://schemas.microsoft.com/office/drawing/2014/main" id="{4728FCE1-848C-2CAD-381E-1A93D25BA6C0}"/>
              </a:ext>
            </a:extLst>
          </p:cNvPr>
          <p:cNvSpPr txBox="1"/>
          <p:nvPr/>
        </p:nvSpPr>
        <p:spPr>
          <a:xfrm>
            <a:off x="742385" y="4343400"/>
            <a:ext cx="6102034" cy="923330"/>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05597"/>
                </a:solidFill>
              </a:rPr>
              <a:t>Students can also show how they are </a:t>
            </a:r>
            <a:r>
              <a:rPr lang="en-US" sz="1800" b="1">
                <a:solidFill>
                  <a:srgbClr val="305597"/>
                </a:solidFill>
              </a:rPr>
              <a:t>setting goals </a:t>
            </a:r>
            <a:r>
              <a:rPr lang="en-US" sz="1800">
                <a:solidFill>
                  <a:srgbClr val="305597"/>
                </a:solidFill>
              </a:rPr>
              <a:t>to help strive towards their next steps in the learning process.</a:t>
            </a:r>
          </a:p>
        </p:txBody>
      </p:sp>
      <p:pic>
        <p:nvPicPr>
          <p:cNvPr id="16386" name="Picture 2">
            <a:extLst>
              <a:ext uri="{FF2B5EF4-FFF2-40B4-BE49-F238E27FC236}">
                <a16:creationId xmlns:a16="http://schemas.microsoft.com/office/drawing/2014/main" id="{8B545CF2-FE73-E267-0AA0-C033A33C209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0941" y="2232835"/>
            <a:ext cx="4098674" cy="3193772"/>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1F4AA42-2ABB-41AE-8DF0-6C2179441490}"/>
              </a:ext>
            </a:extLst>
          </p:cNvPr>
          <p:cNvSpPr txBox="1"/>
          <p:nvPr/>
        </p:nvSpPr>
        <p:spPr>
          <a:xfrm>
            <a:off x="10531012" y="6371845"/>
            <a:ext cx="1138904" cy="369332"/>
          </a:xfrm>
          <a:prstGeom prst="rect">
            <a:avLst/>
          </a:prstGeom>
          <a:noFill/>
        </p:spPr>
        <p:txBody>
          <a:bodyPr wrap="square">
            <a:spAutoFit/>
          </a:bodyPr>
          <a:lstStyle/>
          <a:p>
            <a:r>
              <a:rPr lang="en-US" sz="1800"/>
              <a:t>Ex: p. 18</a:t>
            </a:r>
            <a:endParaRPr lang="en-US"/>
          </a:p>
        </p:txBody>
      </p:sp>
      <p:sp>
        <p:nvSpPr>
          <p:cNvPr id="11" name="TextBox 10">
            <a:hlinkClick r:id="rId5" action="ppaction://hlinksldjump"/>
            <a:extLst>
              <a:ext uri="{FF2B5EF4-FFF2-40B4-BE49-F238E27FC236}">
                <a16:creationId xmlns:a16="http://schemas.microsoft.com/office/drawing/2014/main" id="{CF008C5B-1B8C-4519-95DC-99EA6EC5E62A}"/>
              </a:ext>
            </a:extLst>
          </p:cNvPr>
          <p:cNvSpPr txBox="1"/>
          <p:nvPr/>
        </p:nvSpPr>
        <p:spPr>
          <a:xfrm>
            <a:off x="8736288" y="142037"/>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8199003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D1D3FA-2D68-42F3-A402-BDDA617F6ADC}"/>
              </a:ext>
            </a:extLst>
          </p:cNvPr>
          <p:cNvSpPr>
            <a:spLocks noGrp="1"/>
          </p:cNvSpPr>
          <p:nvPr>
            <p:ph type="title"/>
          </p:nvPr>
        </p:nvSpPr>
        <p:spPr>
          <a:xfrm>
            <a:off x="358236" y="268120"/>
            <a:ext cx="1320909" cy="576851"/>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Q3.4</a:t>
            </a:r>
            <a:endParaRPr lang="en-US">
              <a:solidFill>
                <a:schemeClr val="accent2"/>
              </a:solidFill>
            </a:endParaRPr>
          </a:p>
        </p:txBody>
      </p:sp>
      <p:grpSp>
        <p:nvGrpSpPr>
          <p:cNvPr id="4" name="Group 3" descr="This is an image of Quadrant 3, Indicator 4">
            <a:extLst>
              <a:ext uri="{FF2B5EF4-FFF2-40B4-BE49-F238E27FC236}">
                <a16:creationId xmlns:a16="http://schemas.microsoft.com/office/drawing/2014/main" id="{E3685700-4BB2-3FF4-2312-8B6FA95781BD}"/>
              </a:ext>
            </a:extLst>
          </p:cNvPr>
          <p:cNvGrpSpPr/>
          <p:nvPr/>
        </p:nvGrpSpPr>
        <p:grpSpPr>
          <a:xfrm>
            <a:off x="2030818" y="110401"/>
            <a:ext cx="8130364" cy="1137217"/>
            <a:chOff x="1616964" y="60960"/>
            <a:chExt cx="8958072" cy="1137217"/>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0C9133EB-5744-3763-68EF-240BC607DF7F}"/>
                </a:ext>
              </a:extLst>
            </p:cNvPr>
            <p:cNvPicPr>
              <a:picLocks noChangeAspect="1"/>
            </p:cNvPicPr>
            <p:nvPr/>
          </p:nvPicPr>
          <p:blipFill>
            <a:blip r:embed="rId2"/>
            <a:stretch>
              <a:fillRect/>
            </a:stretch>
          </p:blipFill>
          <p:spPr>
            <a:xfrm>
              <a:off x="1616964" y="60960"/>
              <a:ext cx="8958072" cy="352471"/>
            </a:xfrm>
            <a:prstGeom prst="rect">
              <a:avLst/>
            </a:prstGeom>
          </p:spPr>
        </p:pic>
        <p:pic>
          <p:nvPicPr>
            <p:cNvPr id="6" name="Picture 5">
              <a:extLst>
                <a:ext uri="{FF2B5EF4-FFF2-40B4-BE49-F238E27FC236}">
                  <a16:creationId xmlns:a16="http://schemas.microsoft.com/office/drawing/2014/main" id="{021C4083-C5A0-4CC1-9F3B-3FB0B10615C7}"/>
                </a:ext>
              </a:extLst>
            </p:cNvPr>
            <p:cNvPicPr>
              <a:picLocks noChangeAspect="1"/>
            </p:cNvPicPr>
            <p:nvPr/>
          </p:nvPicPr>
          <p:blipFill>
            <a:blip r:embed="rId3"/>
            <a:stretch>
              <a:fillRect/>
            </a:stretch>
          </p:blipFill>
          <p:spPr>
            <a:xfrm>
              <a:off x="1616964" y="413431"/>
              <a:ext cx="8958072" cy="784746"/>
            </a:xfrm>
            <a:prstGeom prst="rect">
              <a:avLst/>
            </a:prstGeom>
          </p:spPr>
        </p:pic>
      </p:grpSp>
      <p:sp>
        <p:nvSpPr>
          <p:cNvPr id="8" name="TextBox 7">
            <a:extLst>
              <a:ext uri="{FF2B5EF4-FFF2-40B4-BE49-F238E27FC236}">
                <a16:creationId xmlns:a16="http://schemas.microsoft.com/office/drawing/2014/main" id="{F6E587F6-9655-7392-42A6-FC0C5B5F31E1}"/>
              </a:ext>
            </a:extLst>
          </p:cNvPr>
          <p:cNvSpPr txBox="1"/>
          <p:nvPr/>
        </p:nvSpPr>
        <p:spPr>
          <a:xfrm>
            <a:off x="597529" y="1928490"/>
            <a:ext cx="6102034" cy="1477328"/>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05597"/>
                </a:solidFill>
              </a:rPr>
              <a:t>Having </a:t>
            </a:r>
            <a:r>
              <a:rPr lang="en-US" sz="1800" b="1">
                <a:solidFill>
                  <a:srgbClr val="305597"/>
                </a:solidFill>
              </a:rPr>
              <a:t>projects</a:t>
            </a:r>
            <a:r>
              <a:rPr lang="en-US" sz="1800">
                <a:solidFill>
                  <a:srgbClr val="305597"/>
                </a:solidFill>
              </a:rPr>
              <a:t> that students can complete with </a:t>
            </a:r>
            <a:r>
              <a:rPr lang="en-US" sz="1800" b="1">
                <a:solidFill>
                  <a:srgbClr val="305597"/>
                </a:solidFill>
              </a:rPr>
              <a:t>peers</a:t>
            </a:r>
            <a:r>
              <a:rPr lang="en-US" sz="1800">
                <a:solidFill>
                  <a:srgbClr val="305597"/>
                </a:solidFill>
              </a:rPr>
              <a:t> provides the opportunity for referencing outside experiences, expanding perspectives, and making use of varying learning styles and strengths. </a:t>
            </a:r>
          </a:p>
        </p:txBody>
      </p:sp>
      <p:sp>
        <p:nvSpPr>
          <p:cNvPr id="10" name="TextBox 9">
            <a:extLst>
              <a:ext uri="{FF2B5EF4-FFF2-40B4-BE49-F238E27FC236}">
                <a16:creationId xmlns:a16="http://schemas.microsoft.com/office/drawing/2014/main" id="{50906492-529D-CCF4-7508-AC3F993B17EA}"/>
              </a:ext>
            </a:extLst>
          </p:cNvPr>
          <p:cNvSpPr txBox="1"/>
          <p:nvPr/>
        </p:nvSpPr>
        <p:spPr>
          <a:xfrm>
            <a:off x="597529" y="3562302"/>
            <a:ext cx="6102034" cy="2308324"/>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05597"/>
                </a:solidFill>
              </a:rPr>
              <a:t>To appreciate and utilize these differences, peers should be able to </a:t>
            </a:r>
            <a:r>
              <a:rPr lang="en-US" sz="1800" b="1">
                <a:solidFill>
                  <a:srgbClr val="305597"/>
                </a:solidFill>
              </a:rPr>
              <a:t>confer</a:t>
            </a:r>
            <a:r>
              <a:rPr lang="en-US" sz="1800">
                <a:solidFill>
                  <a:srgbClr val="305597"/>
                </a:solidFill>
              </a:rPr>
              <a:t> with each other to complete subdivided tasks, </a:t>
            </a:r>
            <a:r>
              <a:rPr lang="en-US" sz="1800" b="1">
                <a:solidFill>
                  <a:srgbClr val="305597"/>
                </a:solidFill>
              </a:rPr>
              <a:t>collaborate</a:t>
            </a:r>
            <a:r>
              <a:rPr lang="en-US" sz="1800">
                <a:solidFill>
                  <a:srgbClr val="305597"/>
                </a:solidFill>
              </a:rPr>
              <a:t> with each other on coordinated tasks, and show evidence of managing their partnership through </a:t>
            </a:r>
            <a:r>
              <a:rPr lang="en-US" sz="1800" b="1">
                <a:solidFill>
                  <a:srgbClr val="305597"/>
                </a:solidFill>
              </a:rPr>
              <a:t>coping skills </a:t>
            </a:r>
            <a:r>
              <a:rPr lang="en-US" sz="1800">
                <a:solidFill>
                  <a:srgbClr val="305597"/>
                </a:solidFill>
              </a:rPr>
              <a:t>and </a:t>
            </a:r>
            <a:r>
              <a:rPr lang="en-US" sz="1800" b="1">
                <a:solidFill>
                  <a:srgbClr val="305597"/>
                </a:solidFill>
              </a:rPr>
              <a:t>strategies</a:t>
            </a:r>
            <a:r>
              <a:rPr lang="en-US" sz="1800">
                <a:solidFill>
                  <a:srgbClr val="305597"/>
                </a:solidFill>
              </a:rPr>
              <a:t> such as being solution-focused and employing strategies to recognize and move on from conflict.</a:t>
            </a:r>
          </a:p>
        </p:txBody>
      </p:sp>
      <p:pic>
        <p:nvPicPr>
          <p:cNvPr id="17410" name="Picture 2">
            <a:extLst>
              <a:ext uri="{FF2B5EF4-FFF2-40B4-BE49-F238E27FC236}">
                <a16:creationId xmlns:a16="http://schemas.microsoft.com/office/drawing/2014/main" id="{67044CAA-B80A-A3A6-79AD-B972A29A15E0}"/>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1586" y="2286000"/>
            <a:ext cx="4512885" cy="3384664"/>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41D3607-5A01-46EA-B2AD-5113BB7B396B}"/>
              </a:ext>
            </a:extLst>
          </p:cNvPr>
          <p:cNvSpPr txBox="1"/>
          <p:nvPr/>
        </p:nvSpPr>
        <p:spPr>
          <a:xfrm>
            <a:off x="10531012" y="6371845"/>
            <a:ext cx="1138904" cy="369332"/>
          </a:xfrm>
          <a:prstGeom prst="rect">
            <a:avLst/>
          </a:prstGeom>
          <a:noFill/>
        </p:spPr>
        <p:txBody>
          <a:bodyPr wrap="square">
            <a:spAutoFit/>
          </a:bodyPr>
          <a:lstStyle/>
          <a:p>
            <a:r>
              <a:rPr lang="en-US" sz="1800"/>
              <a:t>Ex: p. 19</a:t>
            </a:r>
            <a:endParaRPr lang="en-US"/>
          </a:p>
        </p:txBody>
      </p:sp>
      <p:sp>
        <p:nvSpPr>
          <p:cNvPr id="11" name="TextBox 10">
            <a:hlinkClick r:id="rId5" action="ppaction://hlinksldjump"/>
            <a:extLst>
              <a:ext uri="{FF2B5EF4-FFF2-40B4-BE49-F238E27FC236}">
                <a16:creationId xmlns:a16="http://schemas.microsoft.com/office/drawing/2014/main" id="{16CA7038-F601-4667-8455-B68E3EF3C691}"/>
              </a:ext>
            </a:extLst>
          </p:cNvPr>
          <p:cNvSpPr txBox="1"/>
          <p:nvPr/>
        </p:nvSpPr>
        <p:spPr>
          <a:xfrm>
            <a:off x="8540957" y="86582"/>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4666066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5B636C-5951-4C9F-9113-4E5DD912BE47}"/>
              </a:ext>
            </a:extLst>
          </p:cNvPr>
          <p:cNvSpPr>
            <a:spLocks noGrp="1"/>
          </p:cNvSpPr>
          <p:nvPr>
            <p:ph type="title"/>
          </p:nvPr>
        </p:nvSpPr>
        <p:spPr>
          <a:xfrm>
            <a:off x="153121" y="453455"/>
            <a:ext cx="1259264" cy="443287"/>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Q3.5</a:t>
            </a:r>
            <a:endParaRPr lang="en-US">
              <a:solidFill>
                <a:schemeClr val="accent2"/>
              </a:solidFill>
            </a:endParaRPr>
          </a:p>
        </p:txBody>
      </p:sp>
      <p:grpSp>
        <p:nvGrpSpPr>
          <p:cNvPr id="4" name="Group 3" descr="This is an image of Quadrant 3, Indicator 5">
            <a:extLst>
              <a:ext uri="{FF2B5EF4-FFF2-40B4-BE49-F238E27FC236}">
                <a16:creationId xmlns:a16="http://schemas.microsoft.com/office/drawing/2014/main" id="{5C2609F1-03B7-DA8A-4A5C-EDA884151DD5}"/>
              </a:ext>
            </a:extLst>
          </p:cNvPr>
          <p:cNvGrpSpPr/>
          <p:nvPr/>
        </p:nvGrpSpPr>
        <p:grpSpPr>
          <a:xfrm>
            <a:off x="1412385" y="161314"/>
            <a:ext cx="8958072" cy="1080380"/>
            <a:chOff x="1412385" y="161314"/>
            <a:chExt cx="8958072" cy="1080380"/>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79234C65-F847-6917-D6E4-CC5C436BFEDA}"/>
                </a:ext>
              </a:extLst>
            </p:cNvPr>
            <p:cNvPicPr>
              <a:picLocks noChangeAspect="1"/>
            </p:cNvPicPr>
            <p:nvPr/>
          </p:nvPicPr>
          <p:blipFill>
            <a:blip r:embed="rId2"/>
            <a:stretch>
              <a:fillRect/>
            </a:stretch>
          </p:blipFill>
          <p:spPr>
            <a:xfrm>
              <a:off x="1412385" y="161314"/>
              <a:ext cx="8958072" cy="352471"/>
            </a:xfrm>
            <a:prstGeom prst="rect">
              <a:avLst/>
            </a:prstGeom>
          </p:spPr>
        </p:pic>
        <p:pic>
          <p:nvPicPr>
            <p:cNvPr id="6" name="Picture 5">
              <a:extLst>
                <a:ext uri="{FF2B5EF4-FFF2-40B4-BE49-F238E27FC236}">
                  <a16:creationId xmlns:a16="http://schemas.microsoft.com/office/drawing/2014/main" id="{E79B3312-5E39-A905-7FA7-0EEC7118187F}"/>
                </a:ext>
              </a:extLst>
            </p:cNvPr>
            <p:cNvPicPr>
              <a:picLocks noChangeAspect="1"/>
            </p:cNvPicPr>
            <p:nvPr/>
          </p:nvPicPr>
          <p:blipFill>
            <a:blip r:embed="rId3"/>
            <a:stretch>
              <a:fillRect/>
            </a:stretch>
          </p:blipFill>
          <p:spPr>
            <a:xfrm>
              <a:off x="1412385" y="463208"/>
              <a:ext cx="8958072" cy="778486"/>
            </a:xfrm>
            <a:prstGeom prst="rect">
              <a:avLst/>
            </a:prstGeom>
          </p:spPr>
        </p:pic>
      </p:grpSp>
      <p:sp>
        <p:nvSpPr>
          <p:cNvPr id="8" name="TextBox 7">
            <a:extLst>
              <a:ext uri="{FF2B5EF4-FFF2-40B4-BE49-F238E27FC236}">
                <a16:creationId xmlns:a16="http://schemas.microsoft.com/office/drawing/2014/main" id="{8952B9B9-ED60-0B06-D507-151AED0A42DE}"/>
              </a:ext>
            </a:extLst>
          </p:cNvPr>
          <p:cNvSpPr txBox="1"/>
          <p:nvPr/>
        </p:nvSpPr>
        <p:spPr>
          <a:xfrm>
            <a:off x="622840" y="1811475"/>
            <a:ext cx="10946319" cy="923330"/>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05597"/>
                </a:solidFill>
              </a:rPr>
              <a:t>Before documenting a plan for progress, students can show evidence of stopping to think and </a:t>
            </a:r>
            <a:r>
              <a:rPr lang="en-US" sz="1800" b="1" dirty="0">
                <a:solidFill>
                  <a:srgbClr val="305597"/>
                </a:solidFill>
              </a:rPr>
              <a:t>visualize</a:t>
            </a:r>
            <a:r>
              <a:rPr lang="en-US" sz="1800" dirty="0">
                <a:solidFill>
                  <a:srgbClr val="305597"/>
                </a:solidFill>
              </a:rPr>
              <a:t> their intended steps. This awareness of their progress will help them to not only make choices in the </a:t>
            </a:r>
            <a:r>
              <a:rPr lang="en-US" sz="1800" b="1" dirty="0">
                <a:solidFill>
                  <a:srgbClr val="305597"/>
                </a:solidFill>
              </a:rPr>
              <a:t>planning</a:t>
            </a:r>
            <a:r>
              <a:rPr lang="en-US" sz="1800" dirty="0">
                <a:solidFill>
                  <a:srgbClr val="305597"/>
                </a:solidFill>
              </a:rPr>
              <a:t> stage but also to revise </a:t>
            </a:r>
            <a:r>
              <a:rPr lang="en-US" sz="1800" b="1" dirty="0">
                <a:solidFill>
                  <a:srgbClr val="305597"/>
                </a:solidFill>
              </a:rPr>
              <a:t>choices</a:t>
            </a:r>
            <a:r>
              <a:rPr lang="en-US" sz="1800" dirty="0">
                <a:solidFill>
                  <a:srgbClr val="305597"/>
                </a:solidFill>
              </a:rPr>
              <a:t> during their learning progress. </a:t>
            </a:r>
          </a:p>
        </p:txBody>
      </p:sp>
      <p:sp>
        <p:nvSpPr>
          <p:cNvPr id="10" name="TextBox 9">
            <a:extLst>
              <a:ext uri="{FF2B5EF4-FFF2-40B4-BE49-F238E27FC236}">
                <a16:creationId xmlns:a16="http://schemas.microsoft.com/office/drawing/2014/main" id="{70E8B348-A733-61DA-4BC4-9D054EC403F1}"/>
              </a:ext>
            </a:extLst>
          </p:cNvPr>
          <p:cNvSpPr txBox="1"/>
          <p:nvPr/>
        </p:nvSpPr>
        <p:spPr>
          <a:xfrm>
            <a:off x="6553200" y="3676162"/>
            <a:ext cx="4616050" cy="1754326"/>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05597"/>
                </a:solidFill>
              </a:rPr>
              <a:t>Students show practice of </a:t>
            </a:r>
            <a:r>
              <a:rPr lang="en-US" sz="1800" b="1">
                <a:solidFill>
                  <a:srgbClr val="305597"/>
                </a:solidFill>
              </a:rPr>
              <a:t>generalized learning </a:t>
            </a:r>
            <a:r>
              <a:rPr lang="en-US" sz="1800">
                <a:solidFill>
                  <a:srgbClr val="305597"/>
                </a:solidFill>
              </a:rPr>
              <a:t>when they are able to apply and adapt skills and concepts that they have learned prior, to the planning and implementation of their current task.</a:t>
            </a:r>
          </a:p>
        </p:txBody>
      </p:sp>
      <p:pic>
        <p:nvPicPr>
          <p:cNvPr id="18434" name="Picture 2">
            <a:extLst>
              <a:ext uri="{FF2B5EF4-FFF2-40B4-BE49-F238E27FC236}">
                <a16:creationId xmlns:a16="http://schemas.microsoft.com/office/drawing/2014/main" id="{3895B7E7-AE32-E214-A62A-5CB37E223BCB}"/>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0536" y="3150160"/>
            <a:ext cx="4975463" cy="2798698"/>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6B20125-703E-49C6-9154-CDBB399D8873}"/>
              </a:ext>
            </a:extLst>
          </p:cNvPr>
          <p:cNvSpPr txBox="1"/>
          <p:nvPr/>
        </p:nvSpPr>
        <p:spPr>
          <a:xfrm>
            <a:off x="10531012" y="6371845"/>
            <a:ext cx="1138904" cy="369332"/>
          </a:xfrm>
          <a:prstGeom prst="rect">
            <a:avLst/>
          </a:prstGeom>
          <a:noFill/>
        </p:spPr>
        <p:txBody>
          <a:bodyPr wrap="square">
            <a:spAutoFit/>
          </a:bodyPr>
          <a:lstStyle/>
          <a:p>
            <a:r>
              <a:rPr lang="en-US" sz="1800"/>
              <a:t>Ex: p. 20</a:t>
            </a:r>
            <a:endParaRPr lang="en-US"/>
          </a:p>
        </p:txBody>
      </p:sp>
      <p:sp>
        <p:nvSpPr>
          <p:cNvPr id="11" name="TextBox 10">
            <a:hlinkClick r:id="rId5" action="ppaction://hlinksldjump"/>
            <a:extLst>
              <a:ext uri="{FF2B5EF4-FFF2-40B4-BE49-F238E27FC236}">
                <a16:creationId xmlns:a16="http://schemas.microsoft.com/office/drawing/2014/main" id="{620C0026-0CE2-4D85-AAFE-974101069FF7}"/>
              </a:ext>
            </a:extLst>
          </p:cNvPr>
          <p:cNvSpPr txBox="1"/>
          <p:nvPr/>
        </p:nvSpPr>
        <p:spPr>
          <a:xfrm>
            <a:off x="8747221" y="109965"/>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91251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23" name="Title 22">
            <a:extLst>
              <a:ext uri="{FF2B5EF4-FFF2-40B4-BE49-F238E27FC236}">
                <a16:creationId xmlns:a16="http://schemas.microsoft.com/office/drawing/2014/main" id="{4D1D2D89-3587-1839-47FD-2D430A62A0B8}"/>
              </a:ext>
            </a:extLst>
          </p:cNvPr>
          <p:cNvSpPr>
            <a:spLocks noGrp="1"/>
          </p:cNvSpPr>
          <p:nvPr>
            <p:ph type="title"/>
          </p:nvPr>
        </p:nvSpPr>
        <p:spPr>
          <a:xfrm>
            <a:off x="304800" y="239859"/>
            <a:ext cx="9443652" cy="738664"/>
          </a:xfrm>
        </p:spPr>
        <p:txBody>
          <a:bodyPr/>
          <a:lstStyle/>
          <a:p>
            <a:r>
              <a:rPr lang="en-US" sz="4800" b="1" dirty="0"/>
              <a:t>EBP Walkthroughs</a:t>
            </a:r>
          </a:p>
        </p:txBody>
      </p:sp>
      <p:sp>
        <p:nvSpPr>
          <p:cNvPr id="16" name="TextBox 15">
            <a:extLst>
              <a:ext uri="{FF2B5EF4-FFF2-40B4-BE49-F238E27FC236}">
                <a16:creationId xmlns:a16="http://schemas.microsoft.com/office/drawing/2014/main" id="{749B3D72-3C09-791E-173A-F017BE6BBF72}"/>
              </a:ext>
            </a:extLst>
          </p:cNvPr>
          <p:cNvSpPr txBox="1"/>
          <p:nvPr/>
        </p:nvSpPr>
        <p:spPr>
          <a:xfrm>
            <a:off x="1752600" y="2340852"/>
            <a:ext cx="5486400" cy="553998"/>
          </a:xfrm>
          <a:prstGeom prst="rect">
            <a:avLst/>
          </a:prstGeom>
          <a:noFill/>
        </p:spPr>
        <p:txBody>
          <a:bodyPr wrap="square">
            <a:spAutoFit/>
          </a:bodyPr>
          <a:lstStyle/>
          <a:p>
            <a:r>
              <a:rPr lang="en-US" sz="3000" dirty="0">
                <a:latin typeface="+mn-lt"/>
              </a:rPr>
              <a:t>Performing Learning Walks</a:t>
            </a:r>
          </a:p>
        </p:txBody>
      </p:sp>
      <p:pic>
        <p:nvPicPr>
          <p:cNvPr id="17" name="Picture 16">
            <a:extLst>
              <a:ext uri="{FF2B5EF4-FFF2-40B4-BE49-F238E27FC236}">
                <a16:creationId xmlns:a16="http://schemas.microsoft.com/office/drawing/2014/main" id="{74DD0BCC-4C09-7968-3F93-1CCD54A17F7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965742" y="1529102"/>
            <a:ext cx="2391275" cy="1801282"/>
          </a:xfrm>
          <a:prstGeom prst="rect">
            <a:avLst/>
          </a:prstGeom>
          <a:ln w="28575">
            <a:solidFill>
              <a:schemeClr val="tx1"/>
            </a:solidFill>
          </a:ln>
          <a:effectLst>
            <a:outerShdw blurRad="50800" dist="38100" dir="2700000" algn="tl" rotWithShape="0">
              <a:prstClr val="black">
                <a:alpha val="40000"/>
              </a:prstClr>
            </a:outerShdw>
          </a:effectLst>
        </p:spPr>
      </p:pic>
      <p:sp>
        <p:nvSpPr>
          <p:cNvPr id="18" name="TextBox 17">
            <a:extLst>
              <a:ext uri="{FF2B5EF4-FFF2-40B4-BE49-F238E27FC236}">
                <a16:creationId xmlns:a16="http://schemas.microsoft.com/office/drawing/2014/main" id="{FC6BF4EB-5BCE-A920-D63A-9795252ED0AF}"/>
              </a:ext>
            </a:extLst>
          </p:cNvPr>
          <p:cNvSpPr txBox="1"/>
          <p:nvPr/>
        </p:nvSpPr>
        <p:spPr>
          <a:xfrm>
            <a:off x="1304038" y="4557244"/>
            <a:ext cx="6319867" cy="553998"/>
          </a:xfrm>
          <a:prstGeom prst="rect">
            <a:avLst/>
          </a:prstGeom>
          <a:noFill/>
        </p:spPr>
        <p:txBody>
          <a:bodyPr wrap="square">
            <a:spAutoFit/>
          </a:bodyPr>
          <a:lstStyle/>
          <a:p>
            <a:r>
              <a:rPr lang="en-US" sz="3000" dirty="0"/>
              <a:t>Using the EBP Diagnostic Tool</a:t>
            </a:r>
          </a:p>
        </p:txBody>
      </p:sp>
      <p:pic>
        <p:nvPicPr>
          <p:cNvPr id="19" name="Picture 2">
            <a:extLst>
              <a:ext uri="{FF2B5EF4-FFF2-40B4-BE49-F238E27FC236}">
                <a16:creationId xmlns:a16="http://schemas.microsoft.com/office/drawing/2014/main" id="{4FAEDE08-68ED-42CA-CB11-DAC3DC7962CC}"/>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6932"/>
          <a:stretch/>
        </p:blipFill>
        <p:spPr bwMode="auto">
          <a:xfrm>
            <a:off x="7623905" y="3806935"/>
            <a:ext cx="3074951" cy="2054617"/>
          </a:xfrm>
          <a:prstGeom prst="rect">
            <a:avLst/>
          </a:prstGeom>
          <a:noFill/>
          <a:ln w="2857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20" name="Slide Zoom 19" descr="This link is only useful for visual engagement, in navigating through the slide 5, to slide 6. Clicking on this image of the EBP Tool, allows the user to first zoom-in on the tool as a link to slide 5, and then provides a transition to slide 6, providing a description of tool elements.">
                <a:extLst>
                  <a:ext uri="{FF2B5EF4-FFF2-40B4-BE49-F238E27FC236}">
                    <a16:creationId xmlns:a16="http://schemas.microsoft.com/office/drawing/2014/main" id="{2E32EAEC-A230-4118-B0F6-BBD21A1E3FB2}"/>
                  </a:ext>
                </a:extLst>
              </p:cNvPr>
              <p:cNvGraphicFramePr>
                <a:graphicFrameLocks noChangeAspect="1"/>
              </p:cNvGraphicFramePr>
              <p:nvPr>
                <p:extLst>
                  <p:ext uri="{D42A27DB-BD31-4B8C-83A1-F6EECF244321}">
                    <p14:modId xmlns:p14="http://schemas.microsoft.com/office/powerpoint/2010/main" val="1764718900"/>
                  </p:ext>
                </p:extLst>
              </p:nvPr>
            </p:nvGraphicFramePr>
            <p:xfrm rot="235001">
              <a:off x="8842838" y="4372336"/>
              <a:ext cx="1485778" cy="1440153"/>
            </p:xfrm>
            <a:graphic>
              <a:graphicData uri="http://schemas.microsoft.com/office/powerpoint/2016/slidezoom">
                <pslz:sldZm>
                  <pslz:sldZmObj sldId="490" cId="3574685278">
                    <pslz:zmPr id="{8A9C6D01-AA7C-4695-9645-67FF583CB5A9}" returnToParent="0" transitionDur="1000">
                      <p166:blipFill xmlns:p166="http://schemas.microsoft.com/office/powerpoint/2016/6/main">
                        <a:blip r:embed="rId5"/>
                        <a:stretch>
                          <a:fillRect/>
                        </a:stretch>
                      </p166:blipFill>
                      <p166:spPr xmlns:p166="http://schemas.microsoft.com/office/powerpoint/2016/6/main">
                        <a:xfrm rot="235001">
                          <a:off x="0" y="0"/>
                          <a:ext cx="1485778" cy="1440153"/>
                        </a:xfrm>
                        <a:prstGeom prst="rect">
                          <a:avLst/>
                        </a:prstGeom>
                        <a:ln w="3175">
                          <a:solidFill>
                            <a:prstClr val="ltGray"/>
                          </a:solidFill>
                        </a:ln>
                      </p166:spPr>
                    </pslz:zmPr>
                  </pslz:sldZmObj>
                </pslz:sldZm>
              </a:graphicData>
            </a:graphic>
          </p:graphicFrame>
        </mc:Choice>
        <mc:Fallback xmlns="">
          <p:pic>
            <p:nvPicPr>
              <p:cNvPr id="20" name="Slide Zoom 19" descr="This link is only useful for visual engagement, in navigating through the slide 5, to slide 6. Clicking on this image of the EBP Tool, allows the user to first zoom-in on the tool as a link to slide 5, and then provides a transition to slide 6, providing a description of tool elements.">
                <a:extLst>
                  <a:ext uri="{FF2B5EF4-FFF2-40B4-BE49-F238E27FC236}">
                    <a16:creationId xmlns:a16="http://schemas.microsoft.com/office/drawing/2014/main" id="{2E32EAEC-A230-4118-B0F6-BBD21A1E3FB2}"/>
                  </a:ext>
                </a:extLst>
              </p:cNvPr>
              <p:cNvPicPr>
                <a:picLocks noGrp="1" noRot="1" noChangeAspect="1" noMove="1" noResize="1" noEditPoints="1" noAdjustHandles="1" noChangeArrowheads="1" noChangeShapeType="1"/>
              </p:cNvPicPr>
              <p:nvPr/>
            </p:nvPicPr>
            <p:blipFill>
              <a:blip r:embed="rId6"/>
              <a:stretch>
                <a:fillRect/>
              </a:stretch>
            </p:blipFill>
            <p:spPr>
              <a:xfrm rot="235001">
                <a:off x="8842838" y="4372336"/>
                <a:ext cx="1485778" cy="1440153"/>
              </a:xfrm>
              <a:prstGeom prst="rect">
                <a:avLst/>
              </a:prstGeom>
              <a:ln w="3175">
                <a:solidFill>
                  <a:prstClr val="ltGray"/>
                </a:solidFill>
              </a:ln>
            </p:spPr>
          </p:pic>
        </mc:Fallback>
      </mc:AlternateContent>
      <p:pic>
        <p:nvPicPr>
          <p:cNvPr id="15" name="Picture 2">
            <a:extLst>
              <a:ext uri="{FF2B5EF4-FFF2-40B4-BE49-F238E27FC236}">
                <a16:creationId xmlns:a16="http://schemas.microsoft.com/office/drawing/2014/main" id="{98621D0D-C748-7123-7118-D18111FF7BCA}"/>
              </a:ext>
              <a:ext uri="{C183D7F6-B498-43B3-948B-1728B52AA6E4}">
                <adec:decorative xmlns:adec="http://schemas.microsoft.com/office/drawing/2017/decorative" val="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286" b="92143" l="10000" r="90000">
                        <a14:foregroundMark x1="46410" y1="61429" x2="56410" y2="65000"/>
                        <a14:foregroundMark x1="53590" y1="83571" x2="56410" y2="92143"/>
                        <a14:foregroundMark x1="64872" y1="90357" x2="65641" y2="90714"/>
                        <a14:foregroundMark x1="48718" y1="55000" x2="48718" y2="55000"/>
                        <a14:backgroundMark x1="62821" y1="18571" x2="76667" y2="60357"/>
                        <a14:backgroundMark x1="11795" y1="30714" x2="33590" y2="69643"/>
                        <a14:backgroundMark x1="34872" y1="45357" x2="27179" y2="77143"/>
                        <a14:backgroundMark x1="39231" y1="46786" x2="30513" y2="57500"/>
                        <a14:backgroundMark x1="46923" y1="35357" x2="65641" y2="42857"/>
                        <a14:backgroundMark x1="46154" y1="17857" x2="59487" y2="29643"/>
                        <a14:backgroundMark x1="59487" y1="29643" x2="77179" y2="61786"/>
                        <a14:backgroundMark x1="77179" y1="61786" x2="78718" y2="76429"/>
                        <a14:backgroundMark x1="78718" y1="76429" x2="72051" y2="84643"/>
                        <a14:backgroundMark x1="72051" y1="84643" x2="68462" y2="69643"/>
                        <a14:backgroundMark x1="68462" y1="69643" x2="68718" y2="66429"/>
                        <a14:backgroundMark x1="42051" y1="76429" x2="42051" y2="76429"/>
                      </a14:backgroundRemoval>
                    </a14:imgEffect>
                  </a14:imgLayer>
                </a14:imgProps>
              </a:ext>
              <a:ext uri="{28A0092B-C50C-407E-A947-70E740481C1C}">
                <a14:useLocalDpi xmlns:a14="http://schemas.microsoft.com/office/drawing/2010/main" val="0"/>
              </a:ext>
            </a:extLst>
          </a:blip>
          <a:srcRect b="6932"/>
          <a:stretch/>
        </p:blipFill>
        <p:spPr bwMode="auto">
          <a:xfrm>
            <a:off x="7848600" y="3672196"/>
            <a:ext cx="3276600" cy="218935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394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4B80A2-A5D7-4C8B-A709-BC8AEDED4C01}"/>
              </a:ext>
            </a:extLst>
          </p:cNvPr>
          <p:cNvSpPr>
            <a:spLocks noGrp="1"/>
          </p:cNvSpPr>
          <p:nvPr>
            <p:ph type="title"/>
          </p:nvPr>
        </p:nvSpPr>
        <p:spPr>
          <a:xfrm>
            <a:off x="0" y="378646"/>
            <a:ext cx="1259264" cy="535754"/>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Q3.6</a:t>
            </a:r>
            <a:endParaRPr lang="en-US">
              <a:solidFill>
                <a:schemeClr val="accent2"/>
              </a:solidFill>
            </a:endParaRPr>
          </a:p>
        </p:txBody>
      </p:sp>
      <p:grpSp>
        <p:nvGrpSpPr>
          <p:cNvPr id="4" name="Group 3" descr="This is an image of Quadrant 3, Indicator 6">
            <a:extLst>
              <a:ext uri="{FF2B5EF4-FFF2-40B4-BE49-F238E27FC236}">
                <a16:creationId xmlns:a16="http://schemas.microsoft.com/office/drawing/2014/main" id="{462FF7C0-84EB-A55C-68A5-E5638636C05B}"/>
              </a:ext>
            </a:extLst>
          </p:cNvPr>
          <p:cNvGrpSpPr/>
          <p:nvPr/>
        </p:nvGrpSpPr>
        <p:grpSpPr>
          <a:xfrm>
            <a:off x="1497221" y="76143"/>
            <a:ext cx="9660636" cy="1143177"/>
            <a:chOff x="1616964" y="3429000"/>
            <a:chExt cx="8958072" cy="918174"/>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1BF457AB-EE59-6A72-664F-1EBF7584167D}"/>
                </a:ext>
              </a:extLst>
            </p:cNvPr>
            <p:cNvPicPr>
              <a:picLocks noChangeAspect="1"/>
            </p:cNvPicPr>
            <p:nvPr/>
          </p:nvPicPr>
          <p:blipFill>
            <a:blip r:embed="rId2"/>
            <a:stretch>
              <a:fillRect/>
            </a:stretch>
          </p:blipFill>
          <p:spPr>
            <a:xfrm>
              <a:off x="1616964" y="3429000"/>
              <a:ext cx="8958072" cy="352471"/>
            </a:xfrm>
            <a:prstGeom prst="rect">
              <a:avLst/>
            </a:prstGeom>
          </p:spPr>
        </p:pic>
        <p:pic>
          <p:nvPicPr>
            <p:cNvPr id="6" name="Picture 5">
              <a:extLst>
                <a:ext uri="{FF2B5EF4-FFF2-40B4-BE49-F238E27FC236}">
                  <a16:creationId xmlns:a16="http://schemas.microsoft.com/office/drawing/2014/main" id="{F16C9B21-08EB-3D94-670D-E860A6F13C84}"/>
                </a:ext>
              </a:extLst>
            </p:cNvPr>
            <p:cNvPicPr>
              <a:picLocks noChangeAspect="1"/>
            </p:cNvPicPr>
            <p:nvPr/>
          </p:nvPicPr>
          <p:blipFill>
            <a:blip r:embed="rId3"/>
            <a:stretch>
              <a:fillRect/>
            </a:stretch>
          </p:blipFill>
          <p:spPr>
            <a:xfrm>
              <a:off x="1616964" y="3781471"/>
              <a:ext cx="8958072" cy="565703"/>
            </a:xfrm>
            <a:prstGeom prst="rect">
              <a:avLst/>
            </a:prstGeom>
          </p:spPr>
        </p:pic>
      </p:grpSp>
      <p:sp>
        <p:nvSpPr>
          <p:cNvPr id="8" name="TextBox 7">
            <a:extLst>
              <a:ext uri="{FF2B5EF4-FFF2-40B4-BE49-F238E27FC236}">
                <a16:creationId xmlns:a16="http://schemas.microsoft.com/office/drawing/2014/main" id="{F4ED3719-DD32-6692-3BD8-D64428364B32}"/>
              </a:ext>
            </a:extLst>
          </p:cNvPr>
          <p:cNvSpPr txBox="1"/>
          <p:nvPr/>
        </p:nvSpPr>
        <p:spPr>
          <a:xfrm>
            <a:off x="838200" y="2372369"/>
            <a:ext cx="4586654" cy="2862322"/>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dirty="0">
                <a:solidFill>
                  <a:srgbClr val="305597"/>
                </a:solidFill>
              </a:rPr>
              <a:t>Students can show evidence that the presentation of their learning was </a:t>
            </a:r>
            <a:r>
              <a:rPr lang="en-US" b="1" dirty="0">
                <a:solidFill>
                  <a:srgbClr val="305597"/>
                </a:solidFill>
              </a:rPr>
              <a:t>planned</a:t>
            </a:r>
            <a:r>
              <a:rPr lang="en-US" dirty="0">
                <a:solidFill>
                  <a:srgbClr val="305597"/>
                </a:solidFill>
              </a:rPr>
              <a:t>. You can see that the presentation has a </a:t>
            </a:r>
            <a:r>
              <a:rPr lang="en-US" b="1" dirty="0">
                <a:solidFill>
                  <a:srgbClr val="305597"/>
                </a:solidFill>
              </a:rPr>
              <a:t>purpose</a:t>
            </a:r>
            <a:r>
              <a:rPr lang="en-US" dirty="0">
                <a:solidFill>
                  <a:srgbClr val="305597"/>
                </a:solidFill>
              </a:rPr>
              <a:t> and is being conducted with the </a:t>
            </a:r>
            <a:r>
              <a:rPr lang="en-US" b="1" dirty="0">
                <a:solidFill>
                  <a:srgbClr val="305597"/>
                </a:solidFill>
              </a:rPr>
              <a:t>audience</a:t>
            </a:r>
            <a:r>
              <a:rPr lang="en-US" dirty="0">
                <a:solidFill>
                  <a:srgbClr val="305597"/>
                </a:solidFill>
              </a:rPr>
              <a:t> in mind. The presentation also contains a mode of literacy expression, such as </a:t>
            </a:r>
            <a:r>
              <a:rPr lang="en-US" b="1" dirty="0">
                <a:solidFill>
                  <a:srgbClr val="305597"/>
                </a:solidFill>
              </a:rPr>
              <a:t>speaking</a:t>
            </a:r>
            <a:r>
              <a:rPr lang="en-US" dirty="0">
                <a:solidFill>
                  <a:srgbClr val="305597"/>
                </a:solidFill>
              </a:rPr>
              <a:t>; </a:t>
            </a:r>
            <a:r>
              <a:rPr lang="en-US" b="1" dirty="0">
                <a:solidFill>
                  <a:srgbClr val="305597"/>
                </a:solidFill>
              </a:rPr>
              <a:t>reading</a:t>
            </a:r>
            <a:r>
              <a:rPr lang="en-US" dirty="0">
                <a:solidFill>
                  <a:srgbClr val="305597"/>
                </a:solidFill>
              </a:rPr>
              <a:t>; and </a:t>
            </a:r>
            <a:r>
              <a:rPr lang="en-US" b="1" dirty="0">
                <a:solidFill>
                  <a:srgbClr val="305597"/>
                </a:solidFill>
              </a:rPr>
              <a:t>writing</a:t>
            </a:r>
            <a:r>
              <a:rPr lang="en-US" dirty="0">
                <a:solidFill>
                  <a:srgbClr val="305597"/>
                </a:solidFill>
              </a:rPr>
              <a:t>.</a:t>
            </a:r>
          </a:p>
        </p:txBody>
      </p:sp>
      <p:pic>
        <p:nvPicPr>
          <p:cNvPr id="19458" name="Picture 2">
            <a:extLst>
              <a:ext uri="{FF2B5EF4-FFF2-40B4-BE49-F238E27FC236}">
                <a16:creationId xmlns:a16="http://schemas.microsoft.com/office/drawing/2014/main" id="{7F2550FA-7E67-D5DF-357E-E9E290DBEE9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673" y="2038011"/>
            <a:ext cx="4871791" cy="3653843"/>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D5B097F-379D-4EB1-87CB-5AE1B0EDE8D4}"/>
              </a:ext>
            </a:extLst>
          </p:cNvPr>
          <p:cNvSpPr txBox="1"/>
          <p:nvPr/>
        </p:nvSpPr>
        <p:spPr>
          <a:xfrm>
            <a:off x="10531012" y="6371845"/>
            <a:ext cx="1138904" cy="369332"/>
          </a:xfrm>
          <a:prstGeom prst="rect">
            <a:avLst/>
          </a:prstGeom>
          <a:noFill/>
        </p:spPr>
        <p:txBody>
          <a:bodyPr wrap="square">
            <a:spAutoFit/>
          </a:bodyPr>
          <a:lstStyle/>
          <a:p>
            <a:r>
              <a:rPr lang="en-US" sz="1800"/>
              <a:t>Ex: p. 21</a:t>
            </a:r>
            <a:endParaRPr lang="en-US"/>
          </a:p>
        </p:txBody>
      </p:sp>
      <p:sp>
        <p:nvSpPr>
          <p:cNvPr id="9" name="TextBox 8">
            <a:hlinkClick r:id="rId5" action="ppaction://hlinksldjump"/>
            <a:extLst>
              <a:ext uri="{FF2B5EF4-FFF2-40B4-BE49-F238E27FC236}">
                <a16:creationId xmlns:a16="http://schemas.microsoft.com/office/drawing/2014/main" id="{5C49D42E-AAC9-426F-BE83-85F3AF49F617}"/>
              </a:ext>
            </a:extLst>
          </p:cNvPr>
          <p:cNvSpPr txBox="1"/>
          <p:nvPr/>
        </p:nvSpPr>
        <p:spPr>
          <a:xfrm>
            <a:off x="9534621" y="109965"/>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5522982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F650BA9-861F-41BC-A356-FC54A5161862}"/>
              </a:ext>
            </a:extLst>
          </p:cNvPr>
          <p:cNvSpPr>
            <a:spLocks noGrp="1"/>
          </p:cNvSpPr>
          <p:nvPr>
            <p:ph type="title"/>
          </p:nvPr>
        </p:nvSpPr>
        <p:spPr>
          <a:xfrm>
            <a:off x="265091" y="287487"/>
            <a:ext cx="1300361" cy="515206"/>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Q3.7</a:t>
            </a:r>
            <a:endParaRPr lang="en-US">
              <a:solidFill>
                <a:schemeClr val="accent2"/>
              </a:solidFill>
            </a:endParaRPr>
          </a:p>
        </p:txBody>
      </p:sp>
      <p:grpSp>
        <p:nvGrpSpPr>
          <p:cNvPr id="4" name="Group 3" descr="This is an image of Quadrant 3, Indicator 7">
            <a:extLst>
              <a:ext uri="{FF2B5EF4-FFF2-40B4-BE49-F238E27FC236}">
                <a16:creationId xmlns:a16="http://schemas.microsoft.com/office/drawing/2014/main" id="{5B2194CE-4A72-BD2D-C181-42BADCAE9FD1}"/>
              </a:ext>
            </a:extLst>
          </p:cNvPr>
          <p:cNvGrpSpPr/>
          <p:nvPr/>
        </p:nvGrpSpPr>
        <p:grpSpPr>
          <a:xfrm>
            <a:off x="1830542" y="95919"/>
            <a:ext cx="8958072" cy="1163818"/>
            <a:chOff x="1830542" y="95919"/>
            <a:chExt cx="8958072" cy="1163818"/>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9D635DB2-F6AF-C848-CA1A-74F37EDF6B1D}"/>
                </a:ext>
              </a:extLst>
            </p:cNvPr>
            <p:cNvPicPr>
              <a:picLocks noChangeAspect="1"/>
            </p:cNvPicPr>
            <p:nvPr/>
          </p:nvPicPr>
          <p:blipFill>
            <a:blip r:embed="rId2"/>
            <a:stretch>
              <a:fillRect/>
            </a:stretch>
          </p:blipFill>
          <p:spPr>
            <a:xfrm>
              <a:off x="1830542" y="95919"/>
              <a:ext cx="8958072" cy="352471"/>
            </a:xfrm>
            <a:prstGeom prst="rect">
              <a:avLst/>
            </a:prstGeom>
          </p:spPr>
        </p:pic>
        <p:pic>
          <p:nvPicPr>
            <p:cNvPr id="6" name="Picture 5">
              <a:extLst>
                <a:ext uri="{FF2B5EF4-FFF2-40B4-BE49-F238E27FC236}">
                  <a16:creationId xmlns:a16="http://schemas.microsoft.com/office/drawing/2014/main" id="{8D68191B-7624-BC3C-93FB-5BF07BF8F2F8}"/>
                </a:ext>
              </a:extLst>
            </p:cNvPr>
            <p:cNvPicPr>
              <a:picLocks noChangeAspect="1"/>
            </p:cNvPicPr>
            <p:nvPr/>
          </p:nvPicPr>
          <p:blipFill>
            <a:blip r:embed="rId3"/>
            <a:stretch>
              <a:fillRect/>
            </a:stretch>
          </p:blipFill>
          <p:spPr>
            <a:xfrm>
              <a:off x="1830542" y="448390"/>
              <a:ext cx="8958072" cy="811347"/>
            </a:xfrm>
            <a:prstGeom prst="rect">
              <a:avLst/>
            </a:prstGeom>
          </p:spPr>
        </p:pic>
      </p:grpSp>
      <p:sp>
        <p:nvSpPr>
          <p:cNvPr id="8" name="TextBox 7">
            <a:extLst>
              <a:ext uri="{FF2B5EF4-FFF2-40B4-BE49-F238E27FC236}">
                <a16:creationId xmlns:a16="http://schemas.microsoft.com/office/drawing/2014/main" id="{2508D126-E5BA-4EEF-2CB8-AAB5B24ABA59}"/>
              </a:ext>
            </a:extLst>
          </p:cNvPr>
          <p:cNvSpPr txBox="1"/>
          <p:nvPr/>
        </p:nvSpPr>
        <p:spPr>
          <a:xfrm>
            <a:off x="685800" y="2767188"/>
            <a:ext cx="4470614" cy="2554545"/>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dirty="0">
                <a:solidFill>
                  <a:srgbClr val="305597"/>
                </a:solidFill>
              </a:rPr>
              <a:t>As a product of higher-order thinking, students will make connections and apply their learning in a variety of modalities. These modalities include the production of </a:t>
            </a:r>
            <a:r>
              <a:rPr lang="en-US" b="1" dirty="0">
                <a:solidFill>
                  <a:srgbClr val="305597"/>
                </a:solidFill>
              </a:rPr>
              <a:t>art</a:t>
            </a:r>
            <a:r>
              <a:rPr lang="en-US" dirty="0">
                <a:solidFill>
                  <a:srgbClr val="305597"/>
                </a:solidFill>
              </a:rPr>
              <a:t>, </a:t>
            </a:r>
            <a:r>
              <a:rPr lang="en-US" b="1" dirty="0">
                <a:solidFill>
                  <a:srgbClr val="305597"/>
                </a:solidFill>
              </a:rPr>
              <a:t>physical movement</a:t>
            </a:r>
            <a:r>
              <a:rPr lang="en-US" dirty="0">
                <a:solidFill>
                  <a:srgbClr val="305597"/>
                </a:solidFill>
              </a:rPr>
              <a:t>, </a:t>
            </a:r>
            <a:r>
              <a:rPr lang="en-US" b="1" dirty="0">
                <a:solidFill>
                  <a:srgbClr val="305597"/>
                </a:solidFill>
              </a:rPr>
              <a:t>musical</a:t>
            </a:r>
            <a:r>
              <a:rPr lang="en-US" dirty="0">
                <a:solidFill>
                  <a:srgbClr val="305597"/>
                </a:solidFill>
              </a:rPr>
              <a:t> expression, and </a:t>
            </a:r>
            <a:r>
              <a:rPr lang="en-US" b="1" dirty="0">
                <a:solidFill>
                  <a:srgbClr val="305597"/>
                </a:solidFill>
              </a:rPr>
              <a:t>dramatic</a:t>
            </a:r>
            <a:r>
              <a:rPr lang="en-US" dirty="0">
                <a:solidFill>
                  <a:srgbClr val="305597"/>
                </a:solidFill>
              </a:rPr>
              <a:t> performance. </a:t>
            </a:r>
          </a:p>
        </p:txBody>
      </p:sp>
      <p:pic>
        <p:nvPicPr>
          <p:cNvPr id="3074" name="Picture 2">
            <a:extLst>
              <a:ext uri="{FF2B5EF4-FFF2-40B4-BE49-F238E27FC236}">
                <a16:creationId xmlns:a16="http://schemas.microsoft.com/office/drawing/2014/main" id="{E9F901BD-E669-4A15-9D98-CD271FD20A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2231" y="2127738"/>
            <a:ext cx="5111261" cy="3833446"/>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7F5584-5E07-46BB-B6D9-257382E7E363}"/>
              </a:ext>
            </a:extLst>
          </p:cNvPr>
          <p:cNvSpPr txBox="1"/>
          <p:nvPr/>
        </p:nvSpPr>
        <p:spPr>
          <a:xfrm>
            <a:off x="10531012" y="6371845"/>
            <a:ext cx="1138904" cy="369332"/>
          </a:xfrm>
          <a:prstGeom prst="rect">
            <a:avLst/>
          </a:prstGeom>
          <a:noFill/>
        </p:spPr>
        <p:txBody>
          <a:bodyPr wrap="square">
            <a:spAutoFit/>
          </a:bodyPr>
          <a:lstStyle/>
          <a:p>
            <a:r>
              <a:rPr lang="en-US" sz="1800"/>
              <a:t>Ex: p. 22</a:t>
            </a:r>
            <a:endParaRPr lang="en-US"/>
          </a:p>
        </p:txBody>
      </p:sp>
      <p:sp>
        <p:nvSpPr>
          <p:cNvPr id="9" name="TextBox 8">
            <a:hlinkClick r:id="rId5" action="ppaction://hlinksldjump"/>
            <a:extLst>
              <a:ext uri="{FF2B5EF4-FFF2-40B4-BE49-F238E27FC236}">
                <a16:creationId xmlns:a16="http://schemas.microsoft.com/office/drawing/2014/main" id="{FAB3037D-0A5D-4C3C-8929-123DDE1F3BFC}"/>
              </a:ext>
            </a:extLst>
          </p:cNvPr>
          <p:cNvSpPr txBox="1"/>
          <p:nvPr/>
        </p:nvSpPr>
        <p:spPr>
          <a:xfrm>
            <a:off x="9178663" y="72100"/>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07832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4DEB8B6-BEE5-80AA-C6D6-BB9D75AB9426}"/>
              </a:ext>
              <a:ext uri="{C183D7F6-B498-43B3-948B-1728B52AA6E4}">
                <adec:decorative xmlns:adec="http://schemas.microsoft.com/office/drawing/2017/decorative" val="1"/>
              </a:ext>
            </a:extLst>
          </p:cNvPr>
          <p:cNvSpPr/>
          <p:nvPr/>
        </p:nvSpPr>
        <p:spPr>
          <a:xfrm>
            <a:off x="0" y="1"/>
            <a:ext cx="12192000" cy="1242082"/>
          </a:xfrm>
          <a:prstGeom prst="rect">
            <a:avLst/>
          </a:prstGeom>
          <a:solidFill>
            <a:schemeClr val="accent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BBED121-BF97-514E-893C-F291FE4879C5}"/>
              </a:ext>
            </a:extLst>
          </p:cNvPr>
          <p:cNvSpPr>
            <a:spLocks noGrp="1"/>
          </p:cNvSpPr>
          <p:nvPr>
            <p:ph type="title"/>
          </p:nvPr>
        </p:nvSpPr>
        <p:spPr>
          <a:xfrm>
            <a:off x="0" y="1945"/>
            <a:ext cx="12192000" cy="686119"/>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chemeClr val="bg1"/>
                </a:solidFill>
                <a:effectLst/>
                <a:uLnTx/>
                <a:uFillTx/>
                <a:latin typeface="+mj-lt"/>
                <a:ea typeface="+mn-ea"/>
                <a:cs typeface="Times New Roman" panose="02020603050405020304" pitchFamily="18" charset="0"/>
              </a:rPr>
              <a:t>Asynchronous Learning: Quadrant </a:t>
            </a:r>
            <a:r>
              <a:rPr lang="en-US">
                <a:solidFill>
                  <a:schemeClr val="bg1"/>
                </a:solidFill>
                <a:latin typeface="+mj-lt"/>
                <a:ea typeface="+mn-ea"/>
                <a:cs typeface="Times New Roman" panose="02020603050405020304" pitchFamily="18" charset="0"/>
              </a:rPr>
              <a:t>4</a:t>
            </a:r>
            <a:endParaRPr kumimoji="0" lang="en-US" sz="4000" i="0" u="none" strike="noStrike" kern="1200" cap="none" spc="0" normalizeH="0" baseline="0" noProof="0">
              <a:ln>
                <a:noFill/>
              </a:ln>
              <a:solidFill>
                <a:schemeClr val="bg1"/>
              </a:solidFill>
              <a:effectLst/>
              <a:uLnTx/>
              <a:uFillTx/>
              <a:latin typeface="+mj-lt"/>
              <a:ea typeface="+mn-ea"/>
              <a:cs typeface="Times New Roman" panose="02020603050405020304" pitchFamily="18" charset="0"/>
            </a:endParaRPr>
          </a:p>
        </p:txBody>
      </p:sp>
      <p:sp>
        <p:nvSpPr>
          <p:cNvPr id="9" name="TextBox 8">
            <a:extLst>
              <a:ext uri="{FF2B5EF4-FFF2-40B4-BE49-F238E27FC236}">
                <a16:creationId xmlns:a16="http://schemas.microsoft.com/office/drawing/2014/main" id="{FF4CC6BC-C405-83C7-410D-54B548EA9D74}"/>
              </a:ext>
            </a:extLst>
          </p:cNvPr>
          <p:cNvSpPr txBox="1"/>
          <p:nvPr/>
        </p:nvSpPr>
        <p:spPr>
          <a:xfrm>
            <a:off x="0" y="688064"/>
            <a:ext cx="12192000" cy="400110"/>
          </a:xfrm>
          <a:prstGeom prst="rect">
            <a:avLst/>
          </a:prstGeom>
          <a:noFill/>
        </p:spPr>
        <p:txBody>
          <a:bodyPr wrap="square" rtlCol="0">
            <a:spAutoFit/>
          </a:bodyPr>
          <a:lstStyle/>
          <a:p>
            <a:pPr algn="ctr">
              <a:buClr>
                <a:srgbClr val="53C10C"/>
              </a:buClr>
              <a:buSzPct val="85000"/>
            </a:pPr>
            <a:r>
              <a:rPr lang="en-US" sz="2000" b="0" i="0">
                <a:solidFill>
                  <a:schemeClr val="bg1">
                    <a:lumMod val="85000"/>
                  </a:schemeClr>
                </a:solidFill>
                <a:latin typeface="Arial" panose="020B0604020202020204" pitchFamily="34" charset="0"/>
                <a:cs typeface="Arial" panose="020B0604020202020204" pitchFamily="34" charset="0"/>
              </a:rPr>
              <a:t>Read Individually and Discuss Together for Common Understanding </a:t>
            </a:r>
          </a:p>
        </p:txBody>
      </p:sp>
      <p:grpSp>
        <p:nvGrpSpPr>
          <p:cNvPr id="2" name="Group 1" descr="Label-arrows, showing that seven support links are on the right, in the form of quadrant practices, while topic links, in the form of quadrant groups and beyond, are below.">
            <a:extLst>
              <a:ext uri="{FF2B5EF4-FFF2-40B4-BE49-F238E27FC236}">
                <a16:creationId xmlns:a16="http://schemas.microsoft.com/office/drawing/2014/main" id="{807DF2E2-9FD6-4113-A2C7-E396CD671B86}"/>
              </a:ext>
            </a:extLst>
          </p:cNvPr>
          <p:cNvGrpSpPr/>
          <p:nvPr/>
        </p:nvGrpSpPr>
        <p:grpSpPr>
          <a:xfrm>
            <a:off x="942659" y="1533860"/>
            <a:ext cx="1859253" cy="1919417"/>
            <a:chOff x="942659" y="1533860"/>
            <a:chExt cx="1859253" cy="1919417"/>
          </a:xfrm>
        </p:grpSpPr>
        <p:grpSp>
          <p:nvGrpSpPr>
            <p:cNvPr id="19" name="Group 18">
              <a:extLst>
                <a:ext uri="{FF2B5EF4-FFF2-40B4-BE49-F238E27FC236}">
                  <a16:creationId xmlns:a16="http://schemas.microsoft.com/office/drawing/2014/main" id="{487B557B-3E8C-47CD-86E2-350A9699D2B2}"/>
                </a:ext>
              </a:extLst>
            </p:cNvPr>
            <p:cNvGrpSpPr/>
            <p:nvPr/>
          </p:nvGrpSpPr>
          <p:grpSpPr>
            <a:xfrm>
              <a:off x="942659" y="1533860"/>
              <a:ext cx="1859253" cy="1919417"/>
              <a:chOff x="703899" y="1940954"/>
              <a:chExt cx="1859253" cy="1919417"/>
            </a:xfrm>
            <a:effectLst>
              <a:outerShdw blurRad="50800" dist="38100" dir="5400000" algn="t" rotWithShape="0">
                <a:prstClr val="black">
                  <a:alpha val="40000"/>
                </a:prstClr>
              </a:outerShdw>
            </a:effectLst>
          </p:grpSpPr>
          <p:sp>
            <p:nvSpPr>
              <p:cNvPr id="20" name="TextBox 19">
                <a:extLst>
                  <a:ext uri="{FF2B5EF4-FFF2-40B4-BE49-F238E27FC236}">
                    <a16:creationId xmlns:a16="http://schemas.microsoft.com/office/drawing/2014/main" id="{D0FDDB7A-B4A9-4AD5-92FA-F6F504E25DA2}"/>
                  </a:ext>
                </a:extLst>
              </p:cNvPr>
              <p:cNvSpPr txBox="1"/>
              <p:nvPr/>
            </p:nvSpPr>
            <p:spPr>
              <a:xfrm>
                <a:off x="703899" y="2701174"/>
                <a:ext cx="1859253" cy="369332"/>
              </a:xfrm>
              <a:prstGeom prst="rect">
                <a:avLst/>
              </a:prstGeom>
              <a:solidFill>
                <a:schemeClr val="accent2"/>
              </a:solidFill>
              <a:ln w="38100">
                <a:solidFill>
                  <a:schemeClr val="tx1"/>
                </a:solidFill>
              </a:ln>
              <a:effectLst/>
            </p:spPr>
            <p:txBody>
              <a:bodyPr wrap="square" rtlCol="0">
                <a:spAutoFit/>
              </a:bodyPr>
              <a:lstStyle/>
              <a:p>
                <a:r>
                  <a:rPr lang="en-US" dirty="0">
                    <a:solidFill>
                      <a:schemeClr val="bg1"/>
                    </a:solidFill>
                  </a:rPr>
                  <a:t>Support Links</a:t>
                </a:r>
              </a:p>
            </p:txBody>
          </p:sp>
          <p:sp>
            <p:nvSpPr>
              <p:cNvPr id="21" name="Arrow: Bent 20">
                <a:extLst>
                  <a:ext uri="{FF2B5EF4-FFF2-40B4-BE49-F238E27FC236}">
                    <a16:creationId xmlns:a16="http://schemas.microsoft.com/office/drawing/2014/main" id="{B4A2443E-F48B-4A39-BC14-E41EAC3CA452}"/>
                  </a:ext>
                </a:extLst>
              </p:cNvPr>
              <p:cNvSpPr/>
              <p:nvPr/>
            </p:nvSpPr>
            <p:spPr>
              <a:xfrm>
                <a:off x="896112" y="1940954"/>
                <a:ext cx="1640442" cy="760220"/>
              </a:xfrm>
              <a:prstGeom prst="bentArrow">
                <a:avLst/>
              </a:prstGeom>
              <a:solidFill>
                <a:schemeClr val="accent2"/>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Arrow: Down 21">
                <a:extLst>
                  <a:ext uri="{FF2B5EF4-FFF2-40B4-BE49-F238E27FC236}">
                    <a16:creationId xmlns:a16="http://schemas.microsoft.com/office/drawing/2014/main" id="{740EAC25-7D87-4C62-836F-D0B34356AE82}"/>
                  </a:ext>
                </a:extLst>
              </p:cNvPr>
              <p:cNvSpPr/>
              <p:nvPr/>
            </p:nvSpPr>
            <p:spPr>
              <a:xfrm>
                <a:off x="803060" y="3100151"/>
                <a:ext cx="393141" cy="760220"/>
              </a:xfrm>
              <a:prstGeom prst="downArrow">
                <a:avLst/>
              </a:prstGeom>
              <a:solidFill>
                <a:schemeClr val="accent2"/>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3" name="TextBox 22">
              <a:extLst>
                <a:ext uri="{FF2B5EF4-FFF2-40B4-BE49-F238E27FC236}">
                  <a16:creationId xmlns:a16="http://schemas.microsoft.com/office/drawing/2014/main" id="{607C356E-A9BF-45B9-A0DF-69D64896210E}"/>
                </a:ext>
              </a:extLst>
            </p:cNvPr>
            <p:cNvSpPr txBox="1"/>
            <p:nvPr/>
          </p:nvSpPr>
          <p:spPr>
            <a:xfrm>
              <a:off x="1391315" y="1939571"/>
              <a:ext cx="1238800" cy="369332"/>
            </a:xfrm>
            <a:prstGeom prst="rect">
              <a:avLst/>
            </a:prstGeom>
            <a:noFill/>
          </p:spPr>
          <p:txBody>
            <a:bodyPr wrap="square">
              <a:spAutoFit/>
            </a:bodyPr>
            <a:lstStyle/>
            <a:p>
              <a:r>
                <a:rPr lang="en-US" sz="1800" dirty="0"/>
                <a:t>Practices</a:t>
              </a:r>
              <a:endParaRPr lang="en-US" dirty="0"/>
            </a:p>
          </p:txBody>
        </p:sp>
        <p:sp>
          <p:nvSpPr>
            <p:cNvPr id="24" name="TextBox 23">
              <a:extLst>
                <a:ext uri="{FF2B5EF4-FFF2-40B4-BE49-F238E27FC236}">
                  <a16:creationId xmlns:a16="http://schemas.microsoft.com/office/drawing/2014/main" id="{EBE927EE-1A67-42D7-8E2A-0F9F99909FDF}"/>
                </a:ext>
              </a:extLst>
            </p:cNvPr>
            <p:cNvSpPr txBox="1"/>
            <p:nvPr/>
          </p:nvSpPr>
          <p:spPr>
            <a:xfrm>
              <a:off x="1400425" y="2733652"/>
              <a:ext cx="943720" cy="369332"/>
            </a:xfrm>
            <a:prstGeom prst="rect">
              <a:avLst/>
            </a:prstGeom>
            <a:noFill/>
          </p:spPr>
          <p:txBody>
            <a:bodyPr wrap="square">
              <a:spAutoFit/>
            </a:bodyPr>
            <a:lstStyle/>
            <a:p>
              <a:r>
                <a:rPr lang="en-US" sz="1800" dirty="0"/>
                <a:t>Topics</a:t>
              </a:r>
              <a:endParaRPr lang="en-US" dirty="0"/>
            </a:p>
          </p:txBody>
        </p:sp>
      </p:grpSp>
      <p:pic>
        <p:nvPicPr>
          <p:cNvPr id="10" name="Picture 9" descr="Student Engagement (quadrant title)">
            <a:extLst>
              <a:ext uri="{FF2B5EF4-FFF2-40B4-BE49-F238E27FC236}">
                <a16:creationId xmlns:a16="http://schemas.microsoft.com/office/drawing/2014/main" id="{6FA4BD3B-A47E-C96D-03BC-E5635EC1C0A6}"/>
              </a:ext>
            </a:extLst>
          </p:cNvPr>
          <p:cNvPicPr>
            <a:picLocks noChangeAspect="1"/>
          </p:cNvPicPr>
          <p:nvPr/>
        </p:nvPicPr>
        <p:blipFill>
          <a:blip r:embed="rId3"/>
          <a:stretch>
            <a:fillRect/>
          </a:stretch>
        </p:blipFill>
        <p:spPr>
          <a:xfrm>
            <a:off x="3860269" y="1519474"/>
            <a:ext cx="7903029" cy="348746"/>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pic>
        <p:nvPicPr>
          <p:cNvPr id="11" name="Picture 10" descr="Follow this link for a deeper understanding of the following evidence-based practices: how students engaged in highly motivating lessons/activities, includes real-world situations involving social justice and civic issues, and are culturally responsive.">
            <a:hlinkClick r:id="rId4" action="ppaction://hlinksldjump"/>
            <a:extLst>
              <a:ext uri="{FF2B5EF4-FFF2-40B4-BE49-F238E27FC236}">
                <a16:creationId xmlns:a16="http://schemas.microsoft.com/office/drawing/2014/main" id="{0D03DEC7-32FC-E19B-4966-70E8C129B89A}"/>
              </a:ext>
            </a:extLst>
          </p:cNvPr>
          <p:cNvPicPr>
            <a:picLocks noChangeAspect="1"/>
          </p:cNvPicPr>
          <p:nvPr/>
        </p:nvPicPr>
        <p:blipFill>
          <a:blip r:embed="rId5"/>
          <a:stretch>
            <a:fillRect/>
          </a:stretch>
        </p:blipFill>
        <p:spPr>
          <a:xfrm>
            <a:off x="3860269" y="1848192"/>
            <a:ext cx="7903029" cy="593481"/>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pic>
        <p:nvPicPr>
          <p:cNvPr id="12" name="Picture 11" descr="Follow this link for a deeper understanding of the following evidence-based practices: how students engaged in meaningful challenging, and relevant activities allows for self-determined and self-monitored progress.">
            <a:hlinkClick r:id="rId6" action="ppaction://hlinksldjump"/>
            <a:extLst>
              <a:ext uri="{FF2B5EF4-FFF2-40B4-BE49-F238E27FC236}">
                <a16:creationId xmlns:a16="http://schemas.microsoft.com/office/drawing/2014/main" id="{15AA2DD5-F41E-269C-BE1E-410223C64DAE}"/>
              </a:ext>
            </a:extLst>
          </p:cNvPr>
          <p:cNvPicPr>
            <a:picLocks noChangeAspect="1"/>
          </p:cNvPicPr>
          <p:nvPr/>
        </p:nvPicPr>
        <p:blipFill>
          <a:blip r:embed="rId7"/>
          <a:stretch>
            <a:fillRect/>
          </a:stretch>
        </p:blipFill>
        <p:spPr>
          <a:xfrm>
            <a:off x="3860269" y="2411960"/>
            <a:ext cx="7903029" cy="758677"/>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pic>
        <p:nvPicPr>
          <p:cNvPr id="13" name="Picture 12" descr="Follow this link for a deeper understanding of the following evidence-based practices: how students being able to make connections and apply learning, is leveraged by infusing cultural aspects, background knowledge, student strengths, and is respectful of student needs.">
            <a:hlinkClick r:id="rId8" action="ppaction://hlinksldjump"/>
            <a:extLst>
              <a:ext uri="{FF2B5EF4-FFF2-40B4-BE49-F238E27FC236}">
                <a16:creationId xmlns:a16="http://schemas.microsoft.com/office/drawing/2014/main" id="{49E2155B-E498-3DDE-8121-43E1EEABA109}"/>
              </a:ext>
            </a:extLst>
          </p:cNvPr>
          <p:cNvPicPr>
            <a:picLocks noChangeAspect="1"/>
          </p:cNvPicPr>
          <p:nvPr/>
        </p:nvPicPr>
        <p:blipFill>
          <a:blip r:embed="rId9"/>
          <a:stretch>
            <a:fillRect/>
          </a:stretch>
        </p:blipFill>
        <p:spPr>
          <a:xfrm>
            <a:off x="3860269" y="3155608"/>
            <a:ext cx="7903029" cy="756426"/>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pic>
        <p:nvPicPr>
          <p:cNvPr id="14" name="Picture 13" descr="Follow this link for a deeper understanding of the following evidence-based practices: how the demonstration of learning by students exhibits planning and involves thinking / listening, speaking, reading, writing, multi-media, and student collaboration.">
            <a:hlinkClick r:id="rId10" action="ppaction://hlinksldjump"/>
            <a:extLst>
              <a:ext uri="{FF2B5EF4-FFF2-40B4-BE49-F238E27FC236}">
                <a16:creationId xmlns:a16="http://schemas.microsoft.com/office/drawing/2014/main" id="{3C44C17A-646D-4447-753E-BC05DB298211}"/>
              </a:ext>
            </a:extLst>
          </p:cNvPr>
          <p:cNvPicPr>
            <a:picLocks noChangeAspect="1"/>
          </p:cNvPicPr>
          <p:nvPr/>
        </p:nvPicPr>
        <p:blipFill>
          <a:blip r:embed="rId11"/>
          <a:stretch>
            <a:fillRect/>
          </a:stretch>
        </p:blipFill>
        <p:spPr>
          <a:xfrm>
            <a:off x="3860269" y="3884571"/>
            <a:ext cx="7903029" cy="734750"/>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pic>
        <p:nvPicPr>
          <p:cNvPr id="15" name="Picture 14" descr="Follow this link for a deeper understanding of the following evidence-based practices: how student materials / resources / texts are relevant, connected to language, content, and social learning outcomes, and allows for self-regulation.">
            <a:hlinkClick r:id="rId12" action="ppaction://hlinksldjump"/>
            <a:extLst>
              <a:ext uri="{FF2B5EF4-FFF2-40B4-BE49-F238E27FC236}">
                <a16:creationId xmlns:a16="http://schemas.microsoft.com/office/drawing/2014/main" id="{789E2658-4C5C-A7FE-369C-8A6535902BD3}"/>
              </a:ext>
            </a:extLst>
          </p:cNvPr>
          <p:cNvPicPr>
            <a:picLocks noChangeAspect="1"/>
          </p:cNvPicPr>
          <p:nvPr/>
        </p:nvPicPr>
        <p:blipFill>
          <a:blip r:embed="rId13"/>
          <a:stretch>
            <a:fillRect/>
          </a:stretch>
        </p:blipFill>
        <p:spPr>
          <a:xfrm>
            <a:off x="3860269" y="4585543"/>
            <a:ext cx="7903029" cy="739772"/>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pic>
        <p:nvPicPr>
          <p:cNvPr id="16" name="Picture 15" descr="Follow this link for a deeper understanding of the following evidence-based practices: how student dialogue and conversations allows for students to talk 50% or more of the time, allows for processing the necessary information, and generalizes learning.">
            <a:hlinkClick r:id="rId14" action="ppaction://hlinksldjump"/>
            <a:extLst>
              <a:ext uri="{FF2B5EF4-FFF2-40B4-BE49-F238E27FC236}">
                <a16:creationId xmlns:a16="http://schemas.microsoft.com/office/drawing/2014/main" id="{F465C92A-56A1-F9C0-88AE-3084B23EC934}"/>
              </a:ext>
            </a:extLst>
          </p:cNvPr>
          <p:cNvPicPr>
            <a:picLocks noChangeAspect="1"/>
          </p:cNvPicPr>
          <p:nvPr/>
        </p:nvPicPr>
        <p:blipFill>
          <a:blip r:embed="rId15"/>
          <a:stretch>
            <a:fillRect/>
          </a:stretch>
        </p:blipFill>
        <p:spPr>
          <a:xfrm>
            <a:off x="3860269" y="5287083"/>
            <a:ext cx="7903029" cy="739772"/>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pic>
        <p:nvPicPr>
          <p:cNvPr id="17" name="Picture 16" descr="Follow this link for a deeper understanding of the following evidence-based practices: how students participate in differentiated activities that include modifications / accommodations to content, process, products / materials / resources, and time.">
            <a:hlinkClick r:id="rId16" action="ppaction://hlinksldjump"/>
            <a:extLst>
              <a:ext uri="{FF2B5EF4-FFF2-40B4-BE49-F238E27FC236}">
                <a16:creationId xmlns:a16="http://schemas.microsoft.com/office/drawing/2014/main" id="{736E2EDE-2C8F-65F3-87C1-266BA41DD5F0}"/>
              </a:ext>
            </a:extLst>
          </p:cNvPr>
          <p:cNvPicPr>
            <a:picLocks noChangeAspect="1"/>
          </p:cNvPicPr>
          <p:nvPr/>
        </p:nvPicPr>
        <p:blipFill>
          <a:blip r:embed="rId17"/>
          <a:stretch>
            <a:fillRect/>
          </a:stretch>
        </p:blipFill>
        <p:spPr>
          <a:xfrm>
            <a:off x="3860269" y="5993077"/>
            <a:ext cx="7903029" cy="599153"/>
          </a:xfrm>
          <a:prstGeom prst="rect">
            <a:avLst/>
          </a:prstGeom>
          <a:solidFill>
            <a:schemeClr val="bg1"/>
          </a:solidFill>
          <a:ln>
            <a:solidFill>
              <a:schemeClr val="tx1"/>
            </a:solidFill>
          </a:ln>
          <a:effectLst>
            <a:outerShdw blurRad="50800" dist="38100" dir="5400000" algn="t" rotWithShape="0">
              <a:prstClr val="black">
                <a:alpha val="40000"/>
              </a:prstClr>
            </a:outerShdw>
          </a:effectLst>
        </p:spPr>
      </p:pic>
      <p:sp>
        <p:nvSpPr>
          <p:cNvPr id="26" name="Oval 25">
            <a:hlinkClick r:id="rId18" action="ppaction://hlinksldjump"/>
            <a:extLst>
              <a:ext uri="{FF2B5EF4-FFF2-40B4-BE49-F238E27FC236}">
                <a16:creationId xmlns:a16="http://schemas.microsoft.com/office/drawing/2014/main" id="{B24A4426-7419-4F8F-8457-8BB1C9626CEB}"/>
              </a:ext>
            </a:extLst>
          </p:cNvPr>
          <p:cNvSpPr/>
          <p:nvPr/>
        </p:nvSpPr>
        <p:spPr>
          <a:xfrm>
            <a:off x="545718" y="3592286"/>
            <a:ext cx="2578482" cy="554551"/>
          </a:xfrm>
          <a:prstGeom prst="ellipse">
            <a:avLst/>
          </a:prstGeom>
          <a:solidFill>
            <a:srgbClr val="545454"/>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Environment</a:t>
            </a:r>
          </a:p>
        </p:txBody>
      </p:sp>
      <p:sp>
        <p:nvSpPr>
          <p:cNvPr id="29" name="Oval 28" descr="Link to Quadrant 2 - Instructional Practices">
            <a:hlinkClick r:id="rId19" action="ppaction://hlinksldjump"/>
            <a:extLst>
              <a:ext uri="{FF2B5EF4-FFF2-40B4-BE49-F238E27FC236}">
                <a16:creationId xmlns:a16="http://schemas.microsoft.com/office/drawing/2014/main" id="{95D77F9B-2FB1-4A99-8A74-FA5EAF40B094}"/>
              </a:ext>
            </a:extLst>
          </p:cNvPr>
          <p:cNvSpPr/>
          <p:nvPr/>
        </p:nvSpPr>
        <p:spPr>
          <a:xfrm>
            <a:off x="545718" y="4285846"/>
            <a:ext cx="2578482" cy="554551"/>
          </a:xfrm>
          <a:prstGeom prst="ellipse">
            <a:avLst/>
          </a:prstGeom>
          <a:solidFill>
            <a:srgbClr val="6F2D9F"/>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Practices</a:t>
            </a:r>
          </a:p>
        </p:txBody>
      </p:sp>
      <p:sp>
        <p:nvSpPr>
          <p:cNvPr id="27" name="Oval 26" descr="Link to Quadrant 3 - Student Interactions">
            <a:hlinkClick r:id="rId20" action="ppaction://hlinksldjump"/>
            <a:extLst>
              <a:ext uri="{FF2B5EF4-FFF2-40B4-BE49-F238E27FC236}">
                <a16:creationId xmlns:a16="http://schemas.microsoft.com/office/drawing/2014/main" id="{89DE9071-A9DF-4764-A105-93A33292F84B}"/>
              </a:ext>
            </a:extLst>
          </p:cNvPr>
          <p:cNvSpPr/>
          <p:nvPr/>
        </p:nvSpPr>
        <p:spPr>
          <a:xfrm>
            <a:off x="545175" y="4979406"/>
            <a:ext cx="2578482" cy="556964"/>
          </a:xfrm>
          <a:prstGeom prst="ellipse">
            <a:avLst/>
          </a:prstGeom>
          <a:solidFill>
            <a:srgbClr val="2B5194"/>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Interactions</a:t>
            </a:r>
          </a:p>
        </p:txBody>
      </p:sp>
      <p:sp>
        <p:nvSpPr>
          <p:cNvPr id="28" name="Rectangle 27" descr="Link to beyond the quadrant practices, and to the use of the practices in the Walkthrough Process.">
            <a:hlinkClick r:id="rId16" action="ppaction://hlinksldjump"/>
            <a:extLst>
              <a:ext uri="{FF2B5EF4-FFF2-40B4-BE49-F238E27FC236}">
                <a16:creationId xmlns:a16="http://schemas.microsoft.com/office/drawing/2014/main" id="{E351EA83-BB82-4895-9479-00CA1E161A35}"/>
              </a:ext>
            </a:extLst>
          </p:cNvPr>
          <p:cNvSpPr/>
          <p:nvPr/>
        </p:nvSpPr>
        <p:spPr>
          <a:xfrm>
            <a:off x="1238390" y="5690198"/>
            <a:ext cx="1121888" cy="712055"/>
          </a:xfrm>
          <a:prstGeom prst="rect">
            <a:avLst/>
          </a:prstGeom>
          <a:solidFill>
            <a:schemeClr val="accent3"/>
          </a:solidFill>
          <a:effectLst>
            <a:outerShdw blurRad="50800" dist="38100" dir="13500000" algn="br" rotWithShape="0">
              <a:prstClr val="black">
                <a:alpha val="40000"/>
              </a:prstClr>
            </a:out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The Process</a:t>
            </a:r>
          </a:p>
        </p:txBody>
      </p:sp>
    </p:spTree>
    <p:extLst>
      <p:ext uri="{BB962C8B-B14F-4D97-AF65-F5344CB8AC3E}">
        <p14:creationId xmlns:p14="http://schemas.microsoft.com/office/powerpoint/2010/main" val="22223033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34734E-446E-4592-905D-2F90E0999A5E}"/>
              </a:ext>
            </a:extLst>
          </p:cNvPr>
          <p:cNvSpPr>
            <a:spLocks noGrp="1"/>
          </p:cNvSpPr>
          <p:nvPr>
            <p:ph type="title"/>
          </p:nvPr>
        </p:nvSpPr>
        <p:spPr>
          <a:xfrm>
            <a:off x="389059" y="419308"/>
            <a:ext cx="1290086" cy="556302"/>
          </a:xfrm>
        </p:spPr>
        <p:txBody>
          <a:bodyPr/>
          <a:lstStyle/>
          <a:p>
            <a:r>
              <a:rPr lang="en-US">
                <a:solidFill>
                  <a:schemeClr val="accent2"/>
                </a:solidFill>
              </a:rPr>
              <a:t>Q4.1</a:t>
            </a:r>
          </a:p>
        </p:txBody>
      </p:sp>
      <p:grpSp>
        <p:nvGrpSpPr>
          <p:cNvPr id="4" name="Group 3" descr="This is an image of Quadrant 4, Indicator 1">
            <a:extLst>
              <a:ext uri="{FF2B5EF4-FFF2-40B4-BE49-F238E27FC236}">
                <a16:creationId xmlns:a16="http://schemas.microsoft.com/office/drawing/2014/main" id="{D9836E53-F41E-34F9-9F04-25B97F5D1157}"/>
              </a:ext>
            </a:extLst>
          </p:cNvPr>
          <p:cNvGrpSpPr/>
          <p:nvPr/>
        </p:nvGrpSpPr>
        <p:grpSpPr>
          <a:xfrm>
            <a:off x="1805190" y="161515"/>
            <a:ext cx="8839855" cy="991370"/>
            <a:chOff x="1373676" y="0"/>
            <a:chExt cx="8839855" cy="991370"/>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C0615BCD-F3DD-A180-0332-AAF03805ACF9}"/>
                </a:ext>
              </a:extLst>
            </p:cNvPr>
            <p:cNvPicPr>
              <a:picLocks noChangeAspect="1"/>
            </p:cNvPicPr>
            <p:nvPr/>
          </p:nvPicPr>
          <p:blipFill>
            <a:blip r:embed="rId2"/>
            <a:stretch>
              <a:fillRect/>
            </a:stretch>
          </p:blipFill>
          <p:spPr>
            <a:xfrm>
              <a:off x="1373676" y="0"/>
              <a:ext cx="8839855" cy="374904"/>
            </a:xfrm>
            <a:prstGeom prst="rect">
              <a:avLst/>
            </a:prstGeom>
          </p:spPr>
        </p:pic>
        <p:pic>
          <p:nvPicPr>
            <p:cNvPr id="6" name="Picture 5">
              <a:extLst>
                <a:ext uri="{FF2B5EF4-FFF2-40B4-BE49-F238E27FC236}">
                  <a16:creationId xmlns:a16="http://schemas.microsoft.com/office/drawing/2014/main" id="{4AC44D68-8A78-8D92-4272-CA8009988D7A}"/>
                </a:ext>
              </a:extLst>
            </p:cNvPr>
            <p:cNvPicPr>
              <a:picLocks noChangeAspect="1"/>
            </p:cNvPicPr>
            <p:nvPr/>
          </p:nvPicPr>
          <p:blipFill>
            <a:blip r:embed="rId3"/>
            <a:stretch>
              <a:fillRect/>
            </a:stretch>
          </p:blipFill>
          <p:spPr>
            <a:xfrm>
              <a:off x="1373676" y="353374"/>
              <a:ext cx="8839855" cy="637996"/>
            </a:xfrm>
            <a:prstGeom prst="rect">
              <a:avLst/>
            </a:prstGeom>
          </p:spPr>
        </p:pic>
      </p:grpSp>
      <p:sp>
        <p:nvSpPr>
          <p:cNvPr id="8" name="TextBox 7">
            <a:extLst>
              <a:ext uri="{FF2B5EF4-FFF2-40B4-BE49-F238E27FC236}">
                <a16:creationId xmlns:a16="http://schemas.microsoft.com/office/drawing/2014/main" id="{69DF560E-3811-D753-0407-8F523D781DD4}"/>
              </a:ext>
            </a:extLst>
          </p:cNvPr>
          <p:cNvSpPr txBox="1"/>
          <p:nvPr/>
        </p:nvSpPr>
        <p:spPr>
          <a:xfrm>
            <a:off x="6629400" y="2351994"/>
            <a:ext cx="5040516" cy="1631216"/>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dirty="0">
                <a:solidFill>
                  <a:srgbClr val="31501C"/>
                </a:solidFill>
              </a:rPr>
              <a:t>Because a big part of learning that is </a:t>
            </a:r>
            <a:r>
              <a:rPr lang="en-US" b="1" dirty="0">
                <a:solidFill>
                  <a:srgbClr val="31501C"/>
                </a:solidFill>
              </a:rPr>
              <a:t>highly motivating</a:t>
            </a:r>
            <a:r>
              <a:rPr lang="en-US" dirty="0">
                <a:solidFill>
                  <a:srgbClr val="31501C"/>
                </a:solidFill>
              </a:rPr>
              <a:t> for students is also directly relevant to them, you will be able to see </a:t>
            </a:r>
            <a:r>
              <a:rPr lang="en-US" b="1" dirty="0">
                <a:solidFill>
                  <a:srgbClr val="31501C"/>
                </a:solidFill>
              </a:rPr>
              <a:t>real-world</a:t>
            </a:r>
            <a:r>
              <a:rPr lang="en-US" dirty="0">
                <a:solidFill>
                  <a:srgbClr val="31501C"/>
                </a:solidFill>
              </a:rPr>
              <a:t> connections in their learning process. </a:t>
            </a:r>
          </a:p>
        </p:txBody>
      </p:sp>
      <p:sp>
        <p:nvSpPr>
          <p:cNvPr id="10" name="TextBox 9">
            <a:extLst>
              <a:ext uri="{FF2B5EF4-FFF2-40B4-BE49-F238E27FC236}">
                <a16:creationId xmlns:a16="http://schemas.microsoft.com/office/drawing/2014/main" id="{D0BB9A3A-626A-147B-42F8-09AEDFD01D92}"/>
              </a:ext>
            </a:extLst>
          </p:cNvPr>
          <p:cNvSpPr txBox="1"/>
          <p:nvPr/>
        </p:nvSpPr>
        <p:spPr>
          <a:xfrm>
            <a:off x="6629400" y="4506006"/>
            <a:ext cx="5040516" cy="1015663"/>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dirty="0">
                <a:solidFill>
                  <a:srgbClr val="31501C"/>
                </a:solidFill>
              </a:rPr>
              <a:t>This includes topics connected to </a:t>
            </a:r>
            <a:r>
              <a:rPr lang="en-US" b="1" dirty="0">
                <a:solidFill>
                  <a:srgbClr val="31501C"/>
                </a:solidFill>
              </a:rPr>
              <a:t>cultural</a:t>
            </a:r>
            <a:r>
              <a:rPr lang="en-US" dirty="0">
                <a:solidFill>
                  <a:srgbClr val="31501C"/>
                </a:solidFill>
              </a:rPr>
              <a:t> diversity, </a:t>
            </a:r>
            <a:r>
              <a:rPr lang="en-US" b="1" dirty="0">
                <a:solidFill>
                  <a:srgbClr val="31501C"/>
                </a:solidFill>
              </a:rPr>
              <a:t>social justice</a:t>
            </a:r>
            <a:r>
              <a:rPr lang="en-US" dirty="0">
                <a:solidFill>
                  <a:srgbClr val="31501C"/>
                </a:solidFill>
              </a:rPr>
              <a:t>, and </a:t>
            </a:r>
            <a:r>
              <a:rPr lang="en-US" b="1" dirty="0">
                <a:solidFill>
                  <a:srgbClr val="31501C"/>
                </a:solidFill>
              </a:rPr>
              <a:t>civic issues</a:t>
            </a:r>
            <a:r>
              <a:rPr lang="en-US" dirty="0">
                <a:solidFill>
                  <a:srgbClr val="31501C"/>
                </a:solidFill>
              </a:rPr>
              <a:t>. </a:t>
            </a:r>
          </a:p>
        </p:txBody>
      </p:sp>
      <p:pic>
        <p:nvPicPr>
          <p:cNvPr id="4100" name="Picture 4">
            <a:extLst>
              <a:ext uri="{FF2B5EF4-FFF2-40B4-BE49-F238E27FC236}">
                <a16:creationId xmlns:a16="http://schemas.microsoft.com/office/drawing/2014/main" id="{35D2359A-CBF7-4053-8704-1ABE43984A6C}"/>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100" y="1910465"/>
            <a:ext cx="5295900" cy="3971925"/>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F271A1B-2FC6-40D0-B130-18D6D4F58095}"/>
              </a:ext>
            </a:extLst>
          </p:cNvPr>
          <p:cNvSpPr txBox="1"/>
          <p:nvPr/>
        </p:nvSpPr>
        <p:spPr>
          <a:xfrm>
            <a:off x="10531012" y="6371845"/>
            <a:ext cx="1138904" cy="369332"/>
          </a:xfrm>
          <a:prstGeom prst="rect">
            <a:avLst/>
          </a:prstGeom>
          <a:noFill/>
        </p:spPr>
        <p:txBody>
          <a:bodyPr wrap="square">
            <a:spAutoFit/>
          </a:bodyPr>
          <a:lstStyle/>
          <a:p>
            <a:r>
              <a:rPr lang="en-US" sz="1800"/>
              <a:t>Ex: p. 23</a:t>
            </a:r>
            <a:endParaRPr lang="en-US"/>
          </a:p>
        </p:txBody>
      </p:sp>
      <p:sp>
        <p:nvSpPr>
          <p:cNvPr id="11" name="TextBox 10">
            <a:hlinkClick r:id="rId5" action="ppaction://hlinksldjump"/>
            <a:extLst>
              <a:ext uri="{FF2B5EF4-FFF2-40B4-BE49-F238E27FC236}">
                <a16:creationId xmlns:a16="http://schemas.microsoft.com/office/drawing/2014/main" id="{DB8C3EB1-F1D9-4AAA-9F26-A3F548EC1E0C}"/>
              </a:ext>
            </a:extLst>
          </p:cNvPr>
          <p:cNvSpPr txBox="1"/>
          <p:nvPr/>
        </p:nvSpPr>
        <p:spPr>
          <a:xfrm>
            <a:off x="9021809" y="161515"/>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7318206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4AC146-C117-4526-8EE3-676DA9E5D666}"/>
              </a:ext>
            </a:extLst>
          </p:cNvPr>
          <p:cNvSpPr>
            <a:spLocks noGrp="1"/>
          </p:cNvSpPr>
          <p:nvPr>
            <p:ph type="title"/>
          </p:nvPr>
        </p:nvSpPr>
        <p:spPr>
          <a:xfrm>
            <a:off x="372668" y="382445"/>
            <a:ext cx="1177071" cy="593130"/>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Q4.2</a:t>
            </a:r>
            <a:endParaRPr lang="en-US">
              <a:solidFill>
                <a:schemeClr val="accent2"/>
              </a:solidFill>
            </a:endParaRPr>
          </a:p>
        </p:txBody>
      </p:sp>
      <p:grpSp>
        <p:nvGrpSpPr>
          <p:cNvPr id="4" name="Group 3" descr="This is an image of Quadrant 4, Indicator 2">
            <a:extLst>
              <a:ext uri="{FF2B5EF4-FFF2-40B4-BE49-F238E27FC236}">
                <a16:creationId xmlns:a16="http://schemas.microsoft.com/office/drawing/2014/main" id="{1634F4A7-163D-2A51-637C-F1B7327292B5}"/>
              </a:ext>
            </a:extLst>
          </p:cNvPr>
          <p:cNvGrpSpPr/>
          <p:nvPr/>
        </p:nvGrpSpPr>
        <p:grpSpPr>
          <a:xfrm>
            <a:off x="2049909" y="131802"/>
            <a:ext cx="8092182" cy="1063869"/>
            <a:chOff x="1676072" y="0"/>
            <a:chExt cx="8839855" cy="1190486"/>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FB47C8AC-A9E4-5A2E-C61F-1329C4B0E927}"/>
                </a:ext>
              </a:extLst>
            </p:cNvPr>
            <p:cNvPicPr>
              <a:picLocks noChangeAspect="1"/>
            </p:cNvPicPr>
            <p:nvPr/>
          </p:nvPicPr>
          <p:blipFill>
            <a:blip r:embed="rId2"/>
            <a:stretch>
              <a:fillRect/>
            </a:stretch>
          </p:blipFill>
          <p:spPr>
            <a:xfrm>
              <a:off x="1676072" y="0"/>
              <a:ext cx="8839855" cy="374904"/>
            </a:xfrm>
            <a:prstGeom prst="rect">
              <a:avLst/>
            </a:prstGeom>
          </p:spPr>
        </p:pic>
        <p:pic>
          <p:nvPicPr>
            <p:cNvPr id="6" name="Picture 5">
              <a:extLst>
                <a:ext uri="{FF2B5EF4-FFF2-40B4-BE49-F238E27FC236}">
                  <a16:creationId xmlns:a16="http://schemas.microsoft.com/office/drawing/2014/main" id="{59AA90B7-7073-5EE4-AE27-05B843F86E4D}"/>
                </a:ext>
              </a:extLst>
            </p:cNvPr>
            <p:cNvPicPr>
              <a:picLocks noChangeAspect="1"/>
            </p:cNvPicPr>
            <p:nvPr/>
          </p:nvPicPr>
          <p:blipFill>
            <a:blip r:embed="rId3"/>
            <a:stretch>
              <a:fillRect/>
            </a:stretch>
          </p:blipFill>
          <p:spPr>
            <a:xfrm>
              <a:off x="1676072" y="374904"/>
              <a:ext cx="8839855" cy="815582"/>
            </a:xfrm>
            <a:prstGeom prst="rect">
              <a:avLst/>
            </a:prstGeom>
          </p:spPr>
        </p:pic>
      </p:grpSp>
      <p:sp>
        <p:nvSpPr>
          <p:cNvPr id="8" name="TextBox 7">
            <a:extLst>
              <a:ext uri="{FF2B5EF4-FFF2-40B4-BE49-F238E27FC236}">
                <a16:creationId xmlns:a16="http://schemas.microsoft.com/office/drawing/2014/main" id="{98A2EF99-A0BC-9AC7-F7D1-8570664B8DA7}"/>
              </a:ext>
            </a:extLst>
          </p:cNvPr>
          <p:cNvSpPr txBox="1"/>
          <p:nvPr/>
        </p:nvSpPr>
        <p:spPr>
          <a:xfrm>
            <a:off x="457200" y="2378901"/>
            <a:ext cx="4724400" cy="1323439"/>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b="1" dirty="0">
                <a:solidFill>
                  <a:srgbClr val="31501C"/>
                </a:solidFill>
              </a:rPr>
              <a:t>Relevant</a:t>
            </a:r>
            <a:r>
              <a:rPr lang="en-US" dirty="0">
                <a:solidFill>
                  <a:srgbClr val="31501C"/>
                </a:solidFill>
              </a:rPr>
              <a:t> learning activities will be </a:t>
            </a:r>
            <a:r>
              <a:rPr lang="en-US" b="1" dirty="0">
                <a:solidFill>
                  <a:srgbClr val="31501C"/>
                </a:solidFill>
              </a:rPr>
              <a:t>meaningful</a:t>
            </a:r>
            <a:r>
              <a:rPr lang="en-US" dirty="0">
                <a:solidFill>
                  <a:srgbClr val="31501C"/>
                </a:solidFill>
              </a:rPr>
              <a:t> when students are able to make connections to past experiences and prior knowledge. </a:t>
            </a:r>
          </a:p>
        </p:txBody>
      </p:sp>
      <p:sp>
        <p:nvSpPr>
          <p:cNvPr id="10" name="TextBox 9">
            <a:extLst>
              <a:ext uri="{FF2B5EF4-FFF2-40B4-BE49-F238E27FC236}">
                <a16:creationId xmlns:a16="http://schemas.microsoft.com/office/drawing/2014/main" id="{8BD6E830-F1FE-A77F-AE1F-7DEF5679B44C}"/>
              </a:ext>
            </a:extLst>
          </p:cNvPr>
          <p:cNvSpPr txBox="1"/>
          <p:nvPr/>
        </p:nvSpPr>
        <p:spPr>
          <a:xfrm>
            <a:off x="457200" y="4061501"/>
            <a:ext cx="4724400" cy="1323439"/>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dirty="0">
                <a:solidFill>
                  <a:srgbClr val="31501C"/>
                </a:solidFill>
              </a:rPr>
              <a:t>You can see students </a:t>
            </a:r>
            <a:r>
              <a:rPr lang="en-US" b="1" dirty="0">
                <a:solidFill>
                  <a:srgbClr val="31501C"/>
                </a:solidFill>
              </a:rPr>
              <a:t>challenged</a:t>
            </a:r>
            <a:r>
              <a:rPr lang="en-US" dirty="0">
                <a:solidFill>
                  <a:srgbClr val="31501C"/>
                </a:solidFill>
              </a:rPr>
              <a:t> to extend their learning and </a:t>
            </a:r>
            <a:r>
              <a:rPr lang="en-US" b="1" dirty="0">
                <a:solidFill>
                  <a:srgbClr val="31501C"/>
                </a:solidFill>
              </a:rPr>
              <a:t>determined</a:t>
            </a:r>
            <a:r>
              <a:rPr lang="en-US" dirty="0">
                <a:solidFill>
                  <a:srgbClr val="31501C"/>
                </a:solidFill>
              </a:rPr>
              <a:t> to </a:t>
            </a:r>
            <a:r>
              <a:rPr lang="en-US" b="1" dirty="0">
                <a:solidFill>
                  <a:srgbClr val="31501C"/>
                </a:solidFill>
              </a:rPr>
              <a:t>monitor</a:t>
            </a:r>
            <a:r>
              <a:rPr lang="en-US" dirty="0">
                <a:solidFill>
                  <a:srgbClr val="31501C"/>
                </a:solidFill>
              </a:rPr>
              <a:t> their own learning progress.</a:t>
            </a:r>
          </a:p>
        </p:txBody>
      </p:sp>
      <p:pic>
        <p:nvPicPr>
          <p:cNvPr id="5122" name="Picture 2">
            <a:extLst>
              <a:ext uri="{FF2B5EF4-FFF2-40B4-BE49-F238E27FC236}">
                <a16:creationId xmlns:a16="http://schemas.microsoft.com/office/drawing/2014/main" id="{4DE561E5-8DD2-40DA-B555-ABC9A8E1CE1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395" y="2261579"/>
            <a:ext cx="5769951" cy="3242163"/>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4A76565-B68D-4FC0-B3C8-8DC6AEBF44B7}"/>
              </a:ext>
            </a:extLst>
          </p:cNvPr>
          <p:cNvSpPr txBox="1"/>
          <p:nvPr/>
        </p:nvSpPr>
        <p:spPr>
          <a:xfrm>
            <a:off x="10531012" y="6371845"/>
            <a:ext cx="1138904" cy="369332"/>
          </a:xfrm>
          <a:prstGeom prst="rect">
            <a:avLst/>
          </a:prstGeom>
          <a:noFill/>
        </p:spPr>
        <p:txBody>
          <a:bodyPr wrap="square">
            <a:spAutoFit/>
          </a:bodyPr>
          <a:lstStyle/>
          <a:p>
            <a:r>
              <a:rPr lang="en-US" sz="1800"/>
              <a:t>Ex: p. 24</a:t>
            </a:r>
            <a:endParaRPr lang="en-US"/>
          </a:p>
        </p:txBody>
      </p:sp>
      <p:sp>
        <p:nvSpPr>
          <p:cNvPr id="11" name="TextBox 10">
            <a:hlinkClick r:id="rId5" action="ppaction://hlinksldjump"/>
            <a:extLst>
              <a:ext uri="{FF2B5EF4-FFF2-40B4-BE49-F238E27FC236}">
                <a16:creationId xmlns:a16="http://schemas.microsoft.com/office/drawing/2014/main" id="{BECD42C8-2D7D-4DC2-9648-BDDBE99815F0}"/>
              </a:ext>
            </a:extLst>
          </p:cNvPr>
          <p:cNvSpPr txBox="1"/>
          <p:nvPr/>
        </p:nvSpPr>
        <p:spPr>
          <a:xfrm>
            <a:off x="8562291" y="99262"/>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3250843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0357DF-D150-4B94-9969-13687833FBDB}"/>
              </a:ext>
            </a:extLst>
          </p:cNvPr>
          <p:cNvSpPr>
            <a:spLocks noGrp="1"/>
          </p:cNvSpPr>
          <p:nvPr>
            <p:ph type="title"/>
          </p:nvPr>
        </p:nvSpPr>
        <p:spPr>
          <a:xfrm>
            <a:off x="137284" y="403988"/>
            <a:ext cx="1279812" cy="550043"/>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Q4.3</a:t>
            </a:r>
            <a:endParaRPr lang="en-US">
              <a:solidFill>
                <a:schemeClr val="accent2"/>
              </a:solidFill>
            </a:endParaRPr>
          </a:p>
        </p:txBody>
      </p:sp>
      <p:grpSp>
        <p:nvGrpSpPr>
          <p:cNvPr id="4" name="Group 3" descr="This is an image of Quadrant 4, Indicator 3">
            <a:extLst>
              <a:ext uri="{FF2B5EF4-FFF2-40B4-BE49-F238E27FC236}">
                <a16:creationId xmlns:a16="http://schemas.microsoft.com/office/drawing/2014/main" id="{92D1A9DD-8441-1B1E-0219-FFA23AF1D138}"/>
              </a:ext>
            </a:extLst>
          </p:cNvPr>
          <p:cNvGrpSpPr/>
          <p:nvPr/>
        </p:nvGrpSpPr>
        <p:grpSpPr>
          <a:xfrm>
            <a:off x="1554379" y="76850"/>
            <a:ext cx="8839855" cy="1188066"/>
            <a:chOff x="1554379" y="76850"/>
            <a:chExt cx="8839855" cy="1188066"/>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F914D36C-244C-8D38-8291-BEF4B88574F4}"/>
                </a:ext>
              </a:extLst>
            </p:cNvPr>
            <p:cNvPicPr>
              <a:picLocks noChangeAspect="1"/>
            </p:cNvPicPr>
            <p:nvPr/>
          </p:nvPicPr>
          <p:blipFill>
            <a:blip r:embed="rId2"/>
            <a:stretch>
              <a:fillRect/>
            </a:stretch>
          </p:blipFill>
          <p:spPr>
            <a:xfrm>
              <a:off x="1554379" y="76850"/>
              <a:ext cx="8839855" cy="374904"/>
            </a:xfrm>
            <a:prstGeom prst="rect">
              <a:avLst/>
            </a:prstGeom>
          </p:spPr>
        </p:pic>
        <p:pic>
          <p:nvPicPr>
            <p:cNvPr id="6" name="Picture 5">
              <a:extLst>
                <a:ext uri="{FF2B5EF4-FFF2-40B4-BE49-F238E27FC236}">
                  <a16:creationId xmlns:a16="http://schemas.microsoft.com/office/drawing/2014/main" id="{69E4E157-567D-54BF-462F-B95C2247CA28}"/>
                </a:ext>
              </a:extLst>
            </p:cNvPr>
            <p:cNvPicPr>
              <a:picLocks noChangeAspect="1"/>
            </p:cNvPicPr>
            <p:nvPr/>
          </p:nvPicPr>
          <p:blipFill>
            <a:blip r:embed="rId3"/>
            <a:stretch>
              <a:fillRect/>
            </a:stretch>
          </p:blipFill>
          <p:spPr>
            <a:xfrm>
              <a:off x="1554379" y="451754"/>
              <a:ext cx="8839855" cy="813162"/>
            </a:xfrm>
            <a:prstGeom prst="rect">
              <a:avLst/>
            </a:prstGeom>
          </p:spPr>
        </p:pic>
      </p:grpSp>
      <p:sp>
        <p:nvSpPr>
          <p:cNvPr id="8" name="TextBox 7">
            <a:extLst>
              <a:ext uri="{FF2B5EF4-FFF2-40B4-BE49-F238E27FC236}">
                <a16:creationId xmlns:a16="http://schemas.microsoft.com/office/drawing/2014/main" id="{372B9E40-2E44-14F0-667A-0898D4B5726F}"/>
              </a:ext>
            </a:extLst>
          </p:cNvPr>
          <p:cNvSpPr txBox="1"/>
          <p:nvPr/>
        </p:nvSpPr>
        <p:spPr>
          <a:xfrm>
            <a:off x="665864" y="2438400"/>
            <a:ext cx="5092346" cy="1477328"/>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1501C"/>
                </a:solidFill>
              </a:rPr>
              <a:t>When students are motivated to apply learning, they use </a:t>
            </a:r>
            <a:r>
              <a:rPr lang="en-US" sz="1800" b="1" dirty="0">
                <a:solidFill>
                  <a:srgbClr val="31501C"/>
                </a:solidFill>
              </a:rPr>
              <a:t>cultural</a:t>
            </a:r>
            <a:r>
              <a:rPr lang="en-US" sz="1800" dirty="0">
                <a:solidFill>
                  <a:srgbClr val="31501C"/>
                </a:solidFill>
              </a:rPr>
              <a:t> and </a:t>
            </a:r>
            <a:r>
              <a:rPr lang="en-US" sz="1800" b="1" dirty="0">
                <a:solidFill>
                  <a:srgbClr val="31501C"/>
                </a:solidFill>
              </a:rPr>
              <a:t>background</a:t>
            </a:r>
            <a:r>
              <a:rPr lang="en-US" sz="1800" dirty="0">
                <a:solidFill>
                  <a:srgbClr val="31501C"/>
                </a:solidFill>
              </a:rPr>
              <a:t> experiences to make connections in the support of their learning process. </a:t>
            </a:r>
          </a:p>
        </p:txBody>
      </p:sp>
      <p:sp>
        <p:nvSpPr>
          <p:cNvPr id="10" name="TextBox 9">
            <a:extLst>
              <a:ext uri="{FF2B5EF4-FFF2-40B4-BE49-F238E27FC236}">
                <a16:creationId xmlns:a16="http://schemas.microsoft.com/office/drawing/2014/main" id="{4C1DFDF1-6430-304A-0B60-9A30A16F3BDB}"/>
              </a:ext>
            </a:extLst>
          </p:cNvPr>
          <p:cNvSpPr txBox="1"/>
          <p:nvPr/>
        </p:nvSpPr>
        <p:spPr>
          <a:xfrm>
            <a:off x="665863" y="4191000"/>
            <a:ext cx="5092347" cy="923330"/>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1501C"/>
                </a:solidFill>
              </a:rPr>
              <a:t>They will show their </a:t>
            </a:r>
            <a:r>
              <a:rPr lang="en-US" sz="1800" b="1" dirty="0">
                <a:solidFill>
                  <a:srgbClr val="31501C"/>
                </a:solidFill>
              </a:rPr>
              <a:t>strengths</a:t>
            </a:r>
            <a:r>
              <a:rPr lang="en-US" sz="1800" dirty="0">
                <a:solidFill>
                  <a:srgbClr val="31501C"/>
                </a:solidFill>
              </a:rPr>
              <a:t> through these connections, and they will be aware of and be able to communicate </a:t>
            </a:r>
            <a:r>
              <a:rPr lang="en-US" sz="1800" b="1" dirty="0">
                <a:solidFill>
                  <a:srgbClr val="31501C"/>
                </a:solidFill>
              </a:rPr>
              <a:t>needs</a:t>
            </a:r>
            <a:r>
              <a:rPr lang="en-US" sz="1800" dirty="0">
                <a:solidFill>
                  <a:srgbClr val="31501C"/>
                </a:solidFill>
              </a:rPr>
              <a:t>.</a:t>
            </a:r>
          </a:p>
        </p:txBody>
      </p:sp>
      <p:pic>
        <p:nvPicPr>
          <p:cNvPr id="6146" name="Picture 2">
            <a:extLst>
              <a:ext uri="{FF2B5EF4-FFF2-40B4-BE49-F238E27FC236}">
                <a16:creationId xmlns:a16="http://schemas.microsoft.com/office/drawing/2014/main" id="{41AC145A-358F-4C0E-ADE7-E452B378F807}"/>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9088" y="2332089"/>
            <a:ext cx="5257047" cy="2957089"/>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7A70CEA-7BAE-4934-A0B4-2E010B44151E}"/>
              </a:ext>
            </a:extLst>
          </p:cNvPr>
          <p:cNvSpPr txBox="1"/>
          <p:nvPr/>
        </p:nvSpPr>
        <p:spPr>
          <a:xfrm>
            <a:off x="10531012" y="6371845"/>
            <a:ext cx="1138904" cy="369332"/>
          </a:xfrm>
          <a:prstGeom prst="rect">
            <a:avLst/>
          </a:prstGeom>
          <a:noFill/>
        </p:spPr>
        <p:txBody>
          <a:bodyPr wrap="square">
            <a:spAutoFit/>
          </a:bodyPr>
          <a:lstStyle/>
          <a:p>
            <a:r>
              <a:rPr lang="en-US" sz="1800"/>
              <a:t>Ex: p. 25</a:t>
            </a:r>
            <a:endParaRPr lang="en-US"/>
          </a:p>
        </p:txBody>
      </p:sp>
      <p:sp>
        <p:nvSpPr>
          <p:cNvPr id="11" name="TextBox 10">
            <a:hlinkClick r:id="rId5" action="ppaction://hlinksldjump"/>
            <a:extLst>
              <a:ext uri="{FF2B5EF4-FFF2-40B4-BE49-F238E27FC236}">
                <a16:creationId xmlns:a16="http://schemas.microsoft.com/office/drawing/2014/main" id="{DB1DB9BF-E7EB-474C-9081-71247C0389A0}"/>
              </a:ext>
            </a:extLst>
          </p:cNvPr>
          <p:cNvSpPr txBox="1"/>
          <p:nvPr/>
        </p:nvSpPr>
        <p:spPr>
          <a:xfrm>
            <a:off x="8798544" y="76850"/>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23124555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891539-CC97-4691-94D4-69F1D49D7ADE}"/>
              </a:ext>
            </a:extLst>
          </p:cNvPr>
          <p:cNvSpPr>
            <a:spLocks noGrp="1"/>
          </p:cNvSpPr>
          <p:nvPr>
            <p:ph type="title"/>
          </p:nvPr>
        </p:nvSpPr>
        <p:spPr>
          <a:xfrm>
            <a:off x="234946" y="385808"/>
            <a:ext cx="1444199" cy="535754"/>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Q4.4</a:t>
            </a:r>
            <a:endParaRPr lang="en-US">
              <a:solidFill>
                <a:schemeClr val="accent2"/>
              </a:solidFill>
            </a:endParaRPr>
          </a:p>
        </p:txBody>
      </p:sp>
      <p:grpSp>
        <p:nvGrpSpPr>
          <p:cNvPr id="4" name="Group 3" descr="This is an image of Quadrant 4, Indicator 4">
            <a:extLst>
              <a:ext uri="{FF2B5EF4-FFF2-40B4-BE49-F238E27FC236}">
                <a16:creationId xmlns:a16="http://schemas.microsoft.com/office/drawing/2014/main" id="{913F09F7-DF8F-3E9C-04B8-784583EEA789}"/>
              </a:ext>
            </a:extLst>
          </p:cNvPr>
          <p:cNvGrpSpPr/>
          <p:nvPr/>
        </p:nvGrpSpPr>
        <p:grpSpPr>
          <a:xfrm>
            <a:off x="1676072" y="105770"/>
            <a:ext cx="8839856" cy="1164764"/>
            <a:chOff x="1676072" y="105770"/>
            <a:chExt cx="8839856" cy="1164764"/>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62E7B7C7-202F-9C7A-042D-517027C71E9D}"/>
                </a:ext>
              </a:extLst>
            </p:cNvPr>
            <p:cNvPicPr>
              <a:picLocks noChangeAspect="1"/>
            </p:cNvPicPr>
            <p:nvPr/>
          </p:nvPicPr>
          <p:blipFill>
            <a:blip r:embed="rId2"/>
            <a:stretch>
              <a:fillRect/>
            </a:stretch>
          </p:blipFill>
          <p:spPr>
            <a:xfrm>
              <a:off x="1676073" y="105770"/>
              <a:ext cx="8839855" cy="374904"/>
            </a:xfrm>
            <a:prstGeom prst="rect">
              <a:avLst/>
            </a:prstGeom>
          </p:spPr>
        </p:pic>
        <p:pic>
          <p:nvPicPr>
            <p:cNvPr id="6" name="Picture 5">
              <a:extLst>
                <a:ext uri="{FF2B5EF4-FFF2-40B4-BE49-F238E27FC236}">
                  <a16:creationId xmlns:a16="http://schemas.microsoft.com/office/drawing/2014/main" id="{68635DE1-ACD7-4360-9AE9-204FEE009C75}"/>
                </a:ext>
              </a:extLst>
            </p:cNvPr>
            <p:cNvPicPr>
              <a:picLocks noChangeAspect="1"/>
            </p:cNvPicPr>
            <p:nvPr/>
          </p:nvPicPr>
          <p:blipFill>
            <a:blip r:embed="rId3"/>
            <a:stretch>
              <a:fillRect/>
            </a:stretch>
          </p:blipFill>
          <p:spPr>
            <a:xfrm>
              <a:off x="1676072" y="480674"/>
              <a:ext cx="8839855" cy="789860"/>
            </a:xfrm>
            <a:prstGeom prst="rect">
              <a:avLst/>
            </a:prstGeom>
          </p:spPr>
        </p:pic>
      </p:grpSp>
      <p:sp>
        <p:nvSpPr>
          <p:cNvPr id="8" name="TextBox 7">
            <a:extLst>
              <a:ext uri="{FF2B5EF4-FFF2-40B4-BE49-F238E27FC236}">
                <a16:creationId xmlns:a16="http://schemas.microsoft.com/office/drawing/2014/main" id="{4EAA687C-937F-039F-1B05-2A2582AF020F}"/>
              </a:ext>
            </a:extLst>
          </p:cNvPr>
          <p:cNvSpPr txBox="1"/>
          <p:nvPr/>
        </p:nvSpPr>
        <p:spPr>
          <a:xfrm>
            <a:off x="789376" y="1748050"/>
            <a:ext cx="10613247" cy="923330"/>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1501C"/>
                </a:solidFill>
              </a:rPr>
              <a:t>Students will have the opportunity to process and exhibit learning through a variety of modalities. Students will </a:t>
            </a:r>
            <a:r>
              <a:rPr lang="en-US" sz="1800" b="1" dirty="0">
                <a:solidFill>
                  <a:srgbClr val="31501C"/>
                </a:solidFill>
              </a:rPr>
              <a:t>collaborate</a:t>
            </a:r>
            <a:r>
              <a:rPr lang="en-US" sz="1800" dirty="0">
                <a:solidFill>
                  <a:srgbClr val="31501C"/>
                </a:solidFill>
              </a:rPr>
              <a:t> with peers to </a:t>
            </a:r>
            <a:r>
              <a:rPr lang="en-US" sz="1800" b="1" dirty="0">
                <a:solidFill>
                  <a:srgbClr val="31501C"/>
                </a:solidFill>
              </a:rPr>
              <a:t>listen</a:t>
            </a:r>
            <a:r>
              <a:rPr lang="en-US" sz="1800" dirty="0">
                <a:solidFill>
                  <a:srgbClr val="31501C"/>
                </a:solidFill>
              </a:rPr>
              <a:t>, </a:t>
            </a:r>
            <a:r>
              <a:rPr lang="en-US" sz="1800" b="1" dirty="0">
                <a:solidFill>
                  <a:srgbClr val="31501C"/>
                </a:solidFill>
              </a:rPr>
              <a:t>think</a:t>
            </a:r>
            <a:r>
              <a:rPr lang="en-US" sz="1800" dirty="0">
                <a:solidFill>
                  <a:srgbClr val="31501C"/>
                </a:solidFill>
              </a:rPr>
              <a:t>, </a:t>
            </a:r>
            <a:r>
              <a:rPr lang="en-US" sz="1800" b="1" dirty="0">
                <a:solidFill>
                  <a:srgbClr val="31501C"/>
                </a:solidFill>
              </a:rPr>
              <a:t>speak</a:t>
            </a:r>
            <a:r>
              <a:rPr lang="en-US" sz="1800" dirty="0">
                <a:solidFill>
                  <a:srgbClr val="31501C"/>
                </a:solidFill>
              </a:rPr>
              <a:t>, and </a:t>
            </a:r>
            <a:r>
              <a:rPr lang="en-US" sz="1800" b="1" dirty="0">
                <a:solidFill>
                  <a:srgbClr val="31501C"/>
                </a:solidFill>
              </a:rPr>
              <a:t>plan</a:t>
            </a:r>
            <a:r>
              <a:rPr lang="en-US" sz="1800" dirty="0">
                <a:solidFill>
                  <a:srgbClr val="31501C"/>
                </a:solidFill>
              </a:rPr>
              <a:t> learning. They will also use </a:t>
            </a:r>
            <a:r>
              <a:rPr lang="en-US" sz="1800" b="1" dirty="0">
                <a:solidFill>
                  <a:srgbClr val="31501C"/>
                </a:solidFill>
              </a:rPr>
              <a:t>reading</a:t>
            </a:r>
            <a:r>
              <a:rPr lang="en-US" sz="1800" dirty="0">
                <a:solidFill>
                  <a:srgbClr val="31501C"/>
                </a:solidFill>
              </a:rPr>
              <a:t>, </a:t>
            </a:r>
            <a:r>
              <a:rPr lang="en-US" sz="1800" b="1" dirty="0">
                <a:solidFill>
                  <a:srgbClr val="31501C"/>
                </a:solidFill>
              </a:rPr>
              <a:t>writing</a:t>
            </a:r>
            <a:r>
              <a:rPr lang="en-US" sz="1800" dirty="0">
                <a:solidFill>
                  <a:srgbClr val="31501C"/>
                </a:solidFill>
              </a:rPr>
              <a:t>, and </a:t>
            </a:r>
            <a:r>
              <a:rPr lang="en-US" sz="1800" b="1" dirty="0">
                <a:solidFill>
                  <a:srgbClr val="31501C"/>
                </a:solidFill>
              </a:rPr>
              <a:t>multi-media</a:t>
            </a:r>
            <a:r>
              <a:rPr lang="en-US" sz="1800" dirty="0">
                <a:solidFill>
                  <a:srgbClr val="31501C"/>
                </a:solidFill>
              </a:rPr>
              <a:t> throughout the learning experience.</a:t>
            </a:r>
          </a:p>
        </p:txBody>
      </p:sp>
      <p:pic>
        <p:nvPicPr>
          <p:cNvPr id="7170" name="Picture 2">
            <a:extLst>
              <a:ext uri="{FF2B5EF4-FFF2-40B4-BE49-F238E27FC236}">
                <a16:creationId xmlns:a16="http://schemas.microsoft.com/office/drawing/2014/main" id="{0639928A-0E8C-4FB1-9CAB-213668495444}"/>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8673" y="3053510"/>
            <a:ext cx="5054651" cy="3323816"/>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205A181-CB7F-4FB5-AA42-C82F45FE4DE3}"/>
              </a:ext>
            </a:extLst>
          </p:cNvPr>
          <p:cNvSpPr txBox="1"/>
          <p:nvPr/>
        </p:nvSpPr>
        <p:spPr>
          <a:xfrm>
            <a:off x="10531012" y="6371845"/>
            <a:ext cx="1138904" cy="369332"/>
          </a:xfrm>
          <a:prstGeom prst="rect">
            <a:avLst/>
          </a:prstGeom>
          <a:noFill/>
        </p:spPr>
        <p:txBody>
          <a:bodyPr wrap="square">
            <a:spAutoFit/>
          </a:bodyPr>
          <a:lstStyle/>
          <a:p>
            <a:r>
              <a:rPr lang="en-US" sz="1800"/>
              <a:t>Ex: p. 26</a:t>
            </a:r>
            <a:endParaRPr lang="en-US"/>
          </a:p>
        </p:txBody>
      </p:sp>
      <p:sp>
        <p:nvSpPr>
          <p:cNvPr id="9" name="TextBox 8">
            <a:hlinkClick r:id="rId5" action="ppaction://hlinksldjump"/>
            <a:extLst>
              <a:ext uri="{FF2B5EF4-FFF2-40B4-BE49-F238E27FC236}">
                <a16:creationId xmlns:a16="http://schemas.microsoft.com/office/drawing/2014/main" id="{D26BCD2A-AD1B-423D-82C3-CCAD0FFB7C35}"/>
              </a:ext>
            </a:extLst>
          </p:cNvPr>
          <p:cNvSpPr txBox="1"/>
          <p:nvPr/>
        </p:nvSpPr>
        <p:spPr>
          <a:xfrm>
            <a:off x="8919109" y="105770"/>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640818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4AE7E5-31F4-4A7D-BD06-1A04E55873D3}"/>
              </a:ext>
            </a:extLst>
          </p:cNvPr>
          <p:cNvSpPr>
            <a:spLocks noGrp="1"/>
          </p:cNvSpPr>
          <p:nvPr>
            <p:ph type="title"/>
          </p:nvPr>
        </p:nvSpPr>
        <p:spPr>
          <a:xfrm>
            <a:off x="163735" y="408796"/>
            <a:ext cx="1403102" cy="562454"/>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Q4.5</a:t>
            </a:r>
            <a:endParaRPr lang="en-US">
              <a:solidFill>
                <a:schemeClr val="accent2"/>
              </a:solidFill>
            </a:endParaRPr>
          </a:p>
        </p:txBody>
      </p:sp>
      <p:grpSp>
        <p:nvGrpSpPr>
          <p:cNvPr id="4" name="Group 3" descr="This is an image of Quadrant 4, Indicator 5">
            <a:extLst>
              <a:ext uri="{FF2B5EF4-FFF2-40B4-BE49-F238E27FC236}">
                <a16:creationId xmlns:a16="http://schemas.microsoft.com/office/drawing/2014/main" id="{1D7FEBB7-7A7B-9294-FCBC-4B0650DADD73}"/>
              </a:ext>
            </a:extLst>
          </p:cNvPr>
          <p:cNvGrpSpPr/>
          <p:nvPr/>
        </p:nvGrpSpPr>
        <p:grpSpPr>
          <a:xfrm>
            <a:off x="1757940" y="58562"/>
            <a:ext cx="8839856" cy="1170163"/>
            <a:chOff x="1757940" y="58562"/>
            <a:chExt cx="8839856" cy="1170163"/>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4A0F073D-A4CF-69FF-9402-AC2FA74DF664}"/>
                </a:ext>
              </a:extLst>
            </p:cNvPr>
            <p:cNvPicPr>
              <a:picLocks noChangeAspect="1"/>
            </p:cNvPicPr>
            <p:nvPr/>
          </p:nvPicPr>
          <p:blipFill>
            <a:blip r:embed="rId2"/>
            <a:stretch>
              <a:fillRect/>
            </a:stretch>
          </p:blipFill>
          <p:spPr>
            <a:xfrm>
              <a:off x="1757941" y="58562"/>
              <a:ext cx="8839855" cy="374904"/>
            </a:xfrm>
            <a:prstGeom prst="rect">
              <a:avLst/>
            </a:prstGeom>
          </p:spPr>
        </p:pic>
        <p:pic>
          <p:nvPicPr>
            <p:cNvPr id="6" name="Picture 5">
              <a:extLst>
                <a:ext uri="{FF2B5EF4-FFF2-40B4-BE49-F238E27FC236}">
                  <a16:creationId xmlns:a16="http://schemas.microsoft.com/office/drawing/2014/main" id="{84E57D5F-4886-0F63-DEAC-40DF8CDB0DEB}"/>
                </a:ext>
              </a:extLst>
            </p:cNvPr>
            <p:cNvPicPr>
              <a:picLocks noChangeAspect="1"/>
            </p:cNvPicPr>
            <p:nvPr/>
          </p:nvPicPr>
          <p:blipFill>
            <a:blip r:embed="rId3"/>
            <a:stretch>
              <a:fillRect/>
            </a:stretch>
          </p:blipFill>
          <p:spPr>
            <a:xfrm>
              <a:off x="1757940" y="433466"/>
              <a:ext cx="8839855" cy="795259"/>
            </a:xfrm>
            <a:prstGeom prst="rect">
              <a:avLst/>
            </a:prstGeom>
          </p:spPr>
        </p:pic>
      </p:grpSp>
      <p:sp>
        <p:nvSpPr>
          <p:cNvPr id="8" name="TextBox 7">
            <a:extLst>
              <a:ext uri="{FF2B5EF4-FFF2-40B4-BE49-F238E27FC236}">
                <a16:creationId xmlns:a16="http://schemas.microsoft.com/office/drawing/2014/main" id="{F1CEED6B-82B7-2F25-E437-C68ADE857138}"/>
              </a:ext>
            </a:extLst>
          </p:cNvPr>
          <p:cNvSpPr txBox="1"/>
          <p:nvPr/>
        </p:nvSpPr>
        <p:spPr>
          <a:xfrm>
            <a:off x="7010400" y="2391096"/>
            <a:ext cx="4539703" cy="1477328"/>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1501C"/>
                </a:solidFill>
              </a:rPr>
              <a:t>As students navigate through their use of learning resources, there is a clear connection to the </a:t>
            </a:r>
            <a:r>
              <a:rPr lang="en-US" sz="1800" b="1" dirty="0">
                <a:solidFill>
                  <a:srgbClr val="31501C"/>
                </a:solidFill>
              </a:rPr>
              <a:t>language</a:t>
            </a:r>
            <a:r>
              <a:rPr lang="en-US" sz="1800" dirty="0">
                <a:solidFill>
                  <a:srgbClr val="31501C"/>
                </a:solidFill>
              </a:rPr>
              <a:t>, </a:t>
            </a:r>
            <a:r>
              <a:rPr lang="en-US" sz="1800" b="1" dirty="0">
                <a:solidFill>
                  <a:srgbClr val="31501C"/>
                </a:solidFill>
              </a:rPr>
              <a:t>content</a:t>
            </a:r>
            <a:r>
              <a:rPr lang="en-US" sz="1800" dirty="0">
                <a:solidFill>
                  <a:srgbClr val="31501C"/>
                </a:solidFill>
              </a:rPr>
              <a:t>, and </a:t>
            </a:r>
            <a:r>
              <a:rPr lang="en-US" sz="1800" b="1" dirty="0">
                <a:solidFill>
                  <a:srgbClr val="31501C"/>
                </a:solidFill>
              </a:rPr>
              <a:t>social learning outcomes</a:t>
            </a:r>
            <a:r>
              <a:rPr lang="en-US" sz="1800" dirty="0">
                <a:solidFill>
                  <a:srgbClr val="31501C"/>
                </a:solidFill>
              </a:rPr>
              <a:t> intended by the instructor. </a:t>
            </a:r>
          </a:p>
        </p:txBody>
      </p:sp>
      <p:sp>
        <p:nvSpPr>
          <p:cNvPr id="10" name="TextBox 9">
            <a:extLst>
              <a:ext uri="{FF2B5EF4-FFF2-40B4-BE49-F238E27FC236}">
                <a16:creationId xmlns:a16="http://schemas.microsoft.com/office/drawing/2014/main" id="{3F816CC7-9B99-A472-5BC8-C52066C56D67}"/>
              </a:ext>
            </a:extLst>
          </p:cNvPr>
          <p:cNvSpPr txBox="1"/>
          <p:nvPr/>
        </p:nvSpPr>
        <p:spPr>
          <a:xfrm>
            <a:off x="7010400" y="4484996"/>
            <a:ext cx="4539703" cy="1200329"/>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1501C"/>
                </a:solidFill>
              </a:rPr>
              <a:t>This resource alignment can be seen whether students navigate through given choices or when they </a:t>
            </a:r>
            <a:r>
              <a:rPr lang="en-US" sz="1800" b="1" dirty="0">
                <a:solidFill>
                  <a:srgbClr val="31501C"/>
                </a:solidFill>
              </a:rPr>
              <a:t>regulate</a:t>
            </a:r>
            <a:r>
              <a:rPr lang="en-US" sz="1800" dirty="0">
                <a:solidFill>
                  <a:srgbClr val="31501C"/>
                </a:solidFill>
              </a:rPr>
              <a:t> making independent choices.</a:t>
            </a:r>
          </a:p>
        </p:txBody>
      </p:sp>
      <p:pic>
        <p:nvPicPr>
          <p:cNvPr id="8194" name="Picture 2">
            <a:extLst>
              <a:ext uri="{FF2B5EF4-FFF2-40B4-BE49-F238E27FC236}">
                <a16:creationId xmlns:a16="http://schemas.microsoft.com/office/drawing/2014/main" id="{39F60178-1EED-4142-995D-7069B778B10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286000"/>
            <a:ext cx="6060830" cy="3409217"/>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FFB6239-7625-4294-ABA6-637474747493}"/>
              </a:ext>
            </a:extLst>
          </p:cNvPr>
          <p:cNvSpPr txBox="1"/>
          <p:nvPr/>
        </p:nvSpPr>
        <p:spPr>
          <a:xfrm>
            <a:off x="10531012" y="6371845"/>
            <a:ext cx="1138904" cy="369332"/>
          </a:xfrm>
          <a:prstGeom prst="rect">
            <a:avLst/>
          </a:prstGeom>
          <a:noFill/>
        </p:spPr>
        <p:txBody>
          <a:bodyPr wrap="square">
            <a:spAutoFit/>
          </a:bodyPr>
          <a:lstStyle/>
          <a:p>
            <a:r>
              <a:rPr lang="en-US" sz="1800"/>
              <a:t>Ex: p. 27</a:t>
            </a:r>
            <a:endParaRPr lang="en-US"/>
          </a:p>
        </p:txBody>
      </p:sp>
      <p:sp>
        <p:nvSpPr>
          <p:cNvPr id="11" name="TextBox 10">
            <a:hlinkClick r:id="rId5" action="ppaction://hlinksldjump"/>
            <a:extLst>
              <a:ext uri="{FF2B5EF4-FFF2-40B4-BE49-F238E27FC236}">
                <a16:creationId xmlns:a16="http://schemas.microsoft.com/office/drawing/2014/main" id="{A6A5968A-5A0A-494F-B4FB-FA95D001A809}"/>
              </a:ext>
            </a:extLst>
          </p:cNvPr>
          <p:cNvSpPr txBox="1"/>
          <p:nvPr/>
        </p:nvSpPr>
        <p:spPr>
          <a:xfrm>
            <a:off x="8960043" y="58562"/>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1116057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1E1DBA-002B-42A9-9843-975A28A6E4EC}"/>
              </a:ext>
            </a:extLst>
          </p:cNvPr>
          <p:cNvSpPr>
            <a:spLocks noGrp="1"/>
          </p:cNvSpPr>
          <p:nvPr>
            <p:ph type="title"/>
          </p:nvPr>
        </p:nvSpPr>
        <p:spPr>
          <a:xfrm>
            <a:off x="372665" y="386764"/>
            <a:ext cx="1177071" cy="584491"/>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Q4.6</a:t>
            </a:r>
            <a:endParaRPr lang="en-US">
              <a:solidFill>
                <a:schemeClr val="accent2"/>
              </a:solidFill>
            </a:endParaRPr>
          </a:p>
        </p:txBody>
      </p:sp>
      <p:grpSp>
        <p:nvGrpSpPr>
          <p:cNvPr id="4" name="Group 3" descr="This is an image of Quadrant 4, Indicator 6">
            <a:extLst>
              <a:ext uri="{FF2B5EF4-FFF2-40B4-BE49-F238E27FC236}">
                <a16:creationId xmlns:a16="http://schemas.microsoft.com/office/drawing/2014/main" id="{D8D8CBA9-A952-23B5-E085-8BBB71BED1B7}"/>
              </a:ext>
            </a:extLst>
          </p:cNvPr>
          <p:cNvGrpSpPr/>
          <p:nvPr/>
        </p:nvGrpSpPr>
        <p:grpSpPr>
          <a:xfrm>
            <a:off x="1862405" y="93928"/>
            <a:ext cx="8839855" cy="1170163"/>
            <a:chOff x="1891836" y="0"/>
            <a:chExt cx="8839855" cy="1170163"/>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4366ED43-6B35-1E6F-8A1D-4E811985977F}"/>
                </a:ext>
              </a:extLst>
            </p:cNvPr>
            <p:cNvPicPr>
              <a:picLocks noChangeAspect="1"/>
            </p:cNvPicPr>
            <p:nvPr/>
          </p:nvPicPr>
          <p:blipFill>
            <a:blip r:embed="rId2"/>
            <a:stretch>
              <a:fillRect/>
            </a:stretch>
          </p:blipFill>
          <p:spPr>
            <a:xfrm>
              <a:off x="1891836" y="0"/>
              <a:ext cx="8839855" cy="374904"/>
            </a:xfrm>
            <a:prstGeom prst="rect">
              <a:avLst/>
            </a:prstGeom>
          </p:spPr>
        </p:pic>
        <p:pic>
          <p:nvPicPr>
            <p:cNvPr id="6" name="Picture 5">
              <a:extLst>
                <a:ext uri="{FF2B5EF4-FFF2-40B4-BE49-F238E27FC236}">
                  <a16:creationId xmlns:a16="http://schemas.microsoft.com/office/drawing/2014/main" id="{1DAA4C1F-1015-62BC-4F2F-60A4C3084E8D}"/>
                </a:ext>
              </a:extLst>
            </p:cNvPr>
            <p:cNvPicPr>
              <a:picLocks noChangeAspect="1"/>
            </p:cNvPicPr>
            <p:nvPr/>
          </p:nvPicPr>
          <p:blipFill>
            <a:blip r:embed="rId3"/>
            <a:stretch>
              <a:fillRect/>
            </a:stretch>
          </p:blipFill>
          <p:spPr>
            <a:xfrm>
              <a:off x="1891836" y="374904"/>
              <a:ext cx="8839855" cy="795259"/>
            </a:xfrm>
            <a:prstGeom prst="rect">
              <a:avLst/>
            </a:prstGeom>
          </p:spPr>
        </p:pic>
      </p:grpSp>
      <p:sp>
        <p:nvSpPr>
          <p:cNvPr id="8" name="TextBox 7">
            <a:extLst>
              <a:ext uri="{FF2B5EF4-FFF2-40B4-BE49-F238E27FC236}">
                <a16:creationId xmlns:a16="http://schemas.microsoft.com/office/drawing/2014/main" id="{F0AF1B3C-EAD9-8A09-8732-11A2FAE1243A}"/>
              </a:ext>
            </a:extLst>
          </p:cNvPr>
          <p:cNvSpPr txBox="1"/>
          <p:nvPr/>
        </p:nvSpPr>
        <p:spPr>
          <a:xfrm>
            <a:off x="6629400" y="1649961"/>
            <a:ext cx="4992290" cy="1754326"/>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1501C"/>
                </a:solidFill>
              </a:rPr>
              <a:t>Students have </a:t>
            </a:r>
            <a:r>
              <a:rPr lang="en-US" sz="1800" b="1" dirty="0">
                <a:solidFill>
                  <a:srgbClr val="31501C"/>
                </a:solidFill>
              </a:rPr>
              <a:t>as many opportunities</a:t>
            </a:r>
            <a:r>
              <a:rPr lang="en-US" sz="1800" dirty="0">
                <a:solidFill>
                  <a:srgbClr val="31501C"/>
                </a:solidFill>
              </a:rPr>
              <a:t> to process learning through conversation as the instructor. You can see a connection between these guided conversations and the </a:t>
            </a:r>
            <a:r>
              <a:rPr lang="en-US" sz="1800" b="1" dirty="0">
                <a:solidFill>
                  <a:srgbClr val="31501C"/>
                </a:solidFill>
              </a:rPr>
              <a:t>processing of information</a:t>
            </a:r>
            <a:r>
              <a:rPr lang="en-US" sz="1800" dirty="0">
                <a:solidFill>
                  <a:srgbClr val="31501C"/>
                </a:solidFill>
              </a:rPr>
              <a:t> toward a desired learning outcome. </a:t>
            </a:r>
          </a:p>
        </p:txBody>
      </p:sp>
      <p:sp>
        <p:nvSpPr>
          <p:cNvPr id="10" name="TextBox 9">
            <a:extLst>
              <a:ext uri="{FF2B5EF4-FFF2-40B4-BE49-F238E27FC236}">
                <a16:creationId xmlns:a16="http://schemas.microsoft.com/office/drawing/2014/main" id="{EF899F83-3CCF-D47A-6990-438DD8195331}"/>
              </a:ext>
            </a:extLst>
          </p:cNvPr>
          <p:cNvSpPr txBox="1"/>
          <p:nvPr/>
        </p:nvSpPr>
        <p:spPr>
          <a:xfrm>
            <a:off x="6637294" y="3954650"/>
            <a:ext cx="4992290" cy="2031325"/>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1501C"/>
                </a:solidFill>
              </a:rPr>
              <a:t>A higher form of processing this information in conversation can be seen when students </a:t>
            </a:r>
            <a:r>
              <a:rPr lang="en-US" sz="1800" b="1">
                <a:solidFill>
                  <a:srgbClr val="31501C"/>
                </a:solidFill>
              </a:rPr>
              <a:t>generalize learning</a:t>
            </a:r>
            <a:r>
              <a:rPr lang="en-US" sz="1800">
                <a:solidFill>
                  <a:srgbClr val="31501C"/>
                </a:solidFill>
              </a:rPr>
              <a:t>. They leverage what they already know about a related concept and make a connection to the current topic of discussion toward deeper understanding.</a:t>
            </a:r>
          </a:p>
        </p:txBody>
      </p:sp>
      <p:pic>
        <p:nvPicPr>
          <p:cNvPr id="9218" name="Picture 2">
            <a:extLst>
              <a:ext uri="{FF2B5EF4-FFF2-40B4-BE49-F238E27FC236}">
                <a16:creationId xmlns:a16="http://schemas.microsoft.com/office/drawing/2014/main" id="{5F79AC94-FE2F-4EF5-8096-05DBCEA10705}"/>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416" y="2513081"/>
            <a:ext cx="5491691" cy="2883138"/>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50D7E43-8604-45F2-8439-ABF4A25661FE}"/>
              </a:ext>
            </a:extLst>
          </p:cNvPr>
          <p:cNvSpPr txBox="1"/>
          <p:nvPr/>
        </p:nvSpPr>
        <p:spPr>
          <a:xfrm>
            <a:off x="10531012" y="6371845"/>
            <a:ext cx="1138904" cy="369332"/>
          </a:xfrm>
          <a:prstGeom prst="rect">
            <a:avLst/>
          </a:prstGeom>
          <a:noFill/>
        </p:spPr>
        <p:txBody>
          <a:bodyPr wrap="square">
            <a:spAutoFit/>
          </a:bodyPr>
          <a:lstStyle/>
          <a:p>
            <a:r>
              <a:rPr lang="en-US" sz="1800"/>
              <a:t>Ex: p. 28</a:t>
            </a:r>
            <a:endParaRPr lang="en-US"/>
          </a:p>
        </p:txBody>
      </p:sp>
      <p:sp>
        <p:nvSpPr>
          <p:cNvPr id="11" name="TextBox 10">
            <a:hlinkClick r:id="rId5" action="ppaction://hlinksldjump"/>
            <a:extLst>
              <a:ext uri="{FF2B5EF4-FFF2-40B4-BE49-F238E27FC236}">
                <a16:creationId xmlns:a16="http://schemas.microsoft.com/office/drawing/2014/main" id="{D6A6C463-8696-4923-8E09-1E7F011E54C2}"/>
              </a:ext>
            </a:extLst>
          </p:cNvPr>
          <p:cNvSpPr txBox="1"/>
          <p:nvPr/>
        </p:nvSpPr>
        <p:spPr>
          <a:xfrm>
            <a:off x="9059575" y="68722"/>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spTree>
    <p:extLst>
      <p:ext uri="{BB962C8B-B14F-4D97-AF65-F5344CB8AC3E}">
        <p14:creationId xmlns:p14="http://schemas.microsoft.com/office/powerpoint/2010/main" val="361517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EA2F6C9-B21F-64F9-4D2D-B2F5866AC4A4}"/>
              </a:ext>
              <a:ext uri="{C183D7F6-B498-43B3-948B-1728B52AA6E4}">
                <adec:decorative xmlns:adec="http://schemas.microsoft.com/office/drawing/2017/decorative" val="1"/>
              </a:ext>
            </a:extLst>
          </p:cNvPr>
          <p:cNvSpPr/>
          <p:nvPr/>
        </p:nvSpPr>
        <p:spPr>
          <a:xfrm>
            <a:off x="0" y="0"/>
            <a:ext cx="12192000" cy="1358020"/>
          </a:xfrm>
          <a:prstGeom prst="rect">
            <a:avLst/>
          </a:prstGeom>
          <a:solidFill>
            <a:schemeClr val="accent2"/>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2BBC71-F581-495B-BDEC-2842E479E00E}"/>
              </a:ext>
            </a:extLst>
          </p:cNvPr>
          <p:cNvSpPr>
            <a:spLocks noGrp="1"/>
          </p:cNvSpPr>
          <p:nvPr>
            <p:ph type="title"/>
          </p:nvPr>
        </p:nvSpPr>
        <p:spPr>
          <a:xfrm>
            <a:off x="205619" y="380310"/>
            <a:ext cx="1403102" cy="597399"/>
          </a:xfrm>
        </p:spPr>
        <p:txBody>
          <a:bodyPr/>
          <a:lstStyle/>
          <a:p>
            <a:r>
              <a:rPr lang="en-US" sz="3600" b="0" i="0" kern="1200">
                <a:solidFill>
                  <a:schemeClr val="accent2"/>
                </a:solidFill>
                <a:effectLst/>
                <a:latin typeface="Arial" panose="020B0604020202020204" pitchFamily="34" charset="0"/>
                <a:ea typeface="+mj-ea"/>
                <a:cs typeface="Arial" panose="020B0604020202020204" pitchFamily="34" charset="0"/>
              </a:rPr>
              <a:t>Q4.7</a:t>
            </a:r>
            <a:endParaRPr lang="en-US">
              <a:solidFill>
                <a:schemeClr val="accent2"/>
              </a:solidFill>
            </a:endParaRPr>
          </a:p>
        </p:txBody>
      </p:sp>
      <p:grpSp>
        <p:nvGrpSpPr>
          <p:cNvPr id="4" name="Group 3" descr="This is an image of Quadrant 4, Indicator 7">
            <a:extLst>
              <a:ext uri="{FF2B5EF4-FFF2-40B4-BE49-F238E27FC236}">
                <a16:creationId xmlns:a16="http://schemas.microsoft.com/office/drawing/2014/main" id="{84B194EC-14F6-D0AA-9A01-A76F4A3A6F5B}"/>
              </a:ext>
            </a:extLst>
          </p:cNvPr>
          <p:cNvGrpSpPr/>
          <p:nvPr/>
        </p:nvGrpSpPr>
        <p:grpSpPr>
          <a:xfrm>
            <a:off x="1753004" y="158343"/>
            <a:ext cx="8839856" cy="1018997"/>
            <a:chOff x="1757939" y="105770"/>
            <a:chExt cx="8839856" cy="1018997"/>
          </a:xfrm>
          <a:effectLst>
            <a:outerShdw blurRad="50800" dist="38100" dir="5400000" algn="t" rotWithShape="0">
              <a:prstClr val="black">
                <a:alpha val="40000"/>
              </a:prstClr>
            </a:outerShdw>
          </a:effectLst>
        </p:grpSpPr>
        <p:pic>
          <p:nvPicPr>
            <p:cNvPr id="5" name="Picture 4">
              <a:extLst>
                <a:ext uri="{FF2B5EF4-FFF2-40B4-BE49-F238E27FC236}">
                  <a16:creationId xmlns:a16="http://schemas.microsoft.com/office/drawing/2014/main" id="{D7FC8469-4E61-1D2C-34CB-688F466B2A54}"/>
                </a:ext>
              </a:extLst>
            </p:cNvPr>
            <p:cNvPicPr>
              <a:picLocks noChangeAspect="1"/>
            </p:cNvPicPr>
            <p:nvPr/>
          </p:nvPicPr>
          <p:blipFill>
            <a:blip r:embed="rId2"/>
            <a:stretch>
              <a:fillRect/>
            </a:stretch>
          </p:blipFill>
          <p:spPr>
            <a:xfrm>
              <a:off x="1757940" y="105770"/>
              <a:ext cx="8839855" cy="374904"/>
            </a:xfrm>
            <a:prstGeom prst="rect">
              <a:avLst/>
            </a:prstGeom>
          </p:spPr>
        </p:pic>
        <p:pic>
          <p:nvPicPr>
            <p:cNvPr id="6" name="Picture 5">
              <a:extLst>
                <a:ext uri="{FF2B5EF4-FFF2-40B4-BE49-F238E27FC236}">
                  <a16:creationId xmlns:a16="http://schemas.microsoft.com/office/drawing/2014/main" id="{75B5CC39-2D03-8A7D-18C1-C7FB3CA8FA23}"/>
                </a:ext>
              </a:extLst>
            </p:cNvPr>
            <p:cNvPicPr>
              <a:picLocks noChangeAspect="1"/>
            </p:cNvPicPr>
            <p:nvPr/>
          </p:nvPicPr>
          <p:blipFill>
            <a:blip r:embed="rId3"/>
            <a:stretch>
              <a:fillRect/>
            </a:stretch>
          </p:blipFill>
          <p:spPr>
            <a:xfrm>
              <a:off x="1757939" y="480674"/>
              <a:ext cx="8839855" cy="644093"/>
            </a:xfrm>
            <a:prstGeom prst="rect">
              <a:avLst/>
            </a:prstGeom>
          </p:spPr>
        </p:pic>
      </p:grpSp>
      <p:sp>
        <p:nvSpPr>
          <p:cNvPr id="8" name="TextBox 7">
            <a:extLst>
              <a:ext uri="{FF2B5EF4-FFF2-40B4-BE49-F238E27FC236}">
                <a16:creationId xmlns:a16="http://schemas.microsoft.com/office/drawing/2014/main" id="{E2231328-E1A0-3F84-16ED-F81AB2B4346F}"/>
              </a:ext>
            </a:extLst>
          </p:cNvPr>
          <p:cNvSpPr txBox="1"/>
          <p:nvPr/>
        </p:nvSpPr>
        <p:spPr>
          <a:xfrm>
            <a:off x="433713" y="1920771"/>
            <a:ext cx="6076703" cy="1477328"/>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1501C"/>
                </a:solidFill>
              </a:rPr>
              <a:t>Because there is a variety of different developmental levels in the learning community, individuals will need accommodations and modifications for grade-level content to effectively progress toward the best learning outcomes. </a:t>
            </a:r>
          </a:p>
        </p:txBody>
      </p:sp>
      <p:sp>
        <p:nvSpPr>
          <p:cNvPr id="10" name="TextBox 9">
            <a:extLst>
              <a:ext uri="{FF2B5EF4-FFF2-40B4-BE49-F238E27FC236}">
                <a16:creationId xmlns:a16="http://schemas.microsoft.com/office/drawing/2014/main" id="{4D7E5D2A-6B6E-8E2D-69EA-746059F28345}"/>
              </a:ext>
            </a:extLst>
          </p:cNvPr>
          <p:cNvSpPr txBox="1"/>
          <p:nvPr/>
        </p:nvSpPr>
        <p:spPr>
          <a:xfrm>
            <a:off x="443238" y="3770350"/>
            <a:ext cx="6076703" cy="2308324"/>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a:solidFill>
                  <a:srgbClr val="31501C"/>
                </a:solidFill>
              </a:rPr>
              <a:t>For example, some students will experience a level of frustration due to the developmental level of a lesson, either because it is too difficult or too easy for learning to take place effectively. In these cases, modifications such as expectations for amount of writing </a:t>
            </a:r>
            <a:r>
              <a:rPr lang="en-US" sz="1800" b="1">
                <a:solidFill>
                  <a:srgbClr val="31501C"/>
                </a:solidFill>
              </a:rPr>
              <a:t>content</a:t>
            </a:r>
            <a:r>
              <a:rPr lang="en-US" sz="1800">
                <a:solidFill>
                  <a:srgbClr val="31501C"/>
                </a:solidFill>
              </a:rPr>
              <a:t>, providing choices, or </a:t>
            </a:r>
            <a:r>
              <a:rPr lang="en-US" sz="1800" b="1">
                <a:solidFill>
                  <a:srgbClr val="31501C"/>
                </a:solidFill>
              </a:rPr>
              <a:t>process time</a:t>
            </a:r>
            <a:r>
              <a:rPr lang="en-US" sz="1800">
                <a:solidFill>
                  <a:srgbClr val="31501C"/>
                </a:solidFill>
              </a:rPr>
              <a:t> adjustments can be structurally embedded in the lesson for students where appropriate.</a:t>
            </a:r>
          </a:p>
        </p:txBody>
      </p:sp>
      <p:sp>
        <p:nvSpPr>
          <p:cNvPr id="12" name="TextBox 11">
            <a:extLst>
              <a:ext uri="{FF2B5EF4-FFF2-40B4-BE49-F238E27FC236}">
                <a16:creationId xmlns:a16="http://schemas.microsoft.com/office/drawing/2014/main" id="{B7E124C3-4DE8-6041-E7FF-0A0C3348402D}"/>
              </a:ext>
            </a:extLst>
          </p:cNvPr>
          <p:cNvSpPr txBox="1"/>
          <p:nvPr/>
        </p:nvSpPr>
        <p:spPr>
          <a:xfrm>
            <a:off x="7186459" y="4449051"/>
            <a:ext cx="4308648" cy="1754326"/>
          </a:xfrm>
          <a:prstGeom prst="rect">
            <a:avLst/>
          </a:prstGeom>
          <a:solidFill>
            <a:srgbClr val="D9D9D9"/>
          </a:solidFill>
          <a:ln>
            <a:solidFill>
              <a:schemeClr val="tx1"/>
            </a:solidFill>
          </a:ln>
          <a:effectLst>
            <a:outerShdw blurRad="50800" dist="38100" dir="5400000" algn="t" rotWithShape="0">
              <a:prstClr val="black">
                <a:alpha val="40000"/>
              </a:prstClr>
            </a:outerShdw>
          </a:effectLst>
        </p:spPr>
        <p:txBody>
          <a:bodyPr wrap="square">
            <a:spAutoFit/>
          </a:bodyPr>
          <a:lstStyle>
            <a:defPPr>
              <a:defRPr lang="en-US"/>
            </a:defPPr>
            <a:lvl1pPr>
              <a:defRPr sz="2000" b="0"/>
            </a:lvl1pPr>
          </a:lstStyle>
          <a:p>
            <a:r>
              <a:rPr lang="en-US" sz="1800" dirty="0">
                <a:solidFill>
                  <a:srgbClr val="31501C"/>
                </a:solidFill>
              </a:rPr>
              <a:t>In addition, the teacher should be using accommodations such as assistive technology to aid in the navigation and reading of </a:t>
            </a:r>
            <a:r>
              <a:rPr lang="en-US" sz="1800" b="1" dirty="0">
                <a:solidFill>
                  <a:srgbClr val="31501C"/>
                </a:solidFill>
              </a:rPr>
              <a:t>products,</a:t>
            </a:r>
            <a:r>
              <a:rPr lang="en-US" sz="1800" dirty="0">
                <a:solidFill>
                  <a:srgbClr val="31501C"/>
                </a:solidFill>
              </a:rPr>
              <a:t> </a:t>
            </a:r>
            <a:r>
              <a:rPr lang="en-US" sz="1800" b="1" dirty="0">
                <a:solidFill>
                  <a:srgbClr val="31501C"/>
                </a:solidFill>
              </a:rPr>
              <a:t>resources, and</a:t>
            </a:r>
            <a:r>
              <a:rPr lang="en-US" sz="1800" dirty="0">
                <a:solidFill>
                  <a:srgbClr val="31501C"/>
                </a:solidFill>
              </a:rPr>
              <a:t> </a:t>
            </a:r>
            <a:r>
              <a:rPr lang="en-US" sz="1800" b="1" dirty="0">
                <a:solidFill>
                  <a:srgbClr val="31501C"/>
                </a:solidFill>
              </a:rPr>
              <a:t>materials</a:t>
            </a:r>
            <a:r>
              <a:rPr lang="en-US" sz="1800" dirty="0">
                <a:solidFill>
                  <a:srgbClr val="31501C"/>
                </a:solidFill>
              </a:rPr>
              <a:t> wherever applicable.</a:t>
            </a:r>
          </a:p>
        </p:txBody>
      </p:sp>
      <p:sp>
        <p:nvSpPr>
          <p:cNvPr id="13" name="TextBox 12">
            <a:extLst>
              <a:ext uri="{FF2B5EF4-FFF2-40B4-BE49-F238E27FC236}">
                <a16:creationId xmlns:a16="http://schemas.microsoft.com/office/drawing/2014/main" id="{3AC3613D-818A-4A14-923D-F4D2432931AD}"/>
              </a:ext>
            </a:extLst>
          </p:cNvPr>
          <p:cNvSpPr txBox="1"/>
          <p:nvPr/>
        </p:nvSpPr>
        <p:spPr>
          <a:xfrm>
            <a:off x="10531012" y="6371845"/>
            <a:ext cx="1138904" cy="369332"/>
          </a:xfrm>
          <a:prstGeom prst="rect">
            <a:avLst/>
          </a:prstGeom>
          <a:noFill/>
        </p:spPr>
        <p:txBody>
          <a:bodyPr wrap="square">
            <a:spAutoFit/>
          </a:bodyPr>
          <a:lstStyle/>
          <a:p>
            <a:r>
              <a:rPr lang="en-US" sz="1800"/>
              <a:t>Ex: p. 29</a:t>
            </a:r>
            <a:endParaRPr lang="en-US"/>
          </a:p>
        </p:txBody>
      </p:sp>
      <p:sp>
        <p:nvSpPr>
          <p:cNvPr id="11" name="TextBox 10">
            <a:hlinkClick r:id="rId4" action="ppaction://hlinksldjump"/>
            <a:extLst>
              <a:ext uri="{FF2B5EF4-FFF2-40B4-BE49-F238E27FC236}">
                <a16:creationId xmlns:a16="http://schemas.microsoft.com/office/drawing/2014/main" id="{7F465DFF-A420-4817-8E96-9F64324C5C88}"/>
              </a:ext>
            </a:extLst>
          </p:cNvPr>
          <p:cNvSpPr txBox="1"/>
          <p:nvPr/>
        </p:nvSpPr>
        <p:spPr>
          <a:xfrm>
            <a:off x="8960043" y="80564"/>
            <a:ext cx="1623236" cy="400110"/>
          </a:xfrm>
          <a:prstGeom prst="rect">
            <a:avLst/>
          </a:prstGeom>
          <a:noFill/>
        </p:spPr>
        <p:txBody>
          <a:bodyPr wrap="square" rtlCol="0">
            <a:spAutoFit/>
          </a:bodyPr>
          <a:lstStyle/>
          <a:p>
            <a:pPr algn="l">
              <a:buClr>
                <a:srgbClr val="53C10C"/>
              </a:buClr>
              <a:buSzPct val="85000"/>
            </a:pPr>
            <a:r>
              <a:rPr lang="en-US" sz="2000">
                <a:solidFill>
                  <a:srgbClr val="5A5D5C"/>
                </a:solidFill>
                <a:latin typeface="Calibri Light" panose="020F0302020204030204" pitchFamily="34" charset="0"/>
                <a:cs typeface="Calibri Light" panose="020F0302020204030204" pitchFamily="34" charset="0"/>
              </a:rPr>
              <a:t>c</a:t>
            </a:r>
            <a:r>
              <a:rPr lang="en-US" sz="2000" b="0" i="0">
                <a:solidFill>
                  <a:srgbClr val="5A5D5C"/>
                </a:solidFill>
                <a:latin typeface="Calibri Light" panose="020F0302020204030204" pitchFamily="34" charset="0"/>
                <a:cs typeface="Calibri Light" panose="020F0302020204030204" pitchFamily="34" charset="0"/>
              </a:rPr>
              <a:t>lick to return</a:t>
            </a:r>
          </a:p>
        </p:txBody>
      </p:sp>
      <p:pic>
        <p:nvPicPr>
          <p:cNvPr id="10242" name="Picture 2">
            <a:extLst>
              <a:ext uri="{FF2B5EF4-FFF2-40B4-BE49-F238E27FC236}">
                <a16:creationId xmlns:a16="http://schemas.microsoft.com/office/drawing/2014/main" id="{4A099F7B-D508-4EB1-AE7B-6EDC6669CB4B}"/>
              </a:ext>
              <a:ext uri="{C183D7F6-B498-43B3-948B-1728B52AA6E4}">
                <adec:decorative xmlns:adec="http://schemas.microsoft.com/office/drawing/2017/decorative" val="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065" y="1695067"/>
            <a:ext cx="4295042" cy="2416937"/>
          </a:xfrm>
          <a:prstGeom prst="rect">
            <a:avLst/>
          </a:prstGeom>
          <a:noFill/>
          <a:ln w="12700">
            <a:solidFill>
              <a:schemeClr val="tx1"/>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628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D8E38F-40EA-4DFF-8128-CA80EA9FDA43}"/>
              </a:ext>
            </a:extLst>
          </p:cNvPr>
          <p:cNvSpPr>
            <a:spLocks noGrp="1"/>
          </p:cNvSpPr>
          <p:nvPr>
            <p:ph type="title"/>
          </p:nvPr>
        </p:nvSpPr>
        <p:spPr/>
        <p:txBody>
          <a:bodyPr/>
          <a:lstStyle/>
          <a:p>
            <a:r>
              <a:rPr lang="en-US" dirty="0">
                <a:solidFill>
                  <a:schemeClr val="bg1"/>
                </a:solidFill>
              </a:rPr>
              <a:t>Evidence-Based</a:t>
            </a:r>
            <a:r>
              <a:rPr lang="en-US" baseline="0" dirty="0">
                <a:solidFill>
                  <a:schemeClr val="bg1"/>
                </a:solidFill>
              </a:rPr>
              <a:t> Practices Diagnostic Tool</a:t>
            </a:r>
            <a:endParaRPr lang="en-US" dirty="0">
              <a:solidFill>
                <a:schemeClr val="bg1"/>
              </a:solidFill>
            </a:endParaRPr>
          </a:p>
        </p:txBody>
      </p:sp>
      <p:sp>
        <p:nvSpPr>
          <p:cNvPr id="5" name="Rectangle 4">
            <a:extLst>
              <a:ext uri="{FF2B5EF4-FFF2-40B4-BE49-F238E27FC236}">
                <a16:creationId xmlns:a16="http://schemas.microsoft.com/office/drawing/2014/main" id="{67A8414B-49A1-93AC-C942-0A3117E33F2C}"/>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descr="This is an image of the Evidence-Based Practices Diagnostic Tool">
            <a:extLst>
              <a:ext uri="{FF2B5EF4-FFF2-40B4-BE49-F238E27FC236}">
                <a16:creationId xmlns:a16="http://schemas.microsoft.com/office/drawing/2014/main" id="{DD5309FA-3F8A-4186-AA7B-EB455368CEF0}"/>
              </a:ext>
            </a:extLst>
          </p:cNvPr>
          <p:cNvGrpSpPr/>
          <p:nvPr/>
        </p:nvGrpSpPr>
        <p:grpSpPr>
          <a:xfrm>
            <a:off x="637144" y="144855"/>
            <a:ext cx="10917711" cy="6713145"/>
            <a:chOff x="637144" y="144855"/>
            <a:chExt cx="10917711" cy="6713145"/>
          </a:xfrm>
        </p:grpSpPr>
        <p:grpSp>
          <p:nvGrpSpPr>
            <p:cNvPr id="11" name="Group 10">
              <a:extLst>
                <a:ext uri="{FF2B5EF4-FFF2-40B4-BE49-F238E27FC236}">
                  <a16:creationId xmlns:a16="http://schemas.microsoft.com/office/drawing/2014/main" id="{86EB7EA6-2DAA-4C47-ACEF-7258F988F0EA}"/>
                </a:ext>
              </a:extLst>
            </p:cNvPr>
            <p:cNvGrpSpPr/>
            <p:nvPr/>
          </p:nvGrpSpPr>
          <p:grpSpPr>
            <a:xfrm>
              <a:off x="637144" y="144855"/>
              <a:ext cx="10917711" cy="6713145"/>
              <a:chOff x="637144" y="144855"/>
              <a:chExt cx="10917711" cy="6713145"/>
            </a:xfrm>
          </p:grpSpPr>
          <p:pic>
            <p:nvPicPr>
              <p:cNvPr id="9" name="Picture 8" descr="This is an image of the Evidence-Based Practices Diagnostic Tool">
                <a:extLst>
                  <a:ext uri="{FF2B5EF4-FFF2-40B4-BE49-F238E27FC236}">
                    <a16:creationId xmlns:a16="http://schemas.microsoft.com/office/drawing/2014/main" id="{41AEF39A-DCBA-46FD-B431-27E90AB43A2E}"/>
                  </a:ext>
                </a:extLst>
              </p:cNvPr>
              <p:cNvPicPr>
                <a:picLocks noChangeAspect="1"/>
              </p:cNvPicPr>
              <p:nvPr/>
            </p:nvPicPr>
            <p:blipFill>
              <a:blip r:embed="rId3"/>
              <a:stretch>
                <a:fillRect/>
              </a:stretch>
            </p:blipFill>
            <p:spPr>
              <a:xfrm>
                <a:off x="637144" y="144855"/>
                <a:ext cx="10917711" cy="6713145"/>
              </a:xfrm>
              <a:prstGeom prst="rect">
                <a:avLst/>
              </a:prstGeom>
            </p:spPr>
          </p:pic>
          <p:pic>
            <p:nvPicPr>
              <p:cNvPr id="3" name="Picture 2">
                <a:extLst>
                  <a:ext uri="{FF2B5EF4-FFF2-40B4-BE49-F238E27FC236}">
                    <a16:creationId xmlns:a16="http://schemas.microsoft.com/office/drawing/2014/main" id="{477A528B-FAD5-EB8B-D432-21DF0B2E27C5}"/>
                  </a:ext>
                </a:extLst>
              </p:cNvPr>
              <p:cNvPicPr>
                <a:picLocks noChangeAspect="1"/>
              </p:cNvPicPr>
              <p:nvPr/>
            </p:nvPicPr>
            <p:blipFill>
              <a:blip r:embed="rId4"/>
              <a:stretch>
                <a:fillRect/>
              </a:stretch>
            </p:blipFill>
            <p:spPr>
              <a:xfrm>
                <a:off x="828493" y="144855"/>
                <a:ext cx="10483913" cy="1451329"/>
              </a:xfrm>
              <a:prstGeom prst="rect">
                <a:avLst/>
              </a:prstGeom>
            </p:spPr>
          </p:pic>
        </p:grpSp>
        <p:pic>
          <p:nvPicPr>
            <p:cNvPr id="10" name="Picture 9">
              <a:extLst>
                <a:ext uri="{FF2B5EF4-FFF2-40B4-BE49-F238E27FC236}">
                  <a16:creationId xmlns:a16="http://schemas.microsoft.com/office/drawing/2014/main" id="{311F491D-81EE-4CA3-BF9C-9CC432A50BF2}"/>
                </a:ext>
              </a:extLst>
            </p:cNvPr>
            <p:cNvPicPr>
              <a:picLocks noChangeAspect="1"/>
            </p:cNvPicPr>
            <p:nvPr/>
          </p:nvPicPr>
          <p:blipFill>
            <a:blip r:embed="rId5"/>
            <a:stretch>
              <a:fillRect/>
            </a:stretch>
          </p:blipFill>
          <p:spPr>
            <a:xfrm>
              <a:off x="2101493" y="144855"/>
              <a:ext cx="8153400" cy="457200"/>
            </a:xfrm>
            <a:prstGeom prst="rect">
              <a:avLst/>
            </a:prstGeom>
          </p:spPr>
        </p:pic>
      </p:grpSp>
    </p:spTree>
    <p:extLst>
      <p:ext uri="{BB962C8B-B14F-4D97-AF65-F5344CB8AC3E}">
        <p14:creationId xmlns:p14="http://schemas.microsoft.com/office/powerpoint/2010/main" val="3574685278"/>
      </p:ext>
    </p:extLst>
  </p:cSld>
  <p:clrMapOvr>
    <a:masterClrMapping/>
  </p:clrMapOvr>
  <mc:AlternateContent xmlns:mc="http://schemas.openxmlformats.org/markup-compatibility/2006" xmlns:p14="http://schemas.microsoft.com/office/powerpoint/2010/main">
    <mc:Choice Requires="p14">
      <p:transition p14:dur="0" advClick="0" advTm="1000"/>
    </mc:Choice>
    <mc:Fallback xmlns="">
      <p:transition advClick="0" advTm="10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6FF10-AADC-40F2-B027-E706A84EBA9C}"/>
              </a:ext>
            </a:extLst>
          </p:cNvPr>
          <p:cNvSpPr>
            <a:spLocks noGrp="1"/>
          </p:cNvSpPr>
          <p:nvPr>
            <p:ph type="ctrTitle"/>
          </p:nvPr>
        </p:nvSpPr>
        <p:spPr>
          <a:xfrm>
            <a:off x="1097280" y="1069847"/>
            <a:ext cx="10058400" cy="828520"/>
          </a:xfrm>
        </p:spPr>
        <p:txBody>
          <a:bodyPr>
            <a:noAutofit/>
          </a:bodyPr>
          <a:lstStyle/>
          <a:p>
            <a:r>
              <a:rPr lang="en-US" sz="6000" dirty="0"/>
              <a:t>The EBP Walkthrough Process</a:t>
            </a:r>
          </a:p>
        </p:txBody>
      </p:sp>
      <p:sp>
        <p:nvSpPr>
          <p:cNvPr id="3" name="Subtitle 2">
            <a:extLst>
              <a:ext uri="{FF2B5EF4-FFF2-40B4-BE49-F238E27FC236}">
                <a16:creationId xmlns:a16="http://schemas.microsoft.com/office/drawing/2014/main" id="{38A104C7-DAF3-43ED-9EA9-5B46E34F099A}"/>
              </a:ext>
            </a:extLst>
          </p:cNvPr>
          <p:cNvSpPr>
            <a:spLocks noGrp="1"/>
          </p:cNvSpPr>
          <p:nvPr>
            <p:ph type="subTitle" idx="1"/>
          </p:nvPr>
        </p:nvSpPr>
        <p:spPr/>
        <p:txBody>
          <a:bodyPr/>
          <a:lstStyle/>
          <a:p>
            <a:r>
              <a:rPr lang="en-US" dirty="0"/>
              <a:t>SSIP Submission and Beyond</a:t>
            </a:r>
          </a:p>
        </p:txBody>
      </p:sp>
    </p:spTree>
    <p:extLst>
      <p:ext uri="{BB962C8B-B14F-4D97-AF65-F5344CB8AC3E}">
        <p14:creationId xmlns:p14="http://schemas.microsoft.com/office/powerpoint/2010/main" val="2472373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2" name="Title 1">
            <a:extLst>
              <a:ext uri="{FF2B5EF4-FFF2-40B4-BE49-F238E27FC236}">
                <a16:creationId xmlns:a16="http://schemas.microsoft.com/office/drawing/2014/main" id="{57A6C12F-911C-580E-B37D-43CD0DB473EA}"/>
              </a:ext>
            </a:extLst>
          </p:cNvPr>
          <p:cNvSpPr>
            <a:spLocks noGrp="1"/>
          </p:cNvSpPr>
          <p:nvPr>
            <p:ph type="title"/>
          </p:nvPr>
        </p:nvSpPr>
        <p:spPr>
          <a:xfrm>
            <a:off x="237723" y="272921"/>
            <a:ext cx="7473217" cy="1075380"/>
          </a:xfrm>
        </p:spPr>
        <p:txBody>
          <a:bodyPr/>
          <a:lstStyle/>
          <a:p>
            <a:pPr rtl="0" eaLnBrk="1" latinLnBrk="0" hangingPunct="1"/>
            <a:r>
              <a:rPr lang="en-US" sz="4400" b="1" i="0" kern="1200" dirty="0">
                <a:solidFill>
                  <a:schemeClr val="tx1">
                    <a:lumMod val="65000"/>
                    <a:lumOff val="35000"/>
                  </a:schemeClr>
                </a:solidFill>
                <a:effectLst/>
                <a:latin typeface="Raleway" pitchFamily="2" charset="0"/>
                <a:ea typeface="Open Sans" panose="020B0606030504020204" pitchFamily="34" charset="0"/>
                <a:cs typeface="Arial" panose="020B0604020202020204" pitchFamily="34" charset="0"/>
              </a:rPr>
              <a:t>The Walkthrough Team</a:t>
            </a:r>
            <a:endParaRPr lang="en-US" sz="4400" dirty="0">
              <a:solidFill>
                <a:schemeClr val="tx1">
                  <a:lumMod val="65000"/>
                  <a:lumOff val="35000"/>
                </a:schemeClr>
              </a:solidFill>
              <a:effectLst/>
            </a:endParaRPr>
          </a:p>
          <a:p>
            <a:endParaRPr lang="en-US" dirty="0"/>
          </a:p>
        </p:txBody>
      </p:sp>
      <p:sp>
        <p:nvSpPr>
          <p:cNvPr id="3" name="Rectangle 2">
            <a:extLst>
              <a:ext uri="{FF2B5EF4-FFF2-40B4-BE49-F238E27FC236}">
                <a16:creationId xmlns:a16="http://schemas.microsoft.com/office/drawing/2014/main" id="{98DC4CC3-30F7-3044-316E-CCBE6267DF67}"/>
              </a:ext>
            </a:extLst>
          </p:cNvPr>
          <p:cNvSpPr/>
          <p:nvPr/>
        </p:nvSpPr>
        <p:spPr>
          <a:xfrm>
            <a:off x="218673" y="1219200"/>
            <a:ext cx="6508406" cy="830997"/>
          </a:xfrm>
          <a:prstGeom prst="rect">
            <a:avLst/>
          </a:prstGeom>
        </p:spPr>
        <p:txBody>
          <a:bodyPr wrap="square">
            <a:spAutoFit/>
          </a:bodyPr>
          <a:lstStyle/>
          <a:p>
            <a:pPr defTabSz="685800">
              <a:defRPr/>
            </a:pPr>
            <a:r>
              <a:rPr lang="en-US" sz="2400" dirty="0">
                <a:solidFill>
                  <a:schemeClr val="tx1">
                    <a:lumMod val="65000"/>
                    <a:lumOff val="35000"/>
                  </a:schemeClr>
                </a:solidFill>
                <a:cs typeface="Times New Roman" panose="02020603050405020304" pitchFamily="18" charset="0"/>
              </a:rPr>
              <a:t>The Team is typically comprised of two or more of the following members:</a:t>
            </a:r>
          </a:p>
        </p:txBody>
      </p:sp>
      <p:sp>
        <p:nvSpPr>
          <p:cNvPr id="4" name="TextBox 3">
            <a:extLst>
              <a:ext uri="{FF2B5EF4-FFF2-40B4-BE49-F238E27FC236}">
                <a16:creationId xmlns:a16="http://schemas.microsoft.com/office/drawing/2014/main" id="{2355AF97-BA1E-638B-0ABE-F51406C9248C}"/>
              </a:ext>
            </a:extLst>
          </p:cNvPr>
          <p:cNvSpPr txBox="1"/>
          <p:nvPr/>
        </p:nvSpPr>
        <p:spPr>
          <a:xfrm>
            <a:off x="3542344" y="2486968"/>
            <a:ext cx="6369469" cy="3570208"/>
          </a:xfrm>
          <a:prstGeom prst="rect">
            <a:avLst/>
          </a:prstGeom>
          <a:noFill/>
        </p:spPr>
        <p:txBody>
          <a:bodyPr wrap="square">
            <a:spAutoFit/>
          </a:bodyPr>
          <a:lstStyle/>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Principal</a:t>
            </a:r>
          </a:p>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Assistant Principal</a:t>
            </a:r>
          </a:p>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Special Education Leadership</a:t>
            </a:r>
          </a:p>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Instructional Coach/Lead</a:t>
            </a:r>
          </a:p>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Reading Specialist</a:t>
            </a:r>
          </a:p>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Grade Level Team Lead</a:t>
            </a:r>
          </a:p>
          <a:p>
            <a:pPr marL="687388" indent="-342900" defTabSz="685800">
              <a:spcAft>
                <a:spcPts val="1200"/>
              </a:spcAft>
              <a:buFont typeface="Arial" panose="020B0604020202020204" pitchFamily="34" charset="0"/>
              <a:buChar char="•"/>
              <a:defRPr/>
            </a:pPr>
            <a:endParaRPr lang="en-US" sz="2200" dirty="0">
              <a:cs typeface="Times New Roman" panose="02020603050405020304" pitchFamily="18" charset="0"/>
            </a:endParaRPr>
          </a:p>
        </p:txBody>
      </p:sp>
      <p:pic>
        <p:nvPicPr>
          <p:cNvPr id="6" name="Picture 2">
            <a:extLst>
              <a:ext uri="{FF2B5EF4-FFF2-40B4-BE49-F238E27FC236}">
                <a16:creationId xmlns:a16="http://schemas.microsoft.com/office/drawing/2014/main" id="{23D0E34B-8DCB-EC59-EFAB-348B6581BF2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3972" y="3048000"/>
            <a:ext cx="2287170" cy="228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7747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4" name="Title 1">
            <a:extLst>
              <a:ext uri="{FF2B5EF4-FFF2-40B4-BE49-F238E27FC236}">
                <a16:creationId xmlns:a16="http://schemas.microsoft.com/office/drawing/2014/main" id="{818F56EE-AF25-6EE4-FF61-D9E0D2B144AF}"/>
              </a:ext>
            </a:extLst>
          </p:cNvPr>
          <p:cNvSpPr>
            <a:spLocks noGrp="1"/>
          </p:cNvSpPr>
          <p:nvPr>
            <p:ph type="title"/>
          </p:nvPr>
        </p:nvSpPr>
        <p:spPr>
          <a:xfrm>
            <a:off x="381000" y="316916"/>
            <a:ext cx="7966553" cy="629551"/>
          </a:xfrm>
        </p:spPr>
        <p:txBody>
          <a:bodyPr/>
          <a:lstStyle/>
          <a:p>
            <a:pPr rtl="0" eaLnBrk="1" latinLnBrk="0" hangingPunct="1"/>
            <a:r>
              <a:rPr lang="en-US" sz="4000" b="1" i="0" kern="1200" dirty="0">
                <a:solidFill>
                  <a:schemeClr val="tx1">
                    <a:lumMod val="65000"/>
                    <a:lumOff val="35000"/>
                  </a:schemeClr>
                </a:solidFill>
                <a:effectLst/>
                <a:latin typeface="Raleway" pitchFamily="2" charset="0"/>
                <a:ea typeface="Open Sans" panose="020B0606030504020204" pitchFamily="34" charset="0"/>
                <a:cs typeface="Arial" panose="020B0604020202020204" pitchFamily="34" charset="0"/>
              </a:rPr>
              <a:t>The Walkthrough Classroom</a:t>
            </a:r>
            <a:endParaRPr lang="en-US" sz="4000" dirty="0">
              <a:solidFill>
                <a:schemeClr val="tx1">
                  <a:lumMod val="65000"/>
                  <a:lumOff val="35000"/>
                </a:schemeClr>
              </a:solidFill>
              <a:effectLst/>
            </a:endParaRPr>
          </a:p>
          <a:p>
            <a:endParaRPr lang="en-US" dirty="0"/>
          </a:p>
        </p:txBody>
      </p:sp>
      <p:sp>
        <p:nvSpPr>
          <p:cNvPr id="2" name="Rectangle 1">
            <a:extLst>
              <a:ext uri="{FF2B5EF4-FFF2-40B4-BE49-F238E27FC236}">
                <a16:creationId xmlns:a16="http://schemas.microsoft.com/office/drawing/2014/main" id="{3F405119-7746-8645-B1D5-522876E875F1}"/>
              </a:ext>
            </a:extLst>
          </p:cNvPr>
          <p:cNvSpPr/>
          <p:nvPr/>
        </p:nvSpPr>
        <p:spPr>
          <a:xfrm>
            <a:off x="381000" y="1026725"/>
            <a:ext cx="6204424" cy="830997"/>
          </a:xfrm>
          <a:prstGeom prst="rect">
            <a:avLst/>
          </a:prstGeom>
        </p:spPr>
        <p:txBody>
          <a:bodyPr wrap="square">
            <a:spAutoFit/>
          </a:bodyPr>
          <a:lstStyle/>
          <a:p>
            <a:pPr defTabSz="685800">
              <a:defRPr/>
            </a:pPr>
            <a:r>
              <a:rPr lang="en-US" sz="2400" dirty="0">
                <a:solidFill>
                  <a:schemeClr val="tx1">
                    <a:lumMod val="65000"/>
                    <a:lumOff val="35000"/>
                  </a:schemeClr>
                </a:solidFill>
                <a:cs typeface="Times New Roman" panose="02020603050405020304" pitchFamily="18" charset="0"/>
              </a:rPr>
              <a:t>For the SSIP Process and the focus on foundational literacy outcomes:</a:t>
            </a:r>
          </a:p>
        </p:txBody>
      </p:sp>
      <p:sp>
        <p:nvSpPr>
          <p:cNvPr id="3" name="TextBox 2">
            <a:extLst>
              <a:ext uri="{FF2B5EF4-FFF2-40B4-BE49-F238E27FC236}">
                <a16:creationId xmlns:a16="http://schemas.microsoft.com/office/drawing/2014/main" id="{CCF71E89-FE17-CDC6-3501-714DD7526E89}"/>
              </a:ext>
            </a:extLst>
          </p:cNvPr>
          <p:cNvSpPr txBox="1"/>
          <p:nvPr/>
        </p:nvSpPr>
        <p:spPr>
          <a:xfrm>
            <a:off x="1638300" y="2469524"/>
            <a:ext cx="7966553" cy="3139321"/>
          </a:xfrm>
          <a:prstGeom prst="rect">
            <a:avLst/>
          </a:prstGeom>
          <a:noFill/>
        </p:spPr>
        <p:txBody>
          <a:bodyPr wrap="square">
            <a:spAutoFit/>
          </a:bodyPr>
          <a:lstStyle/>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Classrooms containing students in Grades K–3</a:t>
            </a:r>
          </a:p>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Classrooms having students with disabilities in attendance</a:t>
            </a:r>
          </a:p>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Classrooms providing ELA or ELA-integrated instruction during observation</a:t>
            </a:r>
          </a:p>
          <a:p>
            <a:pPr marL="687388" indent="-342900" defTabSz="685800">
              <a:spcAft>
                <a:spcPts val="1200"/>
              </a:spcAft>
              <a:buFont typeface="Arial" panose="020B0604020202020204" pitchFamily="34" charset="0"/>
              <a:buChar char="•"/>
              <a:defRPr/>
            </a:pPr>
            <a:r>
              <a:rPr lang="en-US" sz="2400" dirty="0">
                <a:cs typeface="Times New Roman" panose="02020603050405020304" pitchFamily="18" charset="0"/>
              </a:rPr>
              <a:t>Whenever possible, the same two classrooms/instructors for each submission</a:t>
            </a:r>
          </a:p>
        </p:txBody>
      </p:sp>
      <p:pic>
        <p:nvPicPr>
          <p:cNvPr id="6" name="Picture 2">
            <a:extLst>
              <a:ext uri="{FF2B5EF4-FFF2-40B4-BE49-F238E27FC236}">
                <a16:creationId xmlns:a16="http://schemas.microsoft.com/office/drawing/2014/main" id="{DC291BE9-19FC-D39A-C3A8-DAD58C2B9F6E}"/>
              </a:ext>
              <a:ext uri="{C183D7F6-B498-43B3-948B-1728B52AA6E4}">
                <adec:decorative xmlns:adec="http://schemas.microsoft.com/office/drawing/2017/decorative" val="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758" b="98047" l="9961" r="89844">
                        <a14:foregroundMark x1="49219" y1="6055" x2="54688" y2="15430"/>
                        <a14:foregroundMark x1="50977" y1="1758" x2="50977" y2="1758"/>
                        <a14:foregroundMark x1="46484" y1="93164" x2="46484" y2="93164"/>
                        <a14:foregroundMark x1="54688" y1="97656" x2="54688" y2="97656"/>
                        <a14:foregroundMark x1="45508" y1="98047" x2="45508" y2="98047"/>
                        <a14:foregroundMark x1="51953" y1="36719" x2="51953" y2="36719"/>
                        <a14:foregroundMark x1="49805" y1="33984" x2="48242" y2="37891"/>
                        <a14:foregroundMark x1="50391" y1="50977" x2="50391" y2="47852"/>
                        <a14:backgroundMark x1="38281" y1="37891" x2="38281" y2="37891"/>
                        <a14:backgroundMark x1="61328" y1="37891" x2="61328" y2="37891"/>
                      </a14:backgroundRemoval>
                    </a14:imgEffect>
                  </a14:imgLayer>
                </a14:imgProps>
              </a:ext>
              <a:ext uri="{28A0092B-C50C-407E-A947-70E740481C1C}">
                <a14:useLocalDpi xmlns:a14="http://schemas.microsoft.com/office/drawing/2010/main" val="0"/>
              </a:ext>
            </a:extLst>
          </a:blip>
          <a:srcRect/>
          <a:stretch>
            <a:fillRect/>
          </a:stretch>
        </p:blipFill>
        <p:spPr bwMode="auto">
          <a:xfrm>
            <a:off x="9604853" y="2895599"/>
            <a:ext cx="2287170" cy="2287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79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2" name="Title 1">
            <a:extLst>
              <a:ext uri="{FF2B5EF4-FFF2-40B4-BE49-F238E27FC236}">
                <a16:creationId xmlns:a16="http://schemas.microsoft.com/office/drawing/2014/main" id="{A0420E5A-D2A8-CCCB-E336-E52C75CF66B4}"/>
              </a:ext>
            </a:extLst>
          </p:cNvPr>
          <p:cNvSpPr>
            <a:spLocks noGrp="1"/>
          </p:cNvSpPr>
          <p:nvPr>
            <p:ph type="title"/>
          </p:nvPr>
        </p:nvSpPr>
        <p:spPr>
          <a:xfrm>
            <a:off x="250521" y="316916"/>
            <a:ext cx="7966553" cy="1075380"/>
          </a:xfrm>
        </p:spPr>
        <p:txBody>
          <a:bodyPr/>
          <a:lstStyle/>
          <a:p>
            <a:pPr rtl="0" eaLnBrk="1" latinLnBrk="0" hangingPunct="1"/>
            <a:r>
              <a:rPr lang="en-US" sz="4400" b="1" i="0" kern="1200" dirty="0">
                <a:solidFill>
                  <a:schemeClr val="tx1">
                    <a:lumMod val="65000"/>
                    <a:lumOff val="35000"/>
                  </a:schemeClr>
                </a:solidFill>
                <a:effectLst/>
                <a:latin typeface="Raleway" pitchFamily="2" charset="0"/>
                <a:ea typeface="Open Sans" panose="020B0606030504020204" pitchFamily="34" charset="0"/>
                <a:cs typeface="Arial" panose="020B0604020202020204" pitchFamily="34" charset="0"/>
              </a:rPr>
              <a:t>The Classroom Teachers</a:t>
            </a:r>
            <a:endParaRPr lang="en-US" sz="4400" dirty="0">
              <a:solidFill>
                <a:schemeClr val="tx1">
                  <a:lumMod val="65000"/>
                  <a:lumOff val="35000"/>
                </a:schemeClr>
              </a:solidFill>
              <a:effectLst/>
            </a:endParaRPr>
          </a:p>
          <a:p>
            <a:endParaRPr lang="en-US" dirty="0"/>
          </a:p>
        </p:txBody>
      </p:sp>
      <p:sp>
        <p:nvSpPr>
          <p:cNvPr id="3" name="Rectangle 2">
            <a:extLst>
              <a:ext uri="{FF2B5EF4-FFF2-40B4-BE49-F238E27FC236}">
                <a16:creationId xmlns:a16="http://schemas.microsoft.com/office/drawing/2014/main" id="{E8DE21FB-D0A8-4F27-FF60-A46A48D3E044}"/>
              </a:ext>
            </a:extLst>
          </p:cNvPr>
          <p:cNvSpPr/>
          <p:nvPr/>
        </p:nvSpPr>
        <p:spPr>
          <a:xfrm>
            <a:off x="333043" y="1125319"/>
            <a:ext cx="6204424" cy="830997"/>
          </a:xfrm>
          <a:prstGeom prst="rect">
            <a:avLst/>
          </a:prstGeom>
        </p:spPr>
        <p:txBody>
          <a:bodyPr wrap="square">
            <a:spAutoFit/>
          </a:bodyPr>
          <a:lstStyle/>
          <a:p>
            <a:pPr defTabSz="685800">
              <a:defRPr/>
            </a:pPr>
            <a:r>
              <a:rPr lang="en-US" sz="2400" dirty="0">
                <a:solidFill>
                  <a:schemeClr val="tx1">
                    <a:lumMod val="65000"/>
                    <a:lumOff val="35000"/>
                  </a:schemeClr>
                </a:solidFill>
                <a:cs typeface="Times New Roman" panose="02020603050405020304" pitchFamily="18" charset="0"/>
              </a:rPr>
              <a:t>An additional consideration might concern the teachers being observed:</a:t>
            </a:r>
          </a:p>
        </p:txBody>
      </p:sp>
      <p:sp>
        <p:nvSpPr>
          <p:cNvPr id="4" name="TextBox 3">
            <a:extLst>
              <a:ext uri="{FF2B5EF4-FFF2-40B4-BE49-F238E27FC236}">
                <a16:creationId xmlns:a16="http://schemas.microsoft.com/office/drawing/2014/main" id="{56DEF3B1-041B-02A8-C2B5-5F8791E9A043}"/>
              </a:ext>
            </a:extLst>
          </p:cNvPr>
          <p:cNvSpPr txBox="1"/>
          <p:nvPr/>
        </p:nvSpPr>
        <p:spPr>
          <a:xfrm>
            <a:off x="2330431" y="3452138"/>
            <a:ext cx="2224163" cy="523220"/>
          </a:xfrm>
          <a:prstGeom prst="rect">
            <a:avLst/>
          </a:prstGeom>
          <a:noFill/>
        </p:spPr>
        <p:txBody>
          <a:bodyPr wrap="square">
            <a:spAutoFit/>
          </a:bodyPr>
          <a:lstStyle/>
          <a:p>
            <a:pPr marL="344488" defTabSz="685800">
              <a:spcAft>
                <a:spcPts val="1200"/>
              </a:spcAft>
              <a:defRPr/>
            </a:pPr>
            <a:r>
              <a:rPr lang="en-US" sz="2800" dirty="0">
                <a:cs typeface="Times New Roman" panose="02020603050405020304" pitchFamily="18" charset="0"/>
              </a:rPr>
              <a:t>Example:</a:t>
            </a:r>
          </a:p>
        </p:txBody>
      </p:sp>
      <p:sp>
        <p:nvSpPr>
          <p:cNvPr id="6" name="TextBox 5">
            <a:extLst>
              <a:ext uri="{FF2B5EF4-FFF2-40B4-BE49-F238E27FC236}">
                <a16:creationId xmlns:a16="http://schemas.microsoft.com/office/drawing/2014/main" id="{AA8D2B1F-530F-121C-56E7-A7E7DBF28161}"/>
              </a:ext>
            </a:extLst>
          </p:cNvPr>
          <p:cNvSpPr txBox="1"/>
          <p:nvPr/>
        </p:nvSpPr>
        <p:spPr>
          <a:xfrm>
            <a:off x="5791200" y="4947851"/>
            <a:ext cx="2060945" cy="723275"/>
          </a:xfrm>
          <a:prstGeom prst="rect">
            <a:avLst/>
          </a:prstGeom>
          <a:noFill/>
        </p:spPr>
        <p:txBody>
          <a:bodyPr wrap="square">
            <a:spAutoFit/>
          </a:bodyPr>
          <a:lstStyle/>
          <a:p>
            <a:pPr defTabSz="685800">
              <a:spcAft>
                <a:spcPts val="600"/>
              </a:spcAft>
              <a:defRPr/>
            </a:pPr>
            <a:r>
              <a:rPr lang="en-US" sz="1800" dirty="0">
                <a:solidFill>
                  <a:schemeClr val="accent1"/>
                </a:solidFill>
                <a:cs typeface="Times New Roman" panose="02020603050405020304" pitchFamily="18" charset="0"/>
              </a:rPr>
              <a:t>Exemplary/Lead </a:t>
            </a:r>
          </a:p>
          <a:p>
            <a:pPr defTabSz="685800">
              <a:spcAft>
                <a:spcPts val="600"/>
              </a:spcAft>
              <a:defRPr/>
            </a:pPr>
            <a:r>
              <a:rPr lang="en-US" dirty="0">
                <a:solidFill>
                  <a:schemeClr val="accent1"/>
                </a:solidFill>
                <a:cs typeface="Times New Roman" panose="02020603050405020304" pitchFamily="18" charset="0"/>
              </a:rPr>
              <a:t>      </a:t>
            </a:r>
            <a:r>
              <a:rPr lang="en-US" sz="1800" dirty="0">
                <a:solidFill>
                  <a:schemeClr val="accent1"/>
                </a:solidFill>
                <a:cs typeface="Times New Roman" panose="02020603050405020304" pitchFamily="18" charset="0"/>
              </a:rPr>
              <a:t>Teacher</a:t>
            </a:r>
          </a:p>
        </p:txBody>
      </p:sp>
      <p:sp>
        <p:nvSpPr>
          <p:cNvPr id="7" name="Rectangle 6">
            <a:extLst>
              <a:ext uri="{FF2B5EF4-FFF2-40B4-BE49-F238E27FC236}">
                <a16:creationId xmlns:a16="http://schemas.microsoft.com/office/drawing/2014/main" id="{C36A8BB1-9C75-B6B3-E637-26FAC888E88C}"/>
              </a:ext>
            </a:extLst>
          </p:cNvPr>
          <p:cNvSpPr/>
          <p:nvPr/>
        </p:nvSpPr>
        <p:spPr>
          <a:xfrm>
            <a:off x="8534400" y="4947851"/>
            <a:ext cx="2869018" cy="784830"/>
          </a:xfrm>
          <a:prstGeom prst="rect">
            <a:avLst/>
          </a:prstGeom>
        </p:spPr>
        <p:txBody>
          <a:bodyPr wrap="square">
            <a:spAutoFit/>
          </a:bodyPr>
          <a:lstStyle/>
          <a:p>
            <a:pPr defTabSz="685800">
              <a:spcAft>
                <a:spcPts val="600"/>
              </a:spcAft>
              <a:defRPr/>
            </a:pPr>
            <a:r>
              <a:rPr lang="en-US" sz="2000" dirty="0">
                <a:solidFill>
                  <a:schemeClr val="accent2"/>
                </a:solidFill>
                <a:cs typeface="Times New Roman" panose="02020603050405020304" pitchFamily="18" charset="0"/>
              </a:rPr>
              <a:t>Growing/Developing </a:t>
            </a:r>
          </a:p>
          <a:p>
            <a:pPr defTabSz="685800">
              <a:spcAft>
                <a:spcPts val="600"/>
              </a:spcAft>
              <a:defRPr/>
            </a:pPr>
            <a:r>
              <a:rPr lang="en-US" sz="2000" dirty="0">
                <a:solidFill>
                  <a:schemeClr val="accent2"/>
                </a:solidFill>
                <a:cs typeface="Times New Roman" panose="02020603050405020304" pitchFamily="18" charset="0"/>
              </a:rPr>
              <a:t>          Teacher</a:t>
            </a:r>
            <a:endParaRPr lang="en-US" sz="2000" dirty="0">
              <a:solidFill>
                <a:schemeClr val="accent2"/>
              </a:solidFill>
            </a:endParaRPr>
          </a:p>
        </p:txBody>
      </p:sp>
      <p:pic>
        <p:nvPicPr>
          <p:cNvPr id="8" name="Picture 2">
            <a:extLst>
              <a:ext uri="{FF2B5EF4-FFF2-40B4-BE49-F238E27FC236}">
                <a16:creationId xmlns:a16="http://schemas.microsoft.com/office/drawing/2014/main" id="{4F725F33-1CB3-3BBD-387C-E75DCE5EF24E}"/>
              </a:ext>
              <a:ext uri="{C183D7F6-B498-43B3-948B-1728B52AA6E4}">
                <adec:decorative xmlns:adec="http://schemas.microsoft.com/office/drawing/2017/decorative" val="1"/>
              </a:ext>
            </a:extLst>
          </p:cNvPr>
          <p:cNvPicPr>
            <a:picLocks noChangeAspect="1" noChangeArrowheads="1"/>
          </p:cNvPicPr>
          <p:nvPr/>
        </p:nvPicPr>
        <p:blipFill>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4000" contrast="-39000"/>
                    </a14:imgEffect>
                  </a14:imgLayer>
                </a14:imgProps>
              </a:ext>
              <a:ext uri="{28A0092B-C50C-407E-A947-70E740481C1C}">
                <a14:useLocalDpi xmlns:a14="http://schemas.microsoft.com/office/drawing/2010/main" val="0"/>
              </a:ext>
            </a:extLst>
          </a:blip>
          <a:srcRect/>
          <a:stretch>
            <a:fillRect/>
          </a:stretch>
        </p:blipFill>
        <p:spPr bwMode="auto">
          <a:xfrm>
            <a:off x="6400800" y="2780073"/>
            <a:ext cx="1138765" cy="17848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F094F3DD-F94B-944B-E3B0-0CB98EEB744C}"/>
              </a:ext>
              <a:ext uri="{C183D7F6-B498-43B3-948B-1728B52AA6E4}">
                <adec:decorative xmlns:adec="http://schemas.microsoft.com/office/drawing/2017/decorative" val="1"/>
              </a:ext>
            </a:extLst>
          </p:cNvPr>
          <p:cNvPicPr>
            <a:picLocks noChangeAspect="1" noChangeArrowheads="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4">
                    <a14:imgEffect>
                      <a14:sharpenSoften amount="46000"/>
                    </a14:imgEffect>
                    <a14:imgEffect>
                      <a14:colorTemperature colorTemp="11500"/>
                    </a14:imgEffect>
                    <a14:imgEffect>
                      <a14:saturation sat="239000"/>
                    </a14:imgEffect>
                    <a14:imgEffect>
                      <a14:brightnessContrast bright="-100000" contrast="-3000"/>
                    </a14:imgEffect>
                  </a14:imgLayer>
                </a14:imgProps>
              </a:ext>
              <a:ext uri="{28A0092B-C50C-407E-A947-70E740481C1C}">
                <a14:useLocalDpi xmlns:a14="http://schemas.microsoft.com/office/drawing/2010/main" val="0"/>
              </a:ext>
            </a:extLst>
          </a:blip>
          <a:srcRect/>
          <a:stretch>
            <a:fillRect/>
          </a:stretch>
        </p:blipFill>
        <p:spPr bwMode="auto">
          <a:xfrm flipH="1">
            <a:off x="9007814" y="2780073"/>
            <a:ext cx="1138765" cy="1784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1219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2" name="Title 1">
            <a:extLst>
              <a:ext uri="{FF2B5EF4-FFF2-40B4-BE49-F238E27FC236}">
                <a16:creationId xmlns:a16="http://schemas.microsoft.com/office/drawing/2014/main" id="{C21BAE96-3E23-B124-A243-3BD543DC14D8}"/>
              </a:ext>
            </a:extLst>
          </p:cNvPr>
          <p:cNvSpPr>
            <a:spLocks noGrp="1"/>
          </p:cNvSpPr>
          <p:nvPr>
            <p:ph type="title"/>
          </p:nvPr>
        </p:nvSpPr>
        <p:spPr>
          <a:xfrm>
            <a:off x="493642" y="276055"/>
            <a:ext cx="6319867" cy="745938"/>
          </a:xfrm>
        </p:spPr>
        <p:txBody>
          <a:bodyPr/>
          <a:lstStyle/>
          <a:p>
            <a:r>
              <a:rPr lang="en-US" sz="5500" b="1" i="0" kern="1200" dirty="0">
                <a:solidFill>
                  <a:schemeClr val="tx1">
                    <a:lumMod val="65000"/>
                    <a:lumOff val="35000"/>
                  </a:schemeClr>
                </a:solidFill>
                <a:effectLst/>
                <a:latin typeface="Raleway" pitchFamily="2" charset="0"/>
                <a:ea typeface="Open Sans" panose="020B0606030504020204" pitchFamily="34" charset="0"/>
                <a:cs typeface="Arial" panose="020B0604020202020204" pitchFamily="34" charset="0"/>
              </a:rPr>
              <a:t>Possibilities</a:t>
            </a:r>
            <a:endParaRPr lang="en-US" dirty="0">
              <a:solidFill>
                <a:schemeClr val="tx1">
                  <a:lumMod val="65000"/>
                  <a:lumOff val="35000"/>
                </a:schemeClr>
              </a:solidFill>
            </a:endParaRPr>
          </a:p>
        </p:txBody>
      </p:sp>
      <p:sp>
        <p:nvSpPr>
          <p:cNvPr id="3" name="Rectangle 2">
            <a:extLst>
              <a:ext uri="{FF2B5EF4-FFF2-40B4-BE49-F238E27FC236}">
                <a16:creationId xmlns:a16="http://schemas.microsoft.com/office/drawing/2014/main" id="{E41A4152-D059-EF92-F01E-5A67A93667F3}"/>
              </a:ext>
            </a:extLst>
          </p:cNvPr>
          <p:cNvSpPr/>
          <p:nvPr/>
        </p:nvSpPr>
        <p:spPr>
          <a:xfrm>
            <a:off x="493642" y="1143000"/>
            <a:ext cx="4383158" cy="954107"/>
          </a:xfrm>
          <a:prstGeom prst="rect">
            <a:avLst/>
          </a:prstGeom>
        </p:spPr>
        <p:txBody>
          <a:bodyPr wrap="square">
            <a:spAutoFit/>
          </a:bodyPr>
          <a:lstStyle/>
          <a:p>
            <a:pPr defTabSz="685800">
              <a:defRPr/>
            </a:pPr>
            <a:r>
              <a:rPr lang="en-US" sz="2800" dirty="0">
                <a:solidFill>
                  <a:schemeClr val="tx1">
                    <a:lumMod val="65000"/>
                    <a:lumOff val="35000"/>
                  </a:schemeClr>
                </a:solidFill>
                <a:cs typeface="Times New Roman" panose="02020603050405020304" pitchFamily="18" charset="0"/>
              </a:rPr>
              <a:t>Before, During, and After Walkthroughs</a:t>
            </a:r>
          </a:p>
        </p:txBody>
      </p:sp>
      <p:sp>
        <p:nvSpPr>
          <p:cNvPr id="4" name="Rectangle 3">
            <a:extLst>
              <a:ext uri="{FF2B5EF4-FFF2-40B4-BE49-F238E27FC236}">
                <a16:creationId xmlns:a16="http://schemas.microsoft.com/office/drawing/2014/main" id="{37679F19-6821-7C1C-D6B6-369E8ED07CAC}"/>
              </a:ext>
            </a:extLst>
          </p:cNvPr>
          <p:cNvSpPr/>
          <p:nvPr/>
        </p:nvSpPr>
        <p:spPr>
          <a:xfrm>
            <a:off x="5410200" y="1143000"/>
            <a:ext cx="5665416" cy="4108304"/>
          </a:xfrm>
          <a:prstGeom prst="rect">
            <a:avLst/>
          </a:prstGeom>
        </p:spPr>
        <p:txBody>
          <a:bodyPr wrap="square">
            <a:spAutoFit/>
          </a:bodyPr>
          <a:lstStyle/>
          <a:p>
            <a:pPr marL="385763" indent="-385763" defTabSz="685800">
              <a:lnSpc>
                <a:spcPct val="150000"/>
              </a:lnSpc>
              <a:buFontTx/>
              <a:buAutoNum type="arabicPeriod"/>
              <a:defRPr/>
            </a:pPr>
            <a:r>
              <a:rPr lang="en-US" sz="2800" dirty="0">
                <a:latin typeface="Times New Roman" panose="02020603050405020304" pitchFamily="18" charset="0"/>
                <a:cs typeface="Times New Roman" panose="02020603050405020304" pitchFamily="18" charset="0"/>
              </a:rPr>
              <a:t>Observation &amp; Data Collection</a:t>
            </a:r>
          </a:p>
          <a:p>
            <a:pPr marL="385763" indent="-385763" defTabSz="685800">
              <a:lnSpc>
                <a:spcPct val="150000"/>
              </a:lnSpc>
              <a:buFontTx/>
              <a:buAutoNum type="arabicPeriod"/>
              <a:defRPr/>
            </a:pPr>
            <a:r>
              <a:rPr lang="en-US" sz="2800" dirty="0">
                <a:latin typeface="Times New Roman" panose="02020603050405020304" pitchFamily="18" charset="0"/>
                <a:cs typeface="Times New Roman" panose="02020603050405020304" pitchFamily="18" charset="0"/>
              </a:rPr>
              <a:t>Analysis &amp; Communication*</a:t>
            </a:r>
          </a:p>
          <a:p>
            <a:pPr marL="685800" lvl="1" indent="-342900" defTabSz="6858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Celebrate Strengths*</a:t>
            </a:r>
          </a:p>
          <a:p>
            <a:pPr marL="685800" lvl="1" indent="-342900" defTabSz="6858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Target Additional Practices*</a:t>
            </a:r>
          </a:p>
          <a:p>
            <a:pPr marL="385763" indent="-385763" defTabSz="685800">
              <a:lnSpc>
                <a:spcPct val="150000"/>
              </a:lnSpc>
              <a:buFontTx/>
              <a:buAutoNum type="arabicPeriod"/>
              <a:defRPr/>
            </a:pPr>
            <a:r>
              <a:rPr lang="en-US" sz="2800" dirty="0">
                <a:latin typeface="Times New Roman" panose="02020603050405020304" pitchFamily="18" charset="0"/>
                <a:cs typeface="Times New Roman" panose="02020603050405020304" pitchFamily="18" charset="0"/>
              </a:rPr>
              <a:t>Development &amp; Implementation*</a:t>
            </a:r>
          </a:p>
          <a:p>
            <a:pPr marL="385763" indent="-385763" defTabSz="685800">
              <a:lnSpc>
                <a:spcPct val="150000"/>
              </a:lnSpc>
              <a:buFontTx/>
              <a:buAutoNum type="arabicPeriod"/>
              <a:defRPr/>
            </a:pPr>
            <a:r>
              <a:rPr lang="en-US" sz="2800" dirty="0">
                <a:latin typeface="Times New Roman" panose="02020603050405020304" pitchFamily="18" charset="0"/>
                <a:cs typeface="Times New Roman" panose="02020603050405020304" pitchFamily="18" charset="0"/>
              </a:rPr>
              <a:t>Subsequent Classroom Observation</a:t>
            </a:r>
          </a:p>
          <a:p>
            <a:pPr marL="385763" indent="-385763" defTabSz="685800">
              <a:lnSpc>
                <a:spcPct val="150000"/>
              </a:lnSpc>
              <a:buFontTx/>
              <a:buAutoNum type="arabicPeriod"/>
              <a:defRPr/>
            </a:pPr>
            <a:r>
              <a:rPr lang="en-US" sz="2800" dirty="0">
                <a:latin typeface="Times New Roman" panose="02020603050405020304" pitchFamily="18" charset="0"/>
                <a:cs typeface="Times New Roman" panose="02020603050405020304" pitchFamily="18" charset="0"/>
              </a:rPr>
              <a:t>Analysis of Student Growth*</a:t>
            </a:r>
          </a:p>
        </p:txBody>
      </p:sp>
      <p:sp>
        <p:nvSpPr>
          <p:cNvPr id="6" name="TextBox 5">
            <a:extLst>
              <a:ext uri="{FF2B5EF4-FFF2-40B4-BE49-F238E27FC236}">
                <a16:creationId xmlns:a16="http://schemas.microsoft.com/office/drawing/2014/main" id="{2A894E01-D5BA-A775-D72B-B5B56E22AF6C}"/>
              </a:ext>
            </a:extLst>
          </p:cNvPr>
          <p:cNvSpPr txBox="1"/>
          <p:nvPr/>
        </p:nvSpPr>
        <p:spPr>
          <a:xfrm>
            <a:off x="5400040" y="6056868"/>
            <a:ext cx="5562600" cy="369332"/>
          </a:xfrm>
          <a:prstGeom prst="rect">
            <a:avLst/>
          </a:prstGeom>
          <a:noFill/>
        </p:spPr>
        <p:txBody>
          <a:bodyPr wrap="square" rtlCol="0">
            <a:spAutoFit/>
          </a:bodyPr>
          <a:lstStyle/>
          <a:p>
            <a:r>
              <a:rPr lang="en-US" dirty="0"/>
              <a:t>*Not a necessary activity component for SSIP</a:t>
            </a:r>
          </a:p>
        </p:txBody>
      </p:sp>
      <p:grpSp>
        <p:nvGrpSpPr>
          <p:cNvPr id="10" name="Group 9">
            <a:extLst>
              <a:ext uri="{FF2B5EF4-FFF2-40B4-BE49-F238E27FC236}">
                <a16:creationId xmlns:a16="http://schemas.microsoft.com/office/drawing/2014/main" id="{E685F5AE-1529-2D27-F22D-A26420507CF9}"/>
              </a:ext>
              <a:ext uri="{C183D7F6-B498-43B3-948B-1728B52AA6E4}">
                <adec:decorative xmlns:adec="http://schemas.microsoft.com/office/drawing/2017/decorative" val="1"/>
              </a:ext>
            </a:extLst>
          </p:cNvPr>
          <p:cNvGrpSpPr/>
          <p:nvPr/>
        </p:nvGrpSpPr>
        <p:grpSpPr>
          <a:xfrm>
            <a:off x="1371600" y="2696113"/>
            <a:ext cx="2057400" cy="2057400"/>
            <a:chOff x="1627632" y="3062307"/>
            <a:chExt cx="2057400" cy="2057400"/>
          </a:xfrm>
          <a:effectLst>
            <a:outerShdw blurRad="50800" dist="38100" dir="8100000" algn="tr" rotWithShape="0">
              <a:prstClr val="black">
                <a:alpha val="40000"/>
              </a:prstClr>
            </a:outerShdw>
          </a:effectLst>
        </p:grpSpPr>
        <p:sp>
          <p:nvSpPr>
            <p:cNvPr id="9" name="Oval 8">
              <a:extLst>
                <a:ext uri="{FF2B5EF4-FFF2-40B4-BE49-F238E27FC236}">
                  <a16:creationId xmlns:a16="http://schemas.microsoft.com/office/drawing/2014/main" id="{B6E00960-CA46-2CAC-2817-BAA12C685A0A}"/>
                </a:ext>
              </a:extLst>
            </p:cNvPr>
            <p:cNvSpPr/>
            <p:nvPr/>
          </p:nvSpPr>
          <p:spPr>
            <a:xfrm>
              <a:off x="1638300" y="3200400"/>
              <a:ext cx="1943100" cy="1828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Bullseye outline">
              <a:extLst>
                <a:ext uri="{FF2B5EF4-FFF2-40B4-BE49-F238E27FC236}">
                  <a16:creationId xmlns:a16="http://schemas.microsoft.com/office/drawing/2014/main" id="{188F0714-825E-CA2B-3198-575CDA2F54C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27632" y="3062307"/>
              <a:ext cx="2057400" cy="2057400"/>
            </a:xfrm>
            <a:prstGeom prst="rect">
              <a:avLst/>
            </a:prstGeom>
          </p:spPr>
        </p:pic>
      </p:grpSp>
    </p:spTree>
    <p:extLst>
      <p:ext uri="{BB962C8B-B14F-4D97-AF65-F5344CB8AC3E}">
        <p14:creationId xmlns:p14="http://schemas.microsoft.com/office/powerpoint/2010/main" val="25997955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2" name="Title 1">
            <a:extLst>
              <a:ext uri="{FF2B5EF4-FFF2-40B4-BE49-F238E27FC236}">
                <a16:creationId xmlns:a16="http://schemas.microsoft.com/office/drawing/2014/main" id="{4DF3BBF9-7451-1EB8-9F7A-F22779FBD109}"/>
              </a:ext>
            </a:extLst>
          </p:cNvPr>
          <p:cNvSpPr>
            <a:spLocks noGrp="1"/>
          </p:cNvSpPr>
          <p:nvPr>
            <p:ph type="title"/>
          </p:nvPr>
        </p:nvSpPr>
        <p:spPr>
          <a:xfrm>
            <a:off x="304800" y="228600"/>
            <a:ext cx="7197339" cy="1189490"/>
          </a:xfrm>
        </p:spPr>
        <p:txBody>
          <a:bodyPr/>
          <a:lstStyle/>
          <a:p>
            <a:r>
              <a:rPr lang="en-US" sz="4000" b="1" i="0" kern="1200" dirty="0">
                <a:solidFill>
                  <a:schemeClr val="tx1">
                    <a:lumMod val="65000"/>
                    <a:lumOff val="35000"/>
                  </a:schemeClr>
                </a:solidFill>
                <a:effectLst/>
                <a:latin typeface="Raleway" pitchFamily="2" charset="0"/>
                <a:ea typeface="Open Sans" panose="020B0606030504020204" pitchFamily="34" charset="0"/>
                <a:cs typeface="Arial" panose="020B0604020202020204" pitchFamily="34" charset="0"/>
              </a:rPr>
              <a:t>Opportunities during </a:t>
            </a:r>
            <a:br>
              <a:rPr lang="en-US" sz="4000" b="1" i="0" kern="1200" dirty="0">
                <a:solidFill>
                  <a:schemeClr val="tx1">
                    <a:lumMod val="65000"/>
                    <a:lumOff val="35000"/>
                  </a:schemeClr>
                </a:solidFill>
                <a:effectLst/>
                <a:latin typeface="Raleway" pitchFamily="2" charset="0"/>
                <a:ea typeface="Open Sans" panose="020B0606030504020204" pitchFamily="34" charset="0"/>
                <a:cs typeface="Arial" panose="020B0604020202020204" pitchFamily="34" charset="0"/>
              </a:rPr>
            </a:br>
            <a:r>
              <a:rPr lang="en-US" sz="4000" b="1" i="0" kern="1200" dirty="0">
                <a:solidFill>
                  <a:schemeClr val="tx1">
                    <a:lumMod val="65000"/>
                    <a:lumOff val="35000"/>
                  </a:schemeClr>
                </a:solidFill>
                <a:effectLst/>
                <a:latin typeface="Raleway" pitchFamily="2" charset="0"/>
                <a:ea typeface="Open Sans" panose="020B0606030504020204" pitchFamily="34" charset="0"/>
                <a:cs typeface="Arial" panose="020B0604020202020204" pitchFamily="34" charset="0"/>
              </a:rPr>
              <a:t>EBP Walkthroughs</a:t>
            </a:r>
            <a:endParaRPr lang="en-US" sz="4000" dirty="0">
              <a:solidFill>
                <a:schemeClr val="tx1">
                  <a:lumMod val="65000"/>
                  <a:lumOff val="35000"/>
                </a:schemeClr>
              </a:solidFill>
            </a:endParaRPr>
          </a:p>
        </p:txBody>
      </p:sp>
      <p:sp>
        <p:nvSpPr>
          <p:cNvPr id="4" name="Rectangle 3">
            <a:extLst>
              <a:ext uri="{FF2B5EF4-FFF2-40B4-BE49-F238E27FC236}">
                <a16:creationId xmlns:a16="http://schemas.microsoft.com/office/drawing/2014/main" id="{E8198C0F-7060-E65D-D9B7-2DD213709403}"/>
              </a:ext>
            </a:extLst>
          </p:cNvPr>
          <p:cNvSpPr/>
          <p:nvPr/>
        </p:nvSpPr>
        <p:spPr>
          <a:xfrm>
            <a:off x="4114800" y="1901885"/>
            <a:ext cx="7069516" cy="4524315"/>
          </a:xfrm>
          <a:prstGeom prst="rect">
            <a:avLst/>
          </a:prstGeom>
        </p:spPr>
        <p:txBody>
          <a:bodyPr wrap="square">
            <a:spAutoFit/>
          </a:bodyPr>
          <a:lstStyle/>
          <a:p>
            <a:pPr marL="457200" indent="-457200" defTabSz="6858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The EBP Tool allows for Observation Teams to look for specific practices in subsequent practices.</a:t>
            </a:r>
          </a:p>
          <a:p>
            <a:pPr marL="457200" indent="-457200" defTabSz="68580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457200" indent="-457200" defTabSz="6858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The EBP Tool produces data that can be used to inform the development of classroom practices.</a:t>
            </a:r>
          </a:p>
          <a:p>
            <a:pPr marL="457200" indent="-457200" defTabSz="685800">
              <a:buFont typeface="Arial" panose="020B0604020202020204" pitchFamily="34" charset="0"/>
              <a:buChar char="•"/>
              <a:defRPr/>
            </a:pPr>
            <a:endParaRPr lang="en-US" dirty="0">
              <a:latin typeface="Times New Roman" panose="02020603050405020304" pitchFamily="18" charset="0"/>
              <a:cs typeface="Times New Roman" panose="02020603050405020304" pitchFamily="18" charset="0"/>
            </a:endParaRPr>
          </a:p>
          <a:p>
            <a:pPr marL="457200" indent="-457200" defTabSz="685800">
              <a:buFont typeface="Arial" panose="020B0604020202020204" pitchFamily="34" charset="0"/>
              <a:buChar char="•"/>
              <a:defRPr/>
            </a:pPr>
            <a:r>
              <a:rPr lang="en-US" sz="2800" dirty="0">
                <a:latin typeface="Times New Roman" panose="02020603050405020304" pitchFamily="18" charset="0"/>
                <a:cs typeface="Times New Roman" panose="02020603050405020304" pitchFamily="18" charset="0"/>
              </a:rPr>
              <a:t>The EBP Tool produces data that allows for connecting growth in practices to growth in student outcomes</a:t>
            </a:r>
          </a:p>
        </p:txBody>
      </p:sp>
      <p:grpSp>
        <p:nvGrpSpPr>
          <p:cNvPr id="9" name="Group 8">
            <a:extLst>
              <a:ext uri="{FF2B5EF4-FFF2-40B4-BE49-F238E27FC236}">
                <a16:creationId xmlns:a16="http://schemas.microsoft.com/office/drawing/2014/main" id="{3D9B3BA3-2FD3-F3C2-4EAF-9B305CFFE747}"/>
              </a:ext>
              <a:ext uri="{C183D7F6-B498-43B3-948B-1728B52AA6E4}">
                <adec:decorative xmlns:adec="http://schemas.microsoft.com/office/drawing/2017/decorative" val="1"/>
              </a:ext>
            </a:extLst>
          </p:cNvPr>
          <p:cNvGrpSpPr/>
          <p:nvPr/>
        </p:nvGrpSpPr>
        <p:grpSpPr>
          <a:xfrm>
            <a:off x="1143000" y="2971800"/>
            <a:ext cx="2033480" cy="1816100"/>
            <a:chOff x="1193060" y="2895600"/>
            <a:chExt cx="2033480" cy="1816100"/>
          </a:xfrm>
          <a:effectLst>
            <a:outerShdw blurRad="50800" dist="38100" dir="8100000" algn="tr" rotWithShape="0">
              <a:prstClr val="black">
                <a:alpha val="40000"/>
              </a:prstClr>
            </a:outerShdw>
          </a:effectLst>
        </p:grpSpPr>
        <p:sp>
          <p:nvSpPr>
            <p:cNvPr id="8" name="Rectangle 7">
              <a:extLst>
                <a:ext uri="{FF2B5EF4-FFF2-40B4-BE49-F238E27FC236}">
                  <a16:creationId xmlns:a16="http://schemas.microsoft.com/office/drawing/2014/main" id="{ACEECBCD-8389-76E0-ACB0-301FE250E14E}"/>
                </a:ext>
              </a:extLst>
            </p:cNvPr>
            <p:cNvSpPr/>
            <p:nvPr/>
          </p:nvSpPr>
          <p:spPr>
            <a:xfrm>
              <a:off x="1371600" y="2971800"/>
              <a:ext cx="1676400" cy="166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ar chart outline">
              <a:extLst>
                <a:ext uri="{FF2B5EF4-FFF2-40B4-BE49-F238E27FC236}">
                  <a16:creationId xmlns:a16="http://schemas.microsoft.com/office/drawing/2014/main" id="{6E522092-B5E3-E336-5ED3-C1C5F0A9DD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93060" y="2895600"/>
              <a:ext cx="2033480" cy="1816100"/>
            </a:xfrm>
            <a:prstGeom prst="rect">
              <a:avLst/>
            </a:prstGeom>
          </p:spPr>
        </p:pic>
      </p:grpSp>
    </p:spTree>
    <p:extLst>
      <p:ext uri="{BB962C8B-B14F-4D97-AF65-F5344CB8AC3E}">
        <p14:creationId xmlns:p14="http://schemas.microsoft.com/office/powerpoint/2010/main" val="3679625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81E9A2F-A798-2CA4-F19D-BBEA99A1DCA1}"/>
              </a:ext>
              <a:ext uri="{C183D7F6-B498-43B3-948B-1728B52AA6E4}">
                <adec:decorative xmlns:adec="http://schemas.microsoft.com/office/drawing/2017/decorative" val="1"/>
              </a:ext>
            </a:extLst>
          </p:cNvPr>
          <p:cNvPicPr>
            <a:picLocks noGrp="1" noChangeAspect="1"/>
          </p:cNvPicPr>
          <p:nvPr>
            <p:ph sz="quarter" idx="10"/>
          </p:nvPr>
        </p:nvPicPr>
        <p:blipFill>
          <a:blip r:embed="rId2" cstate="print">
            <a:extLst>
              <a:ext uri="{28A0092B-C50C-407E-A947-70E740481C1C}">
                <a14:useLocalDpi xmlns:a14="http://schemas.microsoft.com/office/drawing/2010/main" val="0"/>
              </a:ext>
            </a:extLst>
          </a:blip>
          <a:stretch>
            <a:fillRect/>
          </a:stretch>
        </p:blipFill>
        <p:spPr>
          <a:xfrm>
            <a:off x="0" y="5994400"/>
            <a:ext cx="3276600" cy="863600"/>
          </a:xfrm>
          <a:solidFill>
            <a:srgbClr val="FFFFFF"/>
          </a:solidFill>
        </p:spPr>
      </p:pic>
      <p:sp>
        <p:nvSpPr>
          <p:cNvPr id="15" name="Title 2">
            <a:extLst>
              <a:ext uri="{FF2B5EF4-FFF2-40B4-BE49-F238E27FC236}">
                <a16:creationId xmlns:a16="http://schemas.microsoft.com/office/drawing/2014/main" id="{269EF7A9-DD5F-603D-C669-B65BF7AD7CFA}"/>
              </a:ext>
            </a:extLst>
          </p:cNvPr>
          <p:cNvSpPr>
            <a:spLocks noGrp="1"/>
          </p:cNvSpPr>
          <p:nvPr>
            <p:ph type="title"/>
          </p:nvPr>
        </p:nvSpPr>
        <p:spPr>
          <a:xfrm>
            <a:off x="28176" y="188061"/>
            <a:ext cx="5867400" cy="686119"/>
          </a:xfrm>
        </p:spPr>
        <p:txBody>
          <a:bodyPr/>
          <a:lstStyle/>
          <a:p>
            <a:pPr algn="ctr"/>
            <a:r>
              <a:rPr lang="en-US" sz="6000" dirty="0">
                <a:solidFill>
                  <a:schemeClr val="tx1">
                    <a:lumMod val="65000"/>
                    <a:lumOff val="35000"/>
                  </a:schemeClr>
                </a:solidFill>
                <a:latin typeface="+mj-lt"/>
              </a:rPr>
              <a:t>SSIP Submission</a:t>
            </a:r>
            <a:endParaRPr lang="en-US" sz="6000" b="1" dirty="0">
              <a:solidFill>
                <a:schemeClr val="tx1">
                  <a:lumMod val="65000"/>
                  <a:lumOff val="35000"/>
                </a:schemeClr>
              </a:solidFill>
              <a:latin typeface="+mj-lt"/>
            </a:endParaRPr>
          </a:p>
        </p:txBody>
      </p:sp>
      <p:grpSp>
        <p:nvGrpSpPr>
          <p:cNvPr id="21" name="Group 20" descr="Regarding the submission of activities to the SSIP, the requirement does not go beyond three submissions during Year-2, with the same two teachers being observed and recorded for each submission period.">
            <a:extLst>
              <a:ext uri="{FF2B5EF4-FFF2-40B4-BE49-F238E27FC236}">
                <a16:creationId xmlns:a16="http://schemas.microsoft.com/office/drawing/2014/main" id="{0D1D6487-0D8C-BA35-2FFF-296C002E10C4}"/>
              </a:ext>
            </a:extLst>
          </p:cNvPr>
          <p:cNvGrpSpPr/>
          <p:nvPr/>
        </p:nvGrpSpPr>
        <p:grpSpPr>
          <a:xfrm>
            <a:off x="708275" y="2211049"/>
            <a:ext cx="10319853" cy="3170044"/>
            <a:chOff x="708275" y="2211049"/>
            <a:chExt cx="10319853" cy="3170044"/>
          </a:xfrm>
        </p:grpSpPr>
        <p:grpSp>
          <p:nvGrpSpPr>
            <p:cNvPr id="7" name="Group 6" descr="This time/activity arrow shows where submissions are, relative to one another and in context to a school year, how development opportunities are useful between submission periods, and that at least the same two teachers should be included at each submission period.">
              <a:extLst>
                <a:ext uri="{FF2B5EF4-FFF2-40B4-BE49-F238E27FC236}">
                  <a16:creationId xmlns:a16="http://schemas.microsoft.com/office/drawing/2014/main" id="{E85F7770-2A50-4E33-6CDA-59521B69AD1B}"/>
                </a:ext>
                <a:ext uri="{C183D7F6-B498-43B3-948B-1728B52AA6E4}">
                  <adec:decorative xmlns:adec="http://schemas.microsoft.com/office/drawing/2017/decorative" val="0"/>
                </a:ext>
              </a:extLst>
            </p:cNvPr>
            <p:cNvGrpSpPr/>
            <p:nvPr/>
          </p:nvGrpSpPr>
          <p:grpSpPr>
            <a:xfrm>
              <a:off x="708275" y="2645060"/>
              <a:ext cx="10319853" cy="2036626"/>
              <a:chOff x="801801" y="3179460"/>
              <a:chExt cx="10319853" cy="2036626"/>
            </a:xfrm>
          </p:grpSpPr>
          <p:sp>
            <p:nvSpPr>
              <p:cNvPr id="8" name="Arrow: Up-Down 7">
                <a:extLst>
                  <a:ext uri="{FF2B5EF4-FFF2-40B4-BE49-F238E27FC236}">
                    <a16:creationId xmlns:a16="http://schemas.microsoft.com/office/drawing/2014/main" id="{2BBABD02-36E8-8759-E564-B83B3ECD834E}"/>
                  </a:ext>
                </a:extLst>
              </p:cNvPr>
              <p:cNvSpPr/>
              <p:nvPr/>
            </p:nvSpPr>
            <p:spPr>
              <a:xfrm rot="5400000">
                <a:off x="5594961" y="-1322743"/>
                <a:ext cx="733533" cy="10319853"/>
              </a:xfrm>
              <a:prstGeom prst="upDownArrow">
                <a:avLst>
                  <a:gd name="adj1" fmla="val 39261"/>
                  <a:gd name="adj2" fmla="val 80679"/>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88A95834-3CA1-9F8A-76D6-5FE8B4871DFF}"/>
                  </a:ext>
                </a:extLst>
              </p:cNvPr>
              <p:cNvCxnSpPr>
                <a:cxnSpLocks/>
              </p:cNvCxnSpPr>
              <p:nvPr/>
            </p:nvCxnSpPr>
            <p:spPr>
              <a:xfrm>
                <a:off x="3583173" y="3179460"/>
                <a:ext cx="0" cy="855851"/>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E68A306-F550-A9CB-A381-9025982DFBC6}"/>
                  </a:ext>
                </a:extLst>
              </p:cNvPr>
              <p:cNvCxnSpPr>
                <a:cxnSpLocks/>
              </p:cNvCxnSpPr>
              <p:nvPr/>
            </p:nvCxnSpPr>
            <p:spPr>
              <a:xfrm>
                <a:off x="8562754" y="3179460"/>
                <a:ext cx="0" cy="855851"/>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6ADE9D5B-1B15-FD8A-6FD1-8EEE0F4A5315}"/>
                  </a:ext>
                </a:extLst>
              </p:cNvPr>
              <p:cNvCxnSpPr>
                <a:cxnSpLocks/>
              </p:cNvCxnSpPr>
              <p:nvPr/>
            </p:nvCxnSpPr>
            <p:spPr>
              <a:xfrm>
                <a:off x="5577298" y="3179460"/>
                <a:ext cx="0" cy="855851"/>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4219030C-3010-6485-79E5-295CCAED0B46}"/>
                  </a:ext>
                </a:extLst>
              </p:cNvPr>
              <p:cNvCxnSpPr>
                <a:cxnSpLocks/>
              </p:cNvCxnSpPr>
              <p:nvPr/>
            </p:nvCxnSpPr>
            <p:spPr>
              <a:xfrm>
                <a:off x="3583173" y="4004817"/>
                <a:ext cx="1765004" cy="1202747"/>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A058D553-4524-783B-DF4E-71BA98FBB75E}"/>
                  </a:ext>
                </a:extLst>
              </p:cNvPr>
              <p:cNvCxnSpPr>
                <a:cxnSpLocks/>
              </p:cNvCxnSpPr>
              <p:nvPr/>
            </p:nvCxnSpPr>
            <p:spPr>
              <a:xfrm>
                <a:off x="5577297" y="4013339"/>
                <a:ext cx="745937" cy="1202747"/>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810D300E-7C9A-DF9C-AE09-D3FFF47F4DF4}"/>
                  </a:ext>
                </a:extLst>
              </p:cNvPr>
              <p:cNvCxnSpPr>
                <a:cxnSpLocks/>
              </p:cNvCxnSpPr>
              <p:nvPr/>
            </p:nvCxnSpPr>
            <p:spPr>
              <a:xfrm flipH="1">
                <a:off x="7229716" y="4004792"/>
                <a:ext cx="1333038" cy="1202747"/>
              </a:xfrm>
              <a:prstGeom prst="line">
                <a:avLst/>
              </a:prstGeom>
              <a:ln w="38100">
                <a:solidFill>
                  <a:schemeClr val="accent2"/>
                </a:solidFill>
              </a:ln>
            </p:spPr>
            <p:style>
              <a:lnRef idx="1">
                <a:schemeClr val="accent2"/>
              </a:lnRef>
              <a:fillRef idx="0">
                <a:schemeClr val="accent2"/>
              </a:fillRef>
              <a:effectRef idx="0">
                <a:schemeClr val="accent2"/>
              </a:effectRef>
              <a:fontRef idx="minor">
                <a:schemeClr val="tx1"/>
              </a:fontRef>
            </p:style>
          </p:cxnSp>
        </p:grpSp>
        <p:sp>
          <p:nvSpPr>
            <p:cNvPr id="6" name="TextBox 5">
              <a:extLst>
                <a:ext uri="{FF2B5EF4-FFF2-40B4-BE49-F238E27FC236}">
                  <a16:creationId xmlns:a16="http://schemas.microsoft.com/office/drawing/2014/main" id="{B4CCDD7A-C82D-EEF6-CA3D-227589521778}"/>
                </a:ext>
              </a:extLst>
            </p:cNvPr>
            <p:cNvSpPr txBox="1"/>
            <p:nvPr/>
          </p:nvSpPr>
          <p:spPr>
            <a:xfrm>
              <a:off x="4800600" y="4648200"/>
              <a:ext cx="2971800" cy="732893"/>
            </a:xfrm>
            <a:prstGeom prst="rect">
              <a:avLst/>
            </a:prstGeom>
            <a:solidFill>
              <a:schemeClr val="accent1"/>
            </a:solidFill>
            <a:ln w="38100">
              <a:solidFill>
                <a:schemeClr val="accent1"/>
              </a:solidFill>
            </a:ln>
          </p:spPr>
          <p:txBody>
            <a:bodyPr wrap="square">
              <a:spAutoFit/>
            </a:bodyPr>
            <a:lstStyle/>
            <a:p>
              <a:pPr>
                <a:lnSpc>
                  <a:spcPts val="2600"/>
                </a:lnSpc>
                <a:buFont typeface="Wingdings" panose="05000000000000000000" pitchFamily="2" charset="2"/>
                <a:buChar char="ü"/>
              </a:pPr>
              <a:r>
                <a:rPr lang="en-US" sz="1800" b="1" dirty="0">
                  <a:solidFill>
                    <a:schemeClr val="bg1"/>
                  </a:solidFill>
                  <a:latin typeface="+mn-lt"/>
                </a:rPr>
                <a:t>EBP Tool – Teacher A</a:t>
              </a:r>
            </a:p>
            <a:p>
              <a:pPr>
                <a:lnSpc>
                  <a:spcPts val="2600"/>
                </a:lnSpc>
                <a:buFont typeface="Wingdings" panose="05000000000000000000" pitchFamily="2" charset="2"/>
                <a:buChar char="ü"/>
              </a:pPr>
              <a:r>
                <a:rPr lang="en-US" sz="1800" b="1" dirty="0">
                  <a:solidFill>
                    <a:schemeClr val="bg1"/>
                  </a:solidFill>
                  <a:latin typeface="+mn-lt"/>
                </a:rPr>
                <a:t>EBP Tool – Teacher B</a:t>
              </a:r>
            </a:p>
          </p:txBody>
        </p:sp>
        <p:sp>
          <p:nvSpPr>
            <p:cNvPr id="2" name="Text Placeholder 3">
              <a:extLst>
                <a:ext uri="{FF2B5EF4-FFF2-40B4-BE49-F238E27FC236}">
                  <a16:creationId xmlns:a16="http://schemas.microsoft.com/office/drawing/2014/main" id="{20BB44B8-DBDF-D744-CB76-E4A0113E3B6C}"/>
                </a:ext>
              </a:extLst>
            </p:cNvPr>
            <p:cNvSpPr txBox="1">
              <a:spLocks/>
            </p:cNvSpPr>
            <p:nvPr/>
          </p:nvSpPr>
          <p:spPr>
            <a:xfrm>
              <a:off x="1970063" y="2224136"/>
              <a:ext cx="2106849" cy="421528"/>
            </a:xfrm>
            <a:prstGeom prst="rect">
              <a:avLst/>
            </a:prstGeom>
            <a:solidFill>
              <a:schemeClr val="accent1"/>
            </a:solidFill>
            <a:ln w="38100">
              <a:solidFill>
                <a:schemeClr val="accent1"/>
              </a:solidFill>
            </a:ln>
          </p:spPr>
          <p:txBody>
            <a:bodyPr/>
            <a:lstStyle>
              <a:lvl1pPr marL="0" eaLnBrk="1" hangingPunct="1">
                <a:defRPr>
                  <a:latin typeface="+mn-lt"/>
                  <a:ea typeface="+mn-ea"/>
                  <a:cs typeface="Arial" panose="020B0604020202020204" pitchFamily="34" charset="0"/>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nSpc>
                  <a:spcPts val="2600"/>
                </a:lnSpc>
              </a:pPr>
              <a:r>
                <a:rPr lang="en-US" sz="2000" b="1" kern="0" dirty="0">
                  <a:solidFill>
                    <a:schemeClr val="bg1"/>
                  </a:solidFill>
                </a:rPr>
                <a:t>Submission #1</a:t>
              </a:r>
            </a:p>
          </p:txBody>
        </p:sp>
        <p:sp>
          <p:nvSpPr>
            <p:cNvPr id="3" name="Text Placeholder 3">
              <a:extLst>
                <a:ext uri="{FF2B5EF4-FFF2-40B4-BE49-F238E27FC236}">
                  <a16:creationId xmlns:a16="http://schemas.microsoft.com/office/drawing/2014/main" id="{BA09EDE4-5A94-C7A9-F776-07A5A46CE923}"/>
                </a:ext>
              </a:extLst>
            </p:cNvPr>
            <p:cNvSpPr txBox="1">
              <a:spLocks/>
            </p:cNvSpPr>
            <p:nvPr/>
          </p:nvSpPr>
          <p:spPr>
            <a:xfrm>
              <a:off x="5037030" y="2223532"/>
              <a:ext cx="2058520" cy="421528"/>
            </a:xfrm>
            <a:prstGeom prst="rect">
              <a:avLst/>
            </a:prstGeom>
            <a:solidFill>
              <a:schemeClr val="accent1"/>
            </a:solidFill>
            <a:ln w="38100">
              <a:solidFill>
                <a:schemeClr val="accent1"/>
              </a:solidFill>
            </a:ln>
          </p:spPr>
          <p:txBody>
            <a:bodyPr/>
            <a:lstStyle>
              <a:lvl1pPr marL="228600" indent="-228600" algn="l" defTabSz="914400" rtl="0" eaLnBrk="1" latinLnBrk="0" hangingPunct="1">
                <a:lnSpc>
                  <a:spcPct val="90000"/>
                </a:lnSpc>
                <a:spcBef>
                  <a:spcPts val="1000"/>
                </a:spcBef>
                <a:buClr>
                  <a:srgbClr val="232B64"/>
                </a:buClr>
                <a:buSzPct val="80000"/>
                <a:buFont typeface="Arial" panose="020B0604020202020204" pitchFamily="34" charset="0"/>
                <a:buChar char="•"/>
                <a:defRPr sz="28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232B64"/>
                </a:buClr>
                <a:buSzPct val="80000"/>
                <a:buFont typeface="Arial" panose="020B0604020202020204" pitchFamily="34" charset="0"/>
                <a:buChar char="•"/>
                <a:defRPr sz="24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232B64"/>
                </a:buClr>
                <a:buSzPct val="80000"/>
                <a:buFont typeface="Arial" panose="020B0604020202020204" pitchFamily="34" charset="0"/>
                <a:buChar char="•"/>
                <a:defRPr sz="24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53C10C"/>
                </a:buClr>
                <a:buSzPct val="80000"/>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rgbClr val="53C10C"/>
                </a:buClr>
                <a:buSzPct val="80000"/>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buFont typeface="Arial" panose="020B0604020202020204" pitchFamily="34" charset="0"/>
                <a:buNone/>
              </a:pPr>
              <a:r>
                <a:rPr lang="en-US" sz="2000" b="1" dirty="0">
                  <a:solidFill>
                    <a:schemeClr val="bg1"/>
                  </a:solidFill>
                  <a:latin typeface="+mn-lt"/>
                </a:rPr>
                <a:t>Submission #2</a:t>
              </a:r>
            </a:p>
          </p:txBody>
        </p:sp>
        <p:sp>
          <p:nvSpPr>
            <p:cNvPr id="4" name="Text Placeholder 3">
              <a:extLst>
                <a:ext uri="{FF2B5EF4-FFF2-40B4-BE49-F238E27FC236}">
                  <a16:creationId xmlns:a16="http://schemas.microsoft.com/office/drawing/2014/main" id="{E223DFB5-A32D-E9C2-5F76-BA077820070F}"/>
                </a:ext>
              </a:extLst>
            </p:cNvPr>
            <p:cNvSpPr txBox="1">
              <a:spLocks/>
            </p:cNvSpPr>
            <p:nvPr/>
          </p:nvSpPr>
          <p:spPr>
            <a:xfrm>
              <a:off x="7924800" y="2211049"/>
              <a:ext cx="2106849" cy="434011"/>
            </a:xfrm>
            <a:prstGeom prst="rect">
              <a:avLst/>
            </a:prstGeom>
            <a:solidFill>
              <a:schemeClr val="accent1"/>
            </a:solidFill>
            <a:ln w="38100">
              <a:solidFill>
                <a:schemeClr val="accent1"/>
              </a:solidFill>
            </a:ln>
          </p:spPr>
          <p:txBody>
            <a:bodyPr/>
            <a:lstStyle>
              <a:lvl1pPr marL="228600" indent="-228600" algn="l" defTabSz="914400" rtl="0" eaLnBrk="1" latinLnBrk="0" hangingPunct="1">
                <a:lnSpc>
                  <a:spcPct val="90000"/>
                </a:lnSpc>
                <a:spcBef>
                  <a:spcPts val="1000"/>
                </a:spcBef>
                <a:buClr>
                  <a:srgbClr val="232B64"/>
                </a:buClr>
                <a:buSzPct val="80000"/>
                <a:buFont typeface="Arial" panose="020B0604020202020204" pitchFamily="34" charset="0"/>
                <a:buChar char="•"/>
                <a:defRPr sz="28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232B64"/>
                </a:buClr>
                <a:buSzPct val="80000"/>
                <a:buFont typeface="Arial" panose="020B0604020202020204" pitchFamily="34" charset="0"/>
                <a:buChar char="•"/>
                <a:defRPr sz="24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232B64"/>
                </a:buClr>
                <a:buSzPct val="80000"/>
                <a:buFont typeface="Arial" panose="020B0604020202020204" pitchFamily="34" charset="0"/>
                <a:buChar char="•"/>
                <a:defRPr sz="2400" b="0" i="0" kern="1200">
                  <a:solidFill>
                    <a:schemeClr val="bg2">
                      <a:lumMod val="10000"/>
                    </a:schemeClr>
                  </a:solidFill>
                  <a:latin typeface="Arial" panose="020B0604020202020204" pitchFamily="34" charset="0"/>
                  <a:ea typeface="Open Sans" panose="020B0606030504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53C10C"/>
                </a:buClr>
                <a:buSzPct val="80000"/>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Open Sans" panose="020B0606030504020204" pitchFamily="34" charset="0"/>
                  <a:cs typeface="Calibri" panose="020F0502020204030204" pitchFamily="34" charset="0"/>
                </a:defRPr>
              </a:lvl4pPr>
              <a:lvl5pPr marL="2057400" indent="-228600" algn="l" defTabSz="914400" rtl="0" eaLnBrk="1" latinLnBrk="0" hangingPunct="1">
                <a:lnSpc>
                  <a:spcPct val="90000"/>
                </a:lnSpc>
                <a:spcBef>
                  <a:spcPts val="500"/>
                </a:spcBef>
                <a:buClr>
                  <a:srgbClr val="53C10C"/>
                </a:buClr>
                <a:buSzPct val="80000"/>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Open Sans" panose="020B060603050402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2600"/>
                </a:lnSpc>
                <a:buFont typeface="Arial" panose="020B0604020202020204" pitchFamily="34" charset="0"/>
                <a:buNone/>
              </a:pPr>
              <a:r>
                <a:rPr lang="en-US" sz="2000" b="1" dirty="0">
                  <a:solidFill>
                    <a:schemeClr val="bg1"/>
                  </a:solidFill>
                  <a:latin typeface="+mn-lt"/>
                </a:rPr>
                <a:t>Submission #3</a:t>
              </a:r>
            </a:p>
          </p:txBody>
        </p:sp>
      </p:grpSp>
    </p:spTree>
    <p:extLst>
      <p:ext uri="{BB962C8B-B14F-4D97-AF65-F5344CB8AC3E}">
        <p14:creationId xmlns:p14="http://schemas.microsoft.com/office/powerpoint/2010/main" val="1692966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2FD4B-AFD5-EE02-92A4-CEA2CE1109D9}"/>
              </a:ext>
            </a:extLst>
          </p:cNvPr>
          <p:cNvSpPr>
            <a:spLocks noGrp="1"/>
          </p:cNvSpPr>
          <p:nvPr>
            <p:ph type="ctrTitle"/>
          </p:nvPr>
        </p:nvSpPr>
        <p:spPr/>
        <p:txBody>
          <a:bodyPr>
            <a:normAutofit/>
          </a:bodyPr>
          <a:lstStyle/>
          <a:p>
            <a:r>
              <a:rPr lang="en-US" dirty="0"/>
              <a:t>Thank You</a:t>
            </a:r>
          </a:p>
        </p:txBody>
      </p:sp>
      <p:sp>
        <p:nvSpPr>
          <p:cNvPr id="3" name="Subtitle 2">
            <a:extLst>
              <a:ext uri="{FF2B5EF4-FFF2-40B4-BE49-F238E27FC236}">
                <a16:creationId xmlns:a16="http://schemas.microsoft.com/office/drawing/2014/main" id="{7582D793-531A-A916-6790-BA714901A62A}"/>
              </a:ext>
            </a:extLst>
          </p:cNvPr>
          <p:cNvSpPr>
            <a:spLocks noGrp="1"/>
          </p:cNvSpPr>
          <p:nvPr>
            <p:ph type="subTitle" idx="1"/>
          </p:nvPr>
        </p:nvSpPr>
        <p:spPr>
          <a:xfrm>
            <a:off x="1100051" y="2237938"/>
            <a:ext cx="10058400" cy="3781861"/>
          </a:xfrm>
        </p:spPr>
        <p:txBody>
          <a:bodyPr>
            <a:normAutofit/>
          </a:bodyPr>
          <a:lstStyle/>
          <a:p>
            <a:pPr lvl="0"/>
            <a:r>
              <a:rPr lang="en-US" sz="2600" dirty="0"/>
              <a:t>Shaun Stevenson</a:t>
            </a:r>
          </a:p>
          <a:p>
            <a:pPr lvl="0"/>
            <a:endParaRPr lang="en-US" sz="2600" dirty="0"/>
          </a:p>
          <a:p>
            <a:pPr lvl="0"/>
            <a:r>
              <a:rPr lang="en-US" sz="2200" dirty="0"/>
              <a:t>Lead Education Specialist - SSIP Coordinator</a:t>
            </a:r>
          </a:p>
          <a:p>
            <a:pPr lvl="0"/>
            <a:r>
              <a:rPr lang="en-US" sz="2200" dirty="0"/>
              <a:t>Exceptional Student Services</a:t>
            </a:r>
          </a:p>
          <a:p>
            <a:pPr lvl="0"/>
            <a:r>
              <a:rPr lang="en-US" sz="2200" dirty="0"/>
              <a:t>Program Support &amp; Monitoring</a:t>
            </a:r>
          </a:p>
          <a:p>
            <a:pPr lvl="0"/>
            <a:r>
              <a:rPr lang="en-US" sz="2200" dirty="0"/>
              <a:t>Arizona Department of Education</a:t>
            </a:r>
          </a:p>
          <a:p>
            <a:pPr lvl="0"/>
            <a:endParaRPr lang="en-US" dirty="0"/>
          </a:p>
          <a:p>
            <a:pPr lvl="0"/>
            <a:r>
              <a:rPr lang="en-US" sz="2000" dirty="0">
                <a:hlinkClick r:id="rId2" tooltip="Shaun Stevenson's Email Address"/>
              </a:rPr>
              <a:t>shaun.stevenson@azed.gov</a:t>
            </a:r>
            <a:endParaRPr lang="en-US" sz="2000" dirty="0"/>
          </a:p>
          <a:p>
            <a:pPr lvl="0"/>
            <a:r>
              <a:rPr lang="en-US" sz="2000" dirty="0"/>
              <a:t>Office: (602) 542-7072</a:t>
            </a:r>
          </a:p>
          <a:p>
            <a:pPr lvl="0"/>
            <a:r>
              <a:rPr lang="en-US" sz="2000" u="sng" dirty="0">
                <a:solidFill>
                  <a:srgbClr val="0563C1"/>
                </a:solidFill>
                <a:effectLst/>
                <a:ea typeface="Calibri" panose="020F0502020204030204" pitchFamily="34" charset="0"/>
                <a:hlinkClick r:id="rId3" tooltip="The SSIP Website"/>
              </a:rPr>
              <a:t>https://www.azed.gov/specialeducation/ssip</a:t>
            </a:r>
            <a:endParaRPr lang="en-US" sz="2000" u="sng" dirty="0">
              <a:solidFill>
                <a:srgbClr val="0563C1"/>
              </a:solidFill>
              <a:effectLst/>
              <a:ea typeface="Calibri" panose="020F0502020204030204" pitchFamily="34" charset="0"/>
            </a:endParaRPr>
          </a:p>
          <a:p>
            <a:pPr lvl="0"/>
            <a:endParaRPr lang="en-US" dirty="0"/>
          </a:p>
        </p:txBody>
      </p:sp>
    </p:spTree>
    <p:extLst>
      <p:ext uri="{BB962C8B-B14F-4D97-AF65-F5344CB8AC3E}">
        <p14:creationId xmlns:p14="http://schemas.microsoft.com/office/powerpoint/2010/main" val="3650206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1D21DB-CE73-46C2-A99B-371EF916A16E}"/>
              </a:ext>
            </a:extLst>
          </p:cNvPr>
          <p:cNvSpPr>
            <a:spLocks noGrp="1"/>
          </p:cNvSpPr>
          <p:nvPr>
            <p:ph type="title"/>
          </p:nvPr>
        </p:nvSpPr>
        <p:spPr/>
        <p:txBody>
          <a:bodyPr/>
          <a:lstStyle/>
          <a:p>
            <a:r>
              <a:rPr lang="en-US" dirty="0">
                <a:solidFill>
                  <a:schemeClr val="bg1"/>
                </a:solidFill>
              </a:rPr>
              <a:t>Quadrants and Indicators</a:t>
            </a:r>
          </a:p>
        </p:txBody>
      </p:sp>
      <p:grpSp>
        <p:nvGrpSpPr>
          <p:cNvPr id="4" name="Group 3" descr="This image of the Evidence-Based Practices Diagnostic Tool - Quadrant 1, provides an example of quadrants.">
            <a:extLst>
              <a:ext uri="{FF2B5EF4-FFF2-40B4-BE49-F238E27FC236}">
                <a16:creationId xmlns:a16="http://schemas.microsoft.com/office/drawing/2014/main" id="{087664F0-8631-42E0-A162-82BD5E6A9751}"/>
              </a:ext>
            </a:extLst>
          </p:cNvPr>
          <p:cNvGrpSpPr/>
          <p:nvPr/>
        </p:nvGrpSpPr>
        <p:grpSpPr>
          <a:xfrm>
            <a:off x="0" y="707570"/>
            <a:ext cx="12192000" cy="6150429"/>
            <a:chOff x="0" y="492662"/>
            <a:chExt cx="12192000" cy="6365338"/>
          </a:xfrm>
        </p:grpSpPr>
        <p:pic>
          <p:nvPicPr>
            <p:cNvPr id="3" name="Picture 2">
              <a:extLst>
                <a:ext uri="{FF2B5EF4-FFF2-40B4-BE49-F238E27FC236}">
                  <a16:creationId xmlns:a16="http://schemas.microsoft.com/office/drawing/2014/main" id="{C4990FF3-4559-494F-BC95-514136981EDF}"/>
                </a:ext>
              </a:extLst>
            </p:cNvPr>
            <p:cNvPicPr>
              <a:picLocks noChangeAspect="1"/>
            </p:cNvPicPr>
            <p:nvPr/>
          </p:nvPicPr>
          <p:blipFill>
            <a:blip r:embed="rId2"/>
            <a:stretch>
              <a:fillRect/>
            </a:stretch>
          </p:blipFill>
          <p:spPr>
            <a:xfrm>
              <a:off x="0" y="1124776"/>
              <a:ext cx="12192000" cy="5733224"/>
            </a:xfrm>
            <a:prstGeom prst="rect">
              <a:avLst/>
            </a:prstGeom>
          </p:spPr>
        </p:pic>
        <p:pic>
          <p:nvPicPr>
            <p:cNvPr id="2" name="Picture 1">
              <a:extLst>
                <a:ext uri="{FF2B5EF4-FFF2-40B4-BE49-F238E27FC236}">
                  <a16:creationId xmlns:a16="http://schemas.microsoft.com/office/drawing/2014/main" id="{E5F3C2C1-A94C-4620-9D79-F99C1A83792D}"/>
                </a:ext>
              </a:extLst>
            </p:cNvPr>
            <p:cNvPicPr>
              <a:picLocks noChangeAspect="1"/>
            </p:cNvPicPr>
            <p:nvPr/>
          </p:nvPicPr>
          <p:blipFill>
            <a:blip r:embed="rId3"/>
            <a:stretch>
              <a:fillRect/>
            </a:stretch>
          </p:blipFill>
          <p:spPr>
            <a:xfrm>
              <a:off x="0" y="492662"/>
              <a:ext cx="12192000" cy="632114"/>
            </a:xfrm>
            <a:prstGeom prst="rect">
              <a:avLst/>
            </a:prstGeom>
          </p:spPr>
        </p:pic>
      </p:grpSp>
      <p:sp>
        <p:nvSpPr>
          <p:cNvPr id="8" name="Callout: Left Arrow 7">
            <a:extLst>
              <a:ext uri="{FF2B5EF4-FFF2-40B4-BE49-F238E27FC236}">
                <a16:creationId xmlns:a16="http://schemas.microsoft.com/office/drawing/2014/main" id="{AF0D015A-1BD6-B67A-1852-F0891799BE5B}"/>
              </a:ext>
            </a:extLst>
          </p:cNvPr>
          <p:cNvSpPr/>
          <p:nvPr/>
        </p:nvSpPr>
        <p:spPr>
          <a:xfrm>
            <a:off x="6744077" y="576363"/>
            <a:ext cx="4627075" cy="960662"/>
          </a:xfrm>
          <a:prstGeom prst="leftArrowCallout">
            <a:avLst>
              <a:gd name="adj1" fmla="val 25000"/>
              <a:gd name="adj2" fmla="val 23397"/>
              <a:gd name="adj3" fmla="val 23397"/>
              <a:gd name="adj4" fmla="val 82959"/>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US" b="1"/>
              <a:t>There are four quadrants, and each quadrant contains seven indicators.</a:t>
            </a:r>
          </a:p>
        </p:txBody>
      </p:sp>
      <p:sp>
        <p:nvSpPr>
          <p:cNvPr id="11" name="Rectangle 10" descr="Text">
            <a:extLst>
              <a:ext uri="{FF2B5EF4-FFF2-40B4-BE49-F238E27FC236}">
                <a16:creationId xmlns:a16="http://schemas.microsoft.com/office/drawing/2014/main" id="{504F4B3D-C099-43F9-B390-1CFA88687B9C}"/>
              </a:ext>
            </a:extLst>
          </p:cNvPr>
          <p:cNvSpPr/>
          <p:nvPr/>
        </p:nvSpPr>
        <p:spPr>
          <a:xfrm>
            <a:off x="7532483" y="1645308"/>
            <a:ext cx="3838669" cy="1936092"/>
          </a:xfrm>
          <a:prstGeom prst="rect">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As we go through the presentation, consider which Quadrants or Indicators that you are most comfortable with, both as an instructor and an observer.</a:t>
            </a:r>
          </a:p>
        </p:txBody>
      </p:sp>
    </p:spTree>
    <p:extLst>
      <p:ext uri="{BB962C8B-B14F-4D97-AF65-F5344CB8AC3E}">
        <p14:creationId xmlns:p14="http://schemas.microsoft.com/office/powerpoint/2010/main" val="3311869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6CA81-4358-40BB-A672-C5AB2E70D3BA}"/>
              </a:ext>
            </a:extLst>
          </p:cNvPr>
          <p:cNvSpPr>
            <a:spLocks noGrp="1"/>
          </p:cNvSpPr>
          <p:nvPr>
            <p:ph type="title"/>
          </p:nvPr>
        </p:nvSpPr>
        <p:spPr/>
        <p:txBody>
          <a:bodyPr/>
          <a:lstStyle/>
          <a:p>
            <a:r>
              <a:rPr lang="en-US" dirty="0">
                <a:solidFill>
                  <a:schemeClr val="bg1"/>
                </a:solidFill>
              </a:rPr>
              <a:t>Indicators and Practices</a:t>
            </a:r>
          </a:p>
        </p:txBody>
      </p:sp>
      <p:grpSp>
        <p:nvGrpSpPr>
          <p:cNvPr id="4" name="Group 3" descr="This image of the Evidence-Based Practices Diagnostic Tool - Quadrant 2, provides an example of quadrant indicators.">
            <a:extLst>
              <a:ext uri="{FF2B5EF4-FFF2-40B4-BE49-F238E27FC236}">
                <a16:creationId xmlns:a16="http://schemas.microsoft.com/office/drawing/2014/main" id="{779C2E56-0272-6292-3FC4-A07DE717B52C}"/>
              </a:ext>
            </a:extLst>
          </p:cNvPr>
          <p:cNvGrpSpPr/>
          <p:nvPr/>
        </p:nvGrpSpPr>
        <p:grpSpPr>
          <a:xfrm>
            <a:off x="696686" y="544286"/>
            <a:ext cx="10820400" cy="6337084"/>
            <a:chOff x="696686" y="544286"/>
            <a:chExt cx="10820400" cy="6337084"/>
          </a:xfrm>
        </p:grpSpPr>
        <p:pic>
          <p:nvPicPr>
            <p:cNvPr id="6" name="Picture 5" descr="This is an image of the Evidence-Based Practices Diagnostic Tool.">
              <a:extLst>
                <a:ext uri="{FF2B5EF4-FFF2-40B4-BE49-F238E27FC236}">
                  <a16:creationId xmlns:a16="http://schemas.microsoft.com/office/drawing/2014/main" id="{59090E97-992E-4CB4-B4CB-A62CFDA994A6}"/>
                </a:ext>
              </a:extLst>
            </p:cNvPr>
            <p:cNvPicPr>
              <a:picLocks noChangeAspect="1"/>
            </p:cNvPicPr>
            <p:nvPr/>
          </p:nvPicPr>
          <p:blipFill>
            <a:blip r:embed="rId2"/>
            <a:stretch>
              <a:fillRect/>
            </a:stretch>
          </p:blipFill>
          <p:spPr>
            <a:xfrm>
              <a:off x="696686" y="544286"/>
              <a:ext cx="10820400" cy="6337084"/>
            </a:xfrm>
            <a:prstGeom prst="rect">
              <a:avLst/>
            </a:prstGeom>
          </p:spPr>
        </p:pic>
        <p:pic>
          <p:nvPicPr>
            <p:cNvPr id="3" name="Picture 2">
              <a:extLst>
                <a:ext uri="{FF2B5EF4-FFF2-40B4-BE49-F238E27FC236}">
                  <a16:creationId xmlns:a16="http://schemas.microsoft.com/office/drawing/2014/main" id="{96F71C93-B2B7-C1C6-DD2C-C020FBFC0F50}"/>
                </a:ext>
              </a:extLst>
            </p:cNvPr>
            <p:cNvPicPr>
              <a:picLocks/>
            </p:cNvPicPr>
            <p:nvPr/>
          </p:nvPicPr>
          <p:blipFill>
            <a:blip r:embed="rId3"/>
            <a:stretch>
              <a:fillRect/>
            </a:stretch>
          </p:blipFill>
          <p:spPr>
            <a:xfrm>
              <a:off x="8988552" y="544286"/>
              <a:ext cx="685800" cy="548640"/>
            </a:xfrm>
            <a:prstGeom prst="rect">
              <a:avLst/>
            </a:prstGeom>
          </p:spPr>
        </p:pic>
      </p:grpSp>
      <p:sp>
        <p:nvSpPr>
          <p:cNvPr id="10" name="Callout: Left Arrow 9">
            <a:extLst>
              <a:ext uri="{FF2B5EF4-FFF2-40B4-BE49-F238E27FC236}">
                <a16:creationId xmlns:a16="http://schemas.microsoft.com/office/drawing/2014/main" id="{965EA24E-AD43-4077-B318-16ADEA357C0F}"/>
              </a:ext>
            </a:extLst>
          </p:cNvPr>
          <p:cNvSpPr/>
          <p:nvPr/>
        </p:nvSpPr>
        <p:spPr>
          <a:xfrm>
            <a:off x="8067513" y="1330860"/>
            <a:ext cx="3941063" cy="955140"/>
          </a:xfrm>
          <a:prstGeom prst="leftArrowCallout">
            <a:avLst>
              <a:gd name="adj1" fmla="val 25000"/>
              <a:gd name="adj2" fmla="val 25000"/>
              <a:gd name="adj3" fmla="val 25000"/>
              <a:gd name="adj4" fmla="val 86257"/>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a:t>Each Indicator contains a group of evidence-based classroom practices.</a:t>
            </a:r>
          </a:p>
        </p:txBody>
      </p:sp>
      <p:sp>
        <p:nvSpPr>
          <p:cNvPr id="11" name="Rectangle 10">
            <a:extLst>
              <a:ext uri="{FF2B5EF4-FFF2-40B4-BE49-F238E27FC236}">
                <a16:creationId xmlns:a16="http://schemas.microsoft.com/office/drawing/2014/main" id="{D9671ED0-4BAE-4582-880B-3BA609A26AFE}"/>
              </a:ext>
            </a:extLst>
          </p:cNvPr>
          <p:cNvSpPr/>
          <p:nvPr/>
        </p:nvSpPr>
        <p:spPr>
          <a:xfrm>
            <a:off x="8610599" y="2438328"/>
            <a:ext cx="3397977" cy="2895672"/>
          </a:xfrm>
          <a:prstGeom prst="rect">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The classroom practices will appear in both list and check-box form. You will use the check-boxes in the classroom to indicate when you observe each classroom practice. After our overview, we will take a closer look at these classroom practices.</a:t>
            </a:r>
          </a:p>
        </p:txBody>
      </p:sp>
    </p:spTree>
    <p:extLst>
      <p:ext uri="{BB962C8B-B14F-4D97-AF65-F5344CB8AC3E}">
        <p14:creationId xmlns:p14="http://schemas.microsoft.com/office/powerpoint/2010/main" val="42752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29995-D794-4DC2-AFFA-44F24AB600EE}"/>
              </a:ext>
            </a:extLst>
          </p:cNvPr>
          <p:cNvSpPr>
            <a:spLocks noGrp="1"/>
          </p:cNvSpPr>
          <p:nvPr>
            <p:ph type="title"/>
          </p:nvPr>
        </p:nvSpPr>
        <p:spPr/>
        <p:txBody>
          <a:bodyPr/>
          <a:lstStyle/>
          <a:p>
            <a:r>
              <a:rPr lang="en-US" dirty="0">
                <a:solidFill>
                  <a:schemeClr val="bg1"/>
                </a:solidFill>
              </a:rPr>
              <a:t>Indicator</a:t>
            </a:r>
            <a:r>
              <a:rPr lang="en-US" baseline="0" dirty="0">
                <a:solidFill>
                  <a:schemeClr val="bg1"/>
                </a:solidFill>
              </a:rPr>
              <a:t> Counts and Notes</a:t>
            </a:r>
            <a:endParaRPr lang="en-US" dirty="0">
              <a:solidFill>
                <a:schemeClr val="bg1"/>
              </a:solidFill>
            </a:endParaRPr>
          </a:p>
        </p:txBody>
      </p:sp>
      <p:grpSp>
        <p:nvGrpSpPr>
          <p:cNvPr id="4" name="Group 3" descr="This image of the Evidence-Based Practices Diagnostic Tool - Quadrant 3, provides an example of the columns for Indicator Counts and Evidence/Notes.">
            <a:extLst>
              <a:ext uri="{FF2B5EF4-FFF2-40B4-BE49-F238E27FC236}">
                <a16:creationId xmlns:a16="http://schemas.microsoft.com/office/drawing/2014/main" id="{D9372608-C31D-1AA6-249E-361EE10A41C8}"/>
              </a:ext>
            </a:extLst>
          </p:cNvPr>
          <p:cNvGrpSpPr/>
          <p:nvPr/>
        </p:nvGrpSpPr>
        <p:grpSpPr>
          <a:xfrm>
            <a:off x="0" y="505282"/>
            <a:ext cx="12213240" cy="6352718"/>
            <a:chOff x="0" y="505282"/>
            <a:chExt cx="12213240" cy="6352718"/>
          </a:xfrm>
        </p:grpSpPr>
        <p:pic>
          <p:nvPicPr>
            <p:cNvPr id="5" name="Picture 4" descr="This is an image of the Evidence-Based Practices Diagnostic Tool.">
              <a:extLst>
                <a:ext uri="{FF2B5EF4-FFF2-40B4-BE49-F238E27FC236}">
                  <a16:creationId xmlns:a16="http://schemas.microsoft.com/office/drawing/2014/main" id="{3FE3D7FA-C8E6-4969-B455-09D2363E9735}"/>
                </a:ext>
              </a:extLst>
            </p:cNvPr>
            <p:cNvPicPr>
              <a:picLocks noChangeAspect="1"/>
            </p:cNvPicPr>
            <p:nvPr/>
          </p:nvPicPr>
          <p:blipFill>
            <a:blip r:embed="rId3"/>
            <a:stretch>
              <a:fillRect/>
            </a:stretch>
          </p:blipFill>
          <p:spPr>
            <a:xfrm>
              <a:off x="0" y="505282"/>
              <a:ext cx="12213240" cy="6352718"/>
            </a:xfrm>
            <a:prstGeom prst="rect">
              <a:avLst/>
            </a:prstGeom>
          </p:spPr>
        </p:pic>
        <p:pic>
          <p:nvPicPr>
            <p:cNvPr id="3" name="Picture 2">
              <a:extLst>
                <a:ext uri="{FF2B5EF4-FFF2-40B4-BE49-F238E27FC236}">
                  <a16:creationId xmlns:a16="http://schemas.microsoft.com/office/drawing/2014/main" id="{D807C7AC-D7A1-E498-8A7D-00B2E43512EC}"/>
                </a:ext>
              </a:extLst>
            </p:cNvPr>
            <p:cNvPicPr>
              <a:picLocks/>
            </p:cNvPicPr>
            <p:nvPr/>
          </p:nvPicPr>
          <p:blipFill>
            <a:blip r:embed="rId4"/>
            <a:stretch>
              <a:fillRect/>
            </a:stretch>
          </p:blipFill>
          <p:spPr>
            <a:xfrm>
              <a:off x="9381744" y="512064"/>
              <a:ext cx="777240" cy="713232"/>
            </a:xfrm>
            <a:prstGeom prst="rect">
              <a:avLst/>
            </a:prstGeom>
          </p:spPr>
        </p:pic>
      </p:grpSp>
      <p:sp>
        <p:nvSpPr>
          <p:cNvPr id="10" name="Rectangle 9">
            <a:extLst>
              <a:ext uri="{FF2B5EF4-FFF2-40B4-BE49-F238E27FC236}">
                <a16:creationId xmlns:a16="http://schemas.microsoft.com/office/drawing/2014/main" id="{1ACA2625-05DA-49AA-96C3-160A54904B08}"/>
              </a:ext>
            </a:extLst>
          </p:cNvPr>
          <p:cNvSpPr/>
          <p:nvPr/>
        </p:nvSpPr>
        <p:spPr>
          <a:xfrm>
            <a:off x="8305800" y="1724508"/>
            <a:ext cx="3773425" cy="942492"/>
          </a:xfrm>
          <a:prstGeom prst="rect">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Each Quadrant has a section for a </a:t>
            </a:r>
            <a:r>
              <a:rPr lang="en-US" b="1" u="sng" dirty="0"/>
              <a:t>Count</a:t>
            </a:r>
            <a:r>
              <a:rPr lang="en-US" b="1" dirty="0"/>
              <a:t> and for </a:t>
            </a:r>
            <a:r>
              <a:rPr lang="en-US" b="1" u="sng" dirty="0"/>
              <a:t>Evidence / Notes</a:t>
            </a:r>
          </a:p>
        </p:txBody>
      </p:sp>
      <p:sp>
        <p:nvSpPr>
          <p:cNvPr id="6" name="Rectangle 5">
            <a:extLst>
              <a:ext uri="{FF2B5EF4-FFF2-40B4-BE49-F238E27FC236}">
                <a16:creationId xmlns:a16="http://schemas.microsoft.com/office/drawing/2014/main" id="{E70C079F-F058-4F9E-B226-CAFACFDFD41F}"/>
              </a:ext>
            </a:extLst>
          </p:cNvPr>
          <p:cNvSpPr/>
          <p:nvPr/>
        </p:nvSpPr>
        <p:spPr>
          <a:xfrm>
            <a:off x="8305800" y="2766896"/>
            <a:ext cx="3794978" cy="3747856"/>
          </a:xfrm>
          <a:prstGeom prst="rect">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The </a:t>
            </a:r>
            <a:r>
              <a:rPr lang="en-US" b="1" u="sng" dirty="0"/>
              <a:t>Count</a:t>
            </a:r>
            <a:r>
              <a:rPr lang="en-US" b="1" dirty="0"/>
              <a:t> section is available for adding the total practices for each indicator.</a:t>
            </a:r>
          </a:p>
          <a:p>
            <a:endParaRPr lang="en-US" b="1" dirty="0"/>
          </a:p>
          <a:p>
            <a:r>
              <a:rPr lang="en-US" b="1" dirty="0"/>
              <a:t>The </a:t>
            </a:r>
            <a:r>
              <a:rPr lang="en-US" b="1" u="sng" dirty="0"/>
              <a:t>Evidence / Notes</a:t>
            </a:r>
            <a:r>
              <a:rPr lang="en-US" b="1" dirty="0"/>
              <a:t> section is available so you can choose to provide context or clarification on some of the Indicators. This will also help to provide specific positive feedback to classrooms upon the completion of the observation.</a:t>
            </a:r>
          </a:p>
        </p:txBody>
      </p:sp>
      <p:sp>
        <p:nvSpPr>
          <p:cNvPr id="11" name="Arrow: Up 10">
            <a:extLst>
              <a:ext uri="{FF2B5EF4-FFF2-40B4-BE49-F238E27FC236}">
                <a16:creationId xmlns:a16="http://schemas.microsoft.com/office/drawing/2014/main" id="{4BAC6A00-D6BA-427C-ADDE-141533782E8F}"/>
              </a:ext>
              <a:ext uri="{C183D7F6-B498-43B3-948B-1728B52AA6E4}">
                <adec:decorative xmlns:adec="http://schemas.microsoft.com/office/drawing/2017/decorative" val="1"/>
              </a:ext>
            </a:extLst>
          </p:cNvPr>
          <p:cNvSpPr/>
          <p:nvPr/>
        </p:nvSpPr>
        <p:spPr>
          <a:xfrm>
            <a:off x="9392194" y="1201884"/>
            <a:ext cx="731520" cy="522624"/>
          </a:xfrm>
          <a:prstGeom prst="upArrow">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12" name="Arrow: Up 11">
            <a:extLst>
              <a:ext uri="{FF2B5EF4-FFF2-40B4-BE49-F238E27FC236}">
                <a16:creationId xmlns:a16="http://schemas.microsoft.com/office/drawing/2014/main" id="{15B149C6-1692-45DC-BC5D-3DBA8D60F30D}"/>
              </a:ext>
              <a:ext uri="{C183D7F6-B498-43B3-948B-1728B52AA6E4}">
                <adec:decorative xmlns:adec="http://schemas.microsoft.com/office/drawing/2017/decorative" val="1"/>
              </a:ext>
            </a:extLst>
          </p:cNvPr>
          <p:cNvSpPr/>
          <p:nvPr/>
        </p:nvSpPr>
        <p:spPr>
          <a:xfrm>
            <a:off x="10850881" y="1201885"/>
            <a:ext cx="731520" cy="522624"/>
          </a:xfrm>
          <a:prstGeom prst="upArrow">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Tree>
    <p:extLst>
      <p:ext uri="{BB962C8B-B14F-4D97-AF65-F5344CB8AC3E}">
        <p14:creationId xmlns:p14="http://schemas.microsoft.com/office/powerpoint/2010/main" val="57488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A05DC-98C0-4F63-B93B-C68B40FCA406}"/>
              </a:ext>
            </a:extLst>
          </p:cNvPr>
          <p:cNvSpPr>
            <a:spLocks noGrp="1"/>
          </p:cNvSpPr>
          <p:nvPr>
            <p:ph type="title"/>
          </p:nvPr>
        </p:nvSpPr>
        <p:spPr/>
        <p:txBody>
          <a:bodyPr/>
          <a:lstStyle/>
          <a:p>
            <a:r>
              <a:rPr lang="en-US" dirty="0">
                <a:solidFill>
                  <a:schemeClr val="bg1"/>
                </a:solidFill>
              </a:rPr>
              <a:t>Quadrant Counts and Notes</a:t>
            </a:r>
          </a:p>
        </p:txBody>
      </p:sp>
      <p:grpSp>
        <p:nvGrpSpPr>
          <p:cNvPr id="4" name="Group 3" descr="This image of the Evidence-Based Practices Diagnostic Tool - Quadrant 4, provides an example of the columns for Quadrant Counts and Evidence/Notes.">
            <a:extLst>
              <a:ext uri="{FF2B5EF4-FFF2-40B4-BE49-F238E27FC236}">
                <a16:creationId xmlns:a16="http://schemas.microsoft.com/office/drawing/2014/main" id="{30CEA975-A05A-46BB-89CD-1E43AE7017AA}"/>
              </a:ext>
            </a:extLst>
          </p:cNvPr>
          <p:cNvGrpSpPr/>
          <p:nvPr/>
        </p:nvGrpSpPr>
        <p:grpSpPr>
          <a:xfrm>
            <a:off x="772669" y="598714"/>
            <a:ext cx="10744418" cy="6269922"/>
            <a:chOff x="772669" y="598714"/>
            <a:chExt cx="10744418" cy="6269922"/>
          </a:xfrm>
        </p:grpSpPr>
        <p:pic>
          <p:nvPicPr>
            <p:cNvPr id="5" name="Picture 4" descr="This is an image of the Evidence-Based Practices Diagnostic Tool.">
              <a:extLst>
                <a:ext uri="{FF2B5EF4-FFF2-40B4-BE49-F238E27FC236}">
                  <a16:creationId xmlns:a16="http://schemas.microsoft.com/office/drawing/2014/main" id="{C1EBC471-EA57-45D6-B9D1-92E1C059D5D4}"/>
                </a:ext>
              </a:extLst>
            </p:cNvPr>
            <p:cNvPicPr>
              <a:picLocks noChangeAspect="1"/>
            </p:cNvPicPr>
            <p:nvPr/>
          </p:nvPicPr>
          <p:blipFill>
            <a:blip r:embed="rId3"/>
            <a:stretch>
              <a:fillRect/>
            </a:stretch>
          </p:blipFill>
          <p:spPr>
            <a:xfrm>
              <a:off x="772669" y="598714"/>
              <a:ext cx="10744418" cy="6269922"/>
            </a:xfrm>
            <a:prstGeom prst="rect">
              <a:avLst/>
            </a:prstGeom>
          </p:spPr>
        </p:pic>
        <p:pic>
          <p:nvPicPr>
            <p:cNvPr id="3" name="Picture 2">
              <a:extLst>
                <a:ext uri="{FF2B5EF4-FFF2-40B4-BE49-F238E27FC236}">
                  <a16:creationId xmlns:a16="http://schemas.microsoft.com/office/drawing/2014/main" id="{F7DCB015-547D-7741-9669-62E8CDFADDF4}"/>
                </a:ext>
              </a:extLst>
            </p:cNvPr>
            <p:cNvPicPr>
              <a:picLocks/>
            </p:cNvPicPr>
            <p:nvPr/>
          </p:nvPicPr>
          <p:blipFill>
            <a:blip r:embed="rId4"/>
            <a:stretch>
              <a:fillRect/>
            </a:stretch>
          </p:blipFill>
          <p:spPr>
            <a:xfrm>
              <a:off x="9019544" y="598714"/>
              <a:ext cx="685800" cy="566928"/>
            </a:xfrm>
            <a:prstGeom prst="rect">
              <a:avLst/>
            </a:prstGeom>
          </p:spPr>
        </p:pic>
      </p:grpSp>
      <p:sp>
        <p:nvSpPr>
          <p:cNvPr id="6" name="Rectangle 5">
            <a:extLst>
              <a:ext uri="{FF2B5EF4-FFF2-40B4-BE49-F238E27FC236}">
                <a16:creationId xmlns:a16="http://schemas.microsoft.com/office/drawing/2014/main" id="{D7BE7083-E117-4C9C-BDE6-57B1AC07818D}"/>
              </a:ext>
            </a:extLst>
          </p:cNvPr>
          <p:cNvSpPr/>
          <p:nvPr/>
        </p:nvSpPr>
        <p:spPr>
          <a:xfrm>
            <a:off x="8066638" y="3124200"/>
            <a:ext cx="3896762" cy="2410137"/>
          </a:xfrm>
          <a:prstGeom prst="rect">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This part of the </a:t>
            </a:r>
            <a:r>
              <a:rPr lang="en-US" b="1" u="sng" dirty="0"/>
              <a:t>Count</a:t>
            </a:r>
            <a:r>
              <a:rPr lang="en-US" b="1" dirty="0"/>
              <a:t> section is available for the total practices in each quadrant.</a:t>
            </a:r>
          </a:p>
          <a:p>
            <a:endParaRPr lang="en-US" b="1" dirty="0"/>
          </a:p>
          <a:p>
            <a:r>
              <a:rPr lang="en-US" b="1" dirty="0"/>
              <a:t>You can put summarized evidence or conclusions in this part of the </a:t>
            </a:r>
            <a:r>
              <a:rPr lang="en-US" b="1" u="sng" dirty="0"/>
              <a:t>Evidence / Notes</a:t>
            </a:r>
            <a:r>
              <a:rPr lang="en-US" b="1" dirty="0"/>
              <a:t> section.</a:t>
            </a:r>
          </a:p>
        </p:txBody>
      </p:sp>
      <p:sp>
        <p:nvSpPr>
          <p:cNvPr id="8" name="Arrow: Up 7">
            <a:extLst>
              <a:ext uri="{FF2B5EF4-FFF2-40B4-BE49-F238E27FC236}">
                <a16:creationId xmlns:a16="http://schemas.microsoft.com/office/drawing/2014/main" id="{AD87E44F-133E-4101-9E51-FE0679B9B85A}"/>
              </a:ext>
              <a:ext uri="{C183D7F6-B498-43B3-948B-1728B52AA6E4}">
                <adec:decorative xmlns:adec="http://schemas.microsoft.com/office/drawing/2017/decorative" val="1"/>
              </a:ext>
            </a:extLst>
          </p:cNvPr>
          <p:cNvSpPr/>
          <p:nvPr/>
        </p:nvSpPr>
        <p:spPr>
          <a:xfrm flipV="1">
            <a:off x="8978537" y="5534337"/>
            <a:ext cx="731520" cy="636968"/>
          </a:xfrm>
          <a:prstGeom prst="upArrow">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
        <p:nvSpPr>
          <p:cNvPr id="9" name="Arrow: Up 8">
            <a:extLst>
              <a:ext uri="{FF2B5EF4-FFF2-40B4-BE49-F238E27FC236}">
                <a16:creationId xmlns:a16="http://schemas.microsoft.com/office/drawing/2014/main" id="{08FAD10E-D9D2-48F4-96DD-372C60D5786D}"/>
              </a:ext>
              <a:ext uri="{C183D7F6-B498-43B3-948B-1728B52AA6E4}">
                <adec:decorative xmlns:adec="http://schemas.microsoft.com/office/drawing/2017/decorative" val="1"/>
              </a:ext>
            </a:extLst>
          </p:cNvPr>
          <p:cNvSpPr/>
          <p:nvPr/>
        </p:nvSpPr>
        <p:spPr>
          <a:xfrm flipV="1">
            <a:off x="10339469" y="5539100"/>
            <a:ext cx="731520" cy="632205"/>
          </a:xfrm>
          <a:prstGeom prst="upArrow">
            <a:avLst/>
          </a:prstGeom>
          <a:ln w="19050">
            <a:solidFill>
              <a:srgbClr val="002060"/>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p>
        </p:txBody>
      </p:sp>
    </p:spTree>
    <p:extLst>
      <p:ext uri="{BB962C8B-B14F-4D97-AF65-F5344CB8AC3E}">
        <p14:creationId xmlns:p14="http://schemas.microsoft.com/office/powerpoint/2010/main" val="2348310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theme/theme1.xml><?xml version="1.0" encoding="utf-8"?>
<a:theme xmlns:a="http://schemas.openxmlformats.org/drawingml/2006/main" name="Office Theme">
  <a:themeElements>
    <a:clrScheme name="ADE 23">
      <a:dk1>
        <a:sysClr val="windowText" lastClr="000000"/>
      </a:dk1>
      <a:lt1>
        <a:sysClr val="window" lastClr="FFFFFF"/>
      </a:lt1>
      <a:dk2>
        <a:srgbClr val="767676"/>
      </a:dk2>
      <a:lt2>
        <a:srgbClr val="FFFFFF"/>
      </a:lt2>
      <a:accent1>
        <a:srgbClr val="002D72"/>
      </a:accent1>
      <a:accent2>
        <a:srgbClr val="910048"/>
      </a:accent2>
      <a:accent3>
        <a:srgbClr val="CB6015"/>
      </a:accent3>
      <a:accent4>
        <a:srgbClr val="B0CFFF"/>
      </a:accent4>
      <a:accent5>
        <a:srgbClr val="FFB6DA"/>
      </a:accent5>
      <a:accent6>
        <a:srgbClr val="FADECB"/>
      </a:accent6>
      <a:hlink>
        <a:srgbClr val="002D72"/>
      </a:hlink>
      <a:folHlink>
        <a:srgbClr val="910048"/>
      </a:folHlink>
    </a:clrScheme>
    <a:fontScheme name="ADE 1">
      <a:majorFont>
        <a:latin typeface="Lato"/>
        <a:ea typeface=""/>
        <a:cs typeface=""/>
      </a:majorFont>
      <a:minorFont>
        <a:latin typeface="Montserrat"/>
        <a:ea typeface=""/>
        <a:cs typeface=""/>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ESS Presentation template April 2023.potx" id="{F943BF1E-D7DF-43FE-8FED-933E394DAAA7}" vid="{59201524-ABC8-430E-8B62-F7FD418FF97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_dlc_DocId xmlns="cdc67ab9-5d86-4ae1-9e38-cf19cda27fbd">D7HQDT7FZXDF-1126435011-1961630</_dlc_DocId>
    <_dlc_DocIdUrl xmlns="cdc67ab9-5d86-4ae1-9e38-cf19cda27fbd">
      <Url>https://adecloud.sharepoint.com/sites/ADELibrary/_layouts/15/DocIdRedir.aspx?ID=D7HQDT7FZXDF-1126435011-1961630</Url>
      <Description>D7HQDT7FZXDF-1126435011-1961630</Description>
    </_dlc_DocIdUrl>
    <TaxCatchAll xmlns="f69ac7c7-1a2e-46bd-a988-685139f8f258" xsi:nil="true"/>
    <lcf76f155ced4ddcb4097134ff3c332f xmlns="3b3188d5-88b4-48a3-ad42-774970703158">
      <Terms xmlns="http://schemas.microsoft.com/office/infopath/2007/PartnerControls"/>
    </lcf76f155ced4ddcb4097134ff3c332f>
    <ITPSPType xmlns="3b3188d5-88b4-48a3-ad42-77497070315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B0FAC48D43D084B853DC8F3C42375F0" ma:contentTypeVersion="17" ma:contentTypeDescription="Create a new document." ma:contentTypeScope="" ma:versionID="301aa99df6c55ca22189d78d3e0e7e85">
  <xsd:schema xmlns:xsd="http://www.w3.org/2001/XMLSchema" xmlns:xs="http://www.w3.org/2001/XMLSchema" xmlns:p="http://schemas.microsoft.com/office/2006/metadata/properties" xmlns:ns2="cdc67ab9-5d86-4ae1-9e38-cf19cda27fbd" xmlns:ns3="3b3188d5-88b4-48a3-ad42-774970703158" xmlns:ns4="f69ac7c7-1a2e-46bd-a988-685139f8f258" targetNamespace="http://schemas.microsoft.com/office/2006/metadata/properties" ma:root="true" ma:fieldsID="6913a28ce585191843a834f65bc0c8a9" ns2:_="" ns3:_="" ns4:_="">
    <xsd:import namespace="cdc67ab9-5d86-4ae1-9e38-cf19cda27fbd"/>
    <xsd:import namespace="3b3188d5-88b4-48a3-ad42-774970703158"/>
    <xsd:import namespace="f69ac7c7-1a2e-46bd-a988-685139f8f258"/>
    <xsd:element name="properties">
      <xsd:complexType>
        <xsd:sequence>
          <xsd:element name="documentManagement">
            <xsd:complexType>
              <xsd:all>
                <xsd:element ref="ns2:_dlc_DocId" minOccurs="0"/>
                <xsd:element ref="ns2:_dlc_DocIdUrl" minOccurs="0"/>
                <xsd:element ref="ns2:_dlc_DocIdPersistId" minOccurs="0"/>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lcf76f155ced4ddcb4097134ff3c332f" minOccurs="0"/>
                <xsd:element ref="ns4:TaxCatchAll" minOccurs="0"/>
                <xsd:element ref="ns3:ITPSP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c67ab9-5d86-4ae1-9e38-cf19cda27fbd"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b3188d5-88b4-48a3-ad42-774970703158"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5db50a19-44cd-47bf-aae0-69db42930db7" ma:termSetId="09814cd3-568e-fe90-9814-8d621ff8fb84" ma:anchorId="fba54fb3-c3e1-fe81-a776-ca4b69148c4d" ma:open="true" ma:isKeyword="false">
      <xsd:complexType>
        <xsd:sequence>
          <xsd:element ref="pc:Terms" minOccurs="0" maxOccurs="1"/>
        </xsd:sequence>
      </xsd:complexType>
    </xsd:element>
    <xsd:element name="ITPSPType" ma:index="27" nillable="true" ma:displayName="IT PSP Type" ma:description="IT PSP Type" ma:format="Dropdown" ma:indexed="true" ma:internalName="ITPSPType">
      <xsd:simpleType>
        <xsd:restriction base="dms:Choice">
          <xsd:enumeration value="Policy"/>
          <xsd:enumeration value="Procedure"/>
          <xsd:enumeration value="Standard"/>
          <xsd:enumeration value="Plan"/>
          <xsd:enumeration value="Summary"/>
          <xsd:enumeration value="Reference"/>
        </xsd:restriction>
      </xsd:simpleType>
    </xsd:element>
  </xsd:schema>
  <xsd:schema xmlns:xsd="http://www.w3.org/2001/XMLSchema" xmlns:xs="http://www.w3.org/2001/XMLSchema" xmlns:dms="http://schemas.microsoft.com/office/2006/documentManagement/types" xmlns:pc="http://schemas.microsoft.com/office/infopath/2007/PartnerControls" targetNamespace="f69ac7c7-1a2e-46bd-a988-685139f8f258" elementFormDefault="qualified">
    <xsd:import namespace="http://schemas.microsoft.com/office/2006/documentManagement/types"/>
    <xsd:import namespace="http://schemas.microsoft.com/office/infopath/2007/PartnerControls"/>
    <xsd:element name="TaxCatchAll" ma:index="26" nillable="true" ma:displayName="Taxonomy Catch All Column" ma:description="" ma:hidden="true" ma:list="{fe555931-021a-400d-80a5-00bcf0d19699}" ma:internalName="TaxCatchAll" ma:showField="CatchAllData" ma:web="cdc67ab9-5d86-4ae1-9e38-cf19cda27f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24E21D-1415-4620-BBD0-5ADE71B49865}">
  <ds:schemaRefs>
    <ds:schemaRef ds:uri="http://schemas.microsoft.com/sharepoint/events"/>
  </ds:schemaRefs>
</ds:datastoreItem>
</file>

<file path=customXml/itemProps2.xml><?xml version="1.0" encoding="utf-8"?>
<ds:datastoreItem xmlns:ds="http://schemas.openxmlformats.org/officeDocument/2006/customXml" ds:itemID="{AAD7867A-3B3C-469B-B7CC-74E0844B87B9}">
  <ds:schemaRefs>
    <ds:schemaRef ds:uri="http://schemas.microsoft.com/office/2006/documentManagement/types"/>
    <ds:schemaRef ds:uri="http://purl.org/dc/dcmitype/"/>
    <ds:schemaRef ds:uri="cdc67ab9-5d86-4ae1-9e38-cf19cda27fbd"/>
    <ds:schemaRef ds:uri="http://purl.org/dc/elements/1.1/"/>
    <ds:schemaRef ds:uri="3b3188d5-88b4-48a3-ad42-774970703158"/>
    <ds:schemaRef ds:uri="http://schemas.microsoft.com/office/2006/metadata/properties"/>
    <ds:schemaRef ds:uri="http://schemas.microsoft.com/office/infopath/2007/PartnerControls"/>
    <ds:schemaRef ds:uri="http://schemas.openxmlformats.org/package/2006/metadata/core-properties"/>
    <ds:schemaRef ds:uri="f69ac7c7-1a2e-46bd-a988-685139f8f258"/>
    <ds:schemaRef ds:uri="http://www.w3.org/XML/1998/namespace"/>
    <ds:schemaRef ds:uri="http://purl.org/dc/terms/"/>
  </ds:schemaRefs>
</ds:datastoreItem>
</file>

<file path=customXml/itemProps3.xml><?xml version="1.0" encoding="utf-8"?>
<ds:datastoreItem xmlns:ds="http://schemas.openxmlformats.org/officeDocument/2006/customXml" ds:itemID="{2215CA13-665A-413E-A302-D9EFEBF8DD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c67ab9-5d86-4ae1-9e38-cf19cda27fbd"/>
    <ds:schemaRef ds:uri="3b3188d5-88b4-48a3-ad42-774970703158"/>
    <ds:schemaRef ds:uri="f69ac7c7-1a2e-46bd-a988-685139f8f2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6FFC803-AA9A-4256-A5D8-AB4D65955C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ESS Presentation template April 2023</Template>
  <TotalTime>279</TotalTime>
  <Words>3573</Words>
  <Application>Microsoft Office PowerPoint</Application>
  <PresentationFormat>Widescreen</PresentationFormat>
  <Paragraphs>319</Paragraphs>
  <Slides>57</Slides>
  <Notes>7</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57</vt:i4>
      </vt:variant>
    </vt:vector>
  </HeadingPairs>
  <TitlesOfParts>
    <vt:vector size="68" baseType="lpstr">
      <vt:lpstr>Arial</vt:lpstr>
      <vt:lpstr>Calibri</vt:lpstr>
      <vt:lpstr>Calibri Light</vt:lpstr>
      <vt:lpstr>Franklin Gothic Medium</vt:lpstr>
      <vt:lpstr>Lato</vt:lpstr>
      <vt:lpstr>Montserrat</vt:lpstr>
      <vt:lpstr>Raleway</vt:lpstr>
      <vt:lpstr>Roboto</vt:lpstr>
      <vt:lpstr>Times New Roman</vt:lpstr>
      <vt:lpstr>Wingdings</vt:lpstr>
      <vt:lpstr>Office Theme</vt:lpstr>
      <vt:lpstr>Evidence-Based Practices  (EBP) Walkthroughs</vt:lpstr>
      <vt:lpstr>Overview</vt:lpstr>
      <vt:lpstr>Learning Walks</vt:lpstr>
      <vt:lpstr>EBP Walkthroughs</vt:lpstr>
      <vt:lpstr>Evidence-Based Practices Diagnostic Tool</vt:lpstr>
      <vt:lpstr>Quadrants and Indicators</vt:lpstr>
      <vt:lpstr>Indicators and Practices</vt:lpstr>
      <vt:lpstr>Indicator Counts and Notes</vt:lpstr>
      <vt:lpstr>Quadrant Counts and Notes</vt:lpstr>
      <vt:lpstr>Guiding Research HLP </vt:lpstr>
      <vt:lpstr>Guiding Research UDL </vt:lpstr>
      <vt:lpstr>Guiding Research CCC </vt:lpstr>
      <vt:lpstr>Guiding Research  OLM</vt:lpstr>
      <vt:lpstr>Systemic Improvement: Pedagogy, EBPs, and Outcomes </vt:lpstr>
      <vt:lpstr>The EBP Process Possibilities for Development</vt:lpstr>
      <vt:lpstr>The EBP Tool</vt:lpstr>
      <vt:lpstr>Optimizing  Reliability </vt:lpstr>
      <vt:lpstr>Asynchronous Learning: Quadrant 1</vt:lpstr>
      <vt:lpstr>Q1.1</vt:lpstr>
      <vt:lpstr>Q1.2</vt:lpstr>
      <vt:lpstr>Q1.3</vt:lpstr>
      <vt:lpstr>Q1.4</vt:lpstr>
      <vt:lpstr>Q1.5</vt:lpstr>
      <vt:lpstr>Q1.6</vt:lpstr>
      <vt:lpstr>Q1.7</vt:lpstr>
      <vt:lpstr>Asynchronous Learning: Quadrant 2</vt:lpstr>
      <vt:lpstr>Q2.1</vt:lpstr>
      <vt:lpstr>Q2.2</vt:lpstr>
      <vt:lpstr>Q2.3</vt:lpstr>
      <vt:lpstr>Q2.4</vt:lpstr>
      <vt:lpstr>Q2.5</vt:lpstr>
      <vt:lpstr>Q2.6</vt:lpstr>
      <vt:lpstr>Q2.7</vt:lpstr>
      <vt:lpstr>Asynchronous Learning: Quadrant 3</vt:lpstr>
      <vt:lpstr>Q3.1</vt:lpstr>
      <vt:lpstr>Q3.2</vt:lpstr>
      <vt:lpstr>Q3.3</vt:lpstr>
      <vt:lpstr>Q3.4</vt:lpstr>
      <vt:lpstr>Q3.5</vt:lpstr>
      <vt:lpstr>Q3.6</vt:lpstr>
      <vt:lpstr>Q3.7</vt:lpstr>
      <vt:lpstr>Asynchronous Learning: Quadrant 4</vt:lpstr>
      <vt:lpstr>Q4.1</vt:lpstr>
      <vt:lpstr>Q4.2</vt:lpstr>
      <vt:lpstr>Q4.3</vt:lpstr>
      <vt:lpstr>Q4.4</vt:lpstr>
      <vt:lpstr>Q4.5</vt:lpstr>
      <vt:lpstr>Q4.6</vt:lpstr>
      <vt:lpstr>Q4.7</vt:lpstr>
      <vt:lpstr>The EBP Walkthrough Process</vt:lpstr>
      <vt:lpstr>The Walkthrough Team </vt:lpstr>
      <vt:lpstr>The Walkthrough Classroom </vt:lpstr>
      <vt:lpstr>The Classroom Teachers </vt:lpstr>
      <vt:lpstr>Possibilities</vt:lpstr>
      <vt:lpstr>Opportunities during  EBP Walkthroughs</vt:lpstr>
      <vt:lpstr>SSIP Submission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Stevenson, Shaun</dc:creator>
  <cp:lastModifiedBy>Stevenson, Shaun</cp:lastModifiedBy>
  <cp:revision>3</cp:revision>
  <dcterms:created xsi:type="dcterms:W3CDTF">2023-07-05T20:50:01Z</dcterms:created>
  <dcterms:modified xsi:type="dcterms:W3CDTF">2023-08-23T15:30:22Z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2018-02-09T00:00:00Z</vt:filetime>
  </property>
  <property fmtid="{D5CDD505-2E9C-101B-9397-08002B2CF9AE}" pid="3" name="Creator">
    <vt:lpwstr>Microsoft® PowerPoint® 2016</vt:lpwstr>
  </property>
  <property fmtid="{D5CDD505-2E9C-101B-9397-08002B2CF9AE}" pid="4" name="LastSaved">
    <vt:filetime>2019-01-29T00:00:00Z</vt:filetime>
  </property>
  <property fmtid="{D5CDD505-2E9C-101B-9397-08002B2CF9AE}" pid="5" name="ContentTypeId">
    <vt:lpwstr>0x0101001B0FAC48D43D084B853DC8F3C42375F0</vt:lpwstr>
  </property>
  <property fmtid="{D5CDD505-2E9C-101B-9397-08002B2CF9AE}" pid="6" name="Order">
    <vt:r8>100</vt:r8>
  </property>
  <property fmtid="{D5CDD505-2E9C-101B-9397-08002B2CF9AE}" pid="7" name="_dlc_DocIdItemGuid">
    <vt:lpwstr>0d0d8ce9-3288-4d05-9128-9c12c76b3ece</vt:lpwstr>
  </property>
  <property fmtid="{D5CDD505-2E9C-101B-9397-08002B2CF9AE}" pid="8" name="MediaServiceImageTags">
    <vt:lpwstr/>
  </property>
</Properties>
</file>